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60" r:id="rId3"/>
  </p:sldMasterIdLst>
  <p:sldIdLst>
    <p:sldId id="258" r:id="rId4"/>
    <p:sldId id="259" r:id="rId5"/>
    <p:sldId id="264" r:id="rId6"/>
    <p:sldId id="1704" r:id="rId7"/>
    <p:sldId id="260" r:id="rId8"/>
    <p:sldId id="263" r:id="rId9"/>
    <p:sldId id="300" r:id="rId10"/>
    <p:sldId id="1705" r:id="rId11"/>
    <p:sldId id="1706" r:id="rId12"/>
    <p:sldId id="265" r:id="rId13"/>
    <p:sldId id="266" r:id="rId14"/>
    <p:sldId id="295" r:id="rId15"/>
    <p:sldId id="296" r:id="rId16"/>
    <p:sldId id="297" r:id="rId17"/>
    <p:sldId id="298" r:id="rId18"/>
    <p:sldId id="1690" r:id="rId19"/>
    <p:sldId id="1691" r:id="rId20"/>
    <p:sldId id="1750" r:id="rId21"/>
    <p:sldId id="338" r:id="rId22"/>
    <p:sldId id="339" r:id="rId23"/>
    <p:sldId id="1699" r:id="rId24"/>
    <p:sldId id="1738" r:id="rId25"/>
    <p:sldId id="1739" r:id="rId26"/>
    <p:sldId id="1740" r:id="rId27"/>
    <p:sldId id="1741" r:id="rId28"/>
    <p:sldId id="1742" r:id="rId29"/>
    <p:sldId id="1743" r:id="rId30"/>
    <p:sldId id="1744" r:id="rId31"/>
    <p:sldId id="1710" r:id="rId32"/>
    <p:sldId id="1745" r:id="rId33"/>
    <p:sldId id="319" r:id="rId34"/>
    <p:sldId id="285" r:id="rId35"/>
    <p:sldId id="1746" r:id="rId36"/>
    <p:sldId id="1747" r:id="rId37"/>
    <p:sldId id="261" r:id="rId38"/>
    <p:sldId id="318" r:id="rId39"/>
    <p:sldId id="262" r:id="rId40"/>
    <p:sldId id="279" r:id="rId41"/>
    <p:sldId id="1748" r:id="rId42"/>
    <p:sldId id="1749" r:id="rId43"/>
    <p:sldId id="1714" r:id="rId44"/>
    <p:sldId id="1715" r:id="rId45"/>
    <p:sldId id="283" r:id="rId46"/>
    <p:sldId id="321" r:id="rId47"/>
    <p:sldId id="1716" r:id="rId48"/>
    <p:sldId id="1717" r:id="rId49"/>
    <p:sldId id="1718" r:id="rId50"/>
    <p:sldId id="1727" r:id="rId51"/>
    <p:sldId id="1728" r:id="rId52"/>
    <p:sldId id="1729" r:id="rId53"/>
    <p:sldId id="1730" r:id="rId54"/>
    <p:sldId id="1731" r:id="rId55"/>
    <p:sldId id="335" r:id="rId56"/>
    <p:sldId id="1751" r:id="rId57"/>
    <p:sldId id="1752" r:id="rId58"/>
    <p:sldId id="1753" r:id="rId59"/>
    <p:sldId id="1755" r:id="rId60"/>
    <p:sldId id="1756" r:id="rId61"/>
    <p:sldId id="1757" r:id="rId62"/>
    <p:sldId id="1758" r:id="rId63"/>
    <p:sldId id="1759" r:id="rId64"/>
    <p:sldId id="1760" r:id="rId65"/>
    <p:sldId id="1761" r:id="rId66"/>
    <p:sldId id="1700" r:id="rId67"/>
    <p:sldId id="1701" r:id="rId68"/>
    <p:sldId id="1707" r:id="rId69"/>
    <p:sldId id="1708" r:id="rId70"/>
    <p:sldId id="1709" r:id="rId71"/>
    <p:sldId id="1711" r:id="rId72"/>
    <p:sldId id="1712" r:id="rId73"/>
    <p:sldId id="1713" r:id="rId74"/>
    <p:sldId id="1734" r:id="rId75"/>
    <p:sldId id="1735" r:id="rId76"/>
    <p:sldId id="1736" r:id="rId77"/>
    <p:sldId id="1762" r:id="rId78"/>
    <p:sldId id="1763" r:id="rId79"/>
    <p:sldId id="1764" r:id="rId80"/>
    <p:sldId id="1765" r:id="rId81"/>
    <p:sldId id="1766"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604C"/>
    <a:srgbClr val="4F635A"/>
    <a:srgbClr val="76847C"/>
    <a:srgbClr val="667179"/>
    <a:srgbClr val="294236"/>
    <a:srgbClr val="889B8E"/>
    <a:srgbClr val="2F2F34"/>
    <a:srgbClr val="C0CAB8"/>
    <a:srgbClr val="E2E8E3"/>
    <a:srgbClr val="CAA7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20" autoAdjust="0"/>
    <p:restoredTop sz="94660"/>
  </p:normalViewPr>
  <p:slideViewPr>
    <p:cSldViewPr snapToGrid="0" showGuides="1">
      <p:cViewPr>
        <p:scale>
          <a:sx n="79" d="100"/>
          <a:sy n="79" d="100"/>
        </p:scale>
        <p:origin x="392" y="324"/>
      </p:cViewPr>
      <p:guideLst>
        <p:guide pos="3840"/>
        <p:guide orient="horz" pos="2160"/>
      </p:guideLst>
    </p:cSldViewPr>
  </p:slideViewPr>
  <p:notesTextViewPr>
    <p:cViewPr>
      <p:scale>
        <a:sx n="1" d="1"/>
        <a:sy n="1" d="1"/>
      </p:scale>
      <p:origin x="0" y="0"/>
    </p:cViewPr>
  </p:notesTextViewPr>
  <p:sorterViewPr>
    <p:cViewPr>
      <p:scale>
        <a:sx n="100" d="100"/>
        <a:sy n="100" d="100"/>
      </p:scale>
      <p:origin x="0" y="-308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slide" Target="slides/slide79.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alphaModFix amt="70000"/>
            <a:extLst>
              <a:ext uri="{BEBA8EAE-BF5A-486C-A8C5-ECC9F3942E4B}">
                <a14:imgProps xmlns:a14="http://schemas.microsoft.com/office/drawing/2010/main">
                  <a14:imgLayer r:embed="rId3">
                    <a14:imgEffect>
                      <a14:brightnessContrast bright="2000" contrast="-5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0" y="299"/>
            <a:ext cx="12192000" cy="6857401"/>
          </a:xfrm>
          <a:prstGeom prst="rect">
            <a:avLst/>
          </a:prstGeom>
        </p:spPr>
      </p:pic>
      <p:pic>
        <p:nvPicPr>
          <p:cNvPr id="5" name="图片 4"/>
          <p:cNvPicPr>
            <a:picLocks noChangeAspect="1"/>
          </p:cNvPicPr>
          <p:nvPr userDrawn="1"/>
        </p:nvPicPr>
        <p:blipFill rotWithShape="1">
          <a:blip r:embed="rId4" cstate="print">
            <a:alphaModFix amt="85000"/>
            <a:extLst>
              <a:ext uri="{BEBA8EAE-BF5A-486C-A8C5-ECC9F3942E4B}">
                <a14:imgProps xmlns:a14="http://schemas.microsoft.com/office/drawing/2010/main">
                  <a14:imgLayer r:embed="rId5">
                    <a14:imgEffect>
                      <a14:brightnessContrast contrast="6000"/>
                    </a14:imgEffect>
                    <a14:imgEffect>
                      <a14:colorTemperature colorTemp="6800"/>
                    </a14:imgEffect>
                  </a14:imgLayer>
                </a14:imgProps>
              </a:ext>
              <a:ext uri="{28A0092B-C50C-407E-A947-70E740481C1C}">
                <a14:useLocalDpi xmlns:a14="http://schemas.microsoft.com/office/drawing/2010/main" val="0"/>
              </a:ext>
            </a:extLst>
          </a:blip>
          <a:srcRect t="-1" b="4663"/>
          <a:stretch>
            <a:fillRect/>
          </a:stretch>
        </p:blipFill>
        <p:spPr>
          <a:xfrm>
            <a:off x="0" y="5105166"/>
            <a:ext cx="12192000" cy="1752834"/>
          </a:xfrm>
          <a:custGeom>
            <a:avLst/>
            <a:gdLst>
              <a:gd name="connsiteX0" fmla="*/ 0 w 12192000"/>
              <a:gd name="connsiteY0" fmla="*/ 0 h 1169018"/>
              <a:gd name="connsiteX1" fmla="*/ 12192000 w 12192000"/>
              <a:gd name="connsiteY1" fmla="*/ 0 h 1169018"/>
              <a:gd name="connsiteX2" fmla="*/ 12192000 w 12192000"/>
              <a:gd name="connsiteY2" fmla="*/ 1169018 h 1169018"/>
              <a:gd name="connsiteX3" fmla="*/ 0 w 12192000"/>
              <a:gd name="connsiteY3" fmla="*/ 1169018 h 1169018"/>
            </a:gdLst>
            <a:ahLst/>
            <a:cxnLst>
              <a:cxn ang="0">
                <a:pos x="connsiteX0" y="connsiteY0"/>
              </a:cxn>
              <a:cxn ang="0">
                <a:pos x="connsiteX1" y="connsiteY1"/>
              </a:cxn>
              <a:cxn ang="0">
                <a:pos x="connsiteX2" y="connsiteY2"/>
              </a:cxn>
              <a:cxn ang="0">
                <a:pos x="connsiteX3" y="connsiteY3"/>
              </a:cxn>
            </a:cxnLst>
            <a:rect l="l" t="t" r="r" b="b"/>
            <a:pathLst>
              <a:path w="12192000" h="1169018">
                <a:moveTo>
                  <a:pt x="0" y="0"/>
                </a:moveTo>
                <a:lnTo>
                  <a:pt x="12192000" y="0"/>
                </a:lnTo>
                <a:lnTo>
                  <a:pt x="12192000" y="1169018"/>
                </a:lnTo>
                <a:lnTo>
                  <a:pt x="0" y="1169018"/>
                </a:lnTo>
                <a:close/>
              </a:path>
            </a:pathLst>
          </a:cu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0" y="4793496"/>
            <a:ext cx="12192000" cy="2064505"/>
          </a:xfrm>
          <a:prstGeom prst="rect">
            <a:avLst/>
          </a:prstGeom>
          <a:solidFill>
            <a:srgbClr val="BA3B44"/>
          </a:solidFill>
          <a:ln w="12700">
            <a:miter lim="400000"/>
          </a:ln>
        </p:spPr>
        <p:txBody>
          <a:bodyPr lIns="0" tIns="0" rIns="0" bIns="0" anchor="ctr"/>
          <a:lstStyle/>
          <a:p>
            <a:pPr lvl="0"/>
            <a:endParaRPr lang="zh-CN" altLang="en-US" sz="1600" dirty="0">
              <a:solidFill>
                <a:srgbClr val="B83D3F"/>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686997" y="517922"/>
            <a:ext cx="5262979" cy="769441"/>
          </a:xfrm>
          <a:prstGeom prst="rect">
            <a:avLst/>
          </a:prstGeom>
          <a:noFill/>
        </p:spPr>
        <p:txBody>
          <a:bodyPr wrap="none" rtlCol="0">
            <a:spAutoFit/>
          </a:bodyPr>
          <a:lstStyle/>
          <a:p>
            <a:pPr algn="just"/>
            <a:r>
              <a:rPr lang="zh-CN" altLang="en-US" sz="4400" b="1" dirty="0">
                <a:solidFill>
                  <a:srgbClr val="B83C44"/>
                </a:solidFill>
                <a:latin typeface="微软雅黑" panose="020B0503020204020204" pitchFamily="34" charset="-122"/>
                <a:ea typeface="微软雅黑" panose="020B0503020204020204" pitchFamily="34" charset="-122"/>
              </a:rPr>
              <a:t>作品使用及版权说明</a:t>
            </a:r>
          </a:p>
        </p:txBody>
      </p:sp>
      <p:grpSp>
        <p:nvGrpSpPr>
          <p:cNvPr id="9" name="组合 8"/>
          <p:cNvGrpSpPr/>
          <p:nvPr userDrawn="1"/>
        </p:nvGrpSpPr>
        <p:grpSpPr>
          <a:xfrm>
            <a:off x="1" y="332656"/>
            <a:ext cx="570399" cy="1163355"/>
            <a:chOff x="8465672" y="1867086"/>
            <a:chExt cx="1440000" cy="2936948"/>
          </a:xfrm>
        </p:grpSpPr>
        <p:sp>
          <p:nvSpPr>
            <p:cNvPr id="10" name="等腰三角形 9"/>
            <p:cNvSpPr>
              <a:spLocks noChangeAspect="1"/>
            </p:cNvSpPr>
            <p:nvPr userDrawn="1"/>
          </p:nvSpPr>
          <p:spPr>
            <a:xfrm rot="5400000">
              <a:off x="7717198" y="2615560"/>
              <a:ext cx="2936948" cy="1440000"/>
            </a:xfrm>
            <a:prstGeom prst="triangl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i="1" dirty="0">
                <a:solidFill>
                  <a:schemeClr val="bg1"/>
                </a:solidFill>
                <a:latin typeface="微软雅黑" panose="020B0503020204020204" pitchFamily="34" charset="-122"/>
                <a:ea typeface="微软雅黑" panose="020B0503020204020204" pitchFamily="34" charset="-122"/>
              </a:endParaRPr>
            </a:p>
          </p:txBody>
        </p:sp>
        <p:sp>
          <p:nvSpPr>
            <p:cNvPr id="11" name="任意多边形 27"/>
            <p:cNvSpPr>
              <a:spLocks noChangeAspect="1"/>
            </p:cNvSpPr>
            <p:nvPr userDrawn="1"/>
          </p:nvSpPr>
          <p:spPr>
            <a:xfrm rot="16200000" flipV="1">
              <a:off x="8451272" y="1881486"/>
              <a:ext cx="1468800" cy="1440000"/>
            </a:xfrm>
            <a:custGeom>
              <a:avLst/>
              <a:gdLst>
                <a:gd name="connsiteX0" fmla="*/ 0 w 1468800"/>
                <a:gd name="connsiteY0" fmla="*/ 1440000 h 1440000"/>
                <a:gd name="connsiteX1" fmla="*/ 0 w 1468800"/>
                <a:gd name="connsiteY1" fmla="*/ 320 h 1440000"/>
                <a:gd name="connsiteX2" fmla="*/ 326 w 1468800"/>
                <a:gd name="connsiteY2" fmla="*/ 0 h 1440000"/>
                <a:gd name="connsiteX3" fmla="*/ 1468800 w 1468800"/>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1468800" h="1440000">
                  <a:moveTo>
                    <a:pt x="0" y="1440000"/>
                  </a:moveTo>
                  <a:lnTo>
                    <a:pt x="0" y="320"/>
                  </a:lnTo>
                  <a:lnTo>
                    <a:pt x="326" y="0"/>
                  </a:lnTo>
                  <a:lnTo>
                    <a:pt x="1468800" y="1440000"/>
                  </a:lnTo>
                  <a:close/>
                </a:path>
              </a:pathLst>
            </a:custGeom>
            <a:solidFill>
              <a:srgbClr val="CC6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i="1" dirty="0">
                <a:solidFill>
                  <a:schemeClr val="bg1"/>
                </a:solidFill>
                <a:latin typeface="微软雅黑" panose="020B0503020204020204" pitchFamily="34" charset="-122"/>
                <a:ea typeface="微软雅黑" panose="020B0503020204020204" pitchFamily="34" charset="-122"/>
              </a:endParaRPr>
            </a:p>
          </p:txBody>
        </p:sp>
      </p:grpSp>
      <p:sp>
        <p:nvSpPr>
          <p:cNvPr id="12" name="矩形 11"/>
          <p:cNvSpPr/>
          <p:nvPr userDrawn="1"/>
        </p:nvSpPr>
        <p:spPr>
          <a:xfrm>
            <a:off x="1190089" y="5596506"/>
            <a:ext cx="5657778" cy="458972"/>
          </a:xfrm>
          <a:prstGeom prst="rect">
            <a:avLst/>
          </a:prstGeom>
        </p:spPr>
        <p:txBody>
          <a:bodyPr wrap="square">
            <a:spAutoFit/>
          </a:bodyPr>
          <a:lstStyle/>
          <a:p>
            <a:pPr algn="dist">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让您的课堂更加优秀</a:t>
            </a:r>
          </a:p>
        </p:txBody>
      </p:sp>
      <p:grpSp>
        <p:nvGrpSpPr>
          <p:cNvPr id="13" name="组合 12"/>
          <p:cNvGrpSpPr/>
          <p:nvPr userDrawn="1"/>
        </p:nvGrpSpPr>
        <p:grpSpPr>
          <a:xfrm>
            <a:off x="725487" y="4817821"/>
            <a:ext cx="6191780" cy="670248"/>
            <a:chOff x="7139759" y="4741907"/>
            <a:chExt cx="5558603" cy="670248"/>
          </a:xfrm>
        </p:grpSpPr>
        <p:sp>
          <p:nvSpPr>
            <p:cNvPr id="14" name="矩形 13"/>
            <p:cNvSpPr/>
            <p:nvPr/>
          </p:nvSpPr>
          <p:spPr>
            <a:xfrm>
              <a:off x="7520742" y="4741907"/>
              <a:ext cx="5177620" cy="670248"/>
            </a:xfrm>
            <a:prstGeom prst="rect">
              <a:avLst/>
            </a:prstGeom>
          </p:spPr>
          <p:txBody>
            <a:bodyPr wrap="square">
              <a:spAutoFit/>
            </a:bodyPr>
            <a:lstStyle/>
            <a:p>
              <a:pPr algn="dist">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扫描关注“语文优课</a:t>
              </a:r>
              <a:r>
                <a:rPr lang="en-US" altLang="zh-CN" sz="2800" b="1" dirty="0">
                  <a:solidFill>
                    <a:schemeClr val="bg1"/>
                  </a:solidFill>
                  <a:latin typeface="微软雅黑" panose="020B0503020204020204" pitchFamily="34" charset="-122"/>
                  <a:ea typeface="微软雅黑" panose="020B0503020204020204" pitchFamily="34" charset="-122"/>
                </a:rPr>
                <a:t>PPT</a:t>
              </a:r>
              <a:r>
                <a:rPr lang="zh-CN" altLang="en-US" sz="2800" b="1" dirty="0">
                  <a:solidFill>
                    <a:schemeClr val="bg1"/>
                  </a:solidFill>
                  <a:latin typeface="微软雅黑" panose="020B0503020204020204" pitchFamily="34" charset="-122"/>
                  <a:ea typeface="微软雅黑" panose="020B0503020204020204" pitchFamily="34" charset="-122"/>
                </a:rPr>
                <a:t>”公众号</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5" name="left-arrowhead-in-a-circle_44897"/>
            <p:cNvSpPr>
              <a:spLocks noChangeAspect="1"/>
            </p:cNvSpPr>
            <p:nvPr/>
          </p:nvSpPr>
          <p:spPr bwMode="auto">
            <a:xfrm flipH="1">
              <a:off x="7139759" y="4961757"/>
              <a:ext cx="318298" cy="352322"/>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43 w 533"/>
                <a:gd name="T11" fmla="*/ 414 h 533"/>
                <a:gd name="T12" fmla="*/ 316 w 533"/>
                <a:gd name="T13" fmla="*/ 424 h 533"/>
                <a:gd name="T14" fmla="*/ 284 w 533"/>
                <a:gd name="T15" fmla="*/ 410 h 533"/>
                <a:gd name="T16" fmla="*/ 185 w 533"/>
                <a:gd name="T17" fmla="*/ 294 h 533"/>
                <a:gd name="T18" fmla="*/ 185 w 533"/>
                <a:gd name="T19" fmla="*/ 240 h 533"/>
                <a:gd name="T20" fmla="*/ 283 w 533"/>
                <a:gd name="T21" fmla="*/ 124 h 533"/>
                <a:gd name="T22" fmla="*/ 343 w 533"/>
                <a:gd name="T23" fmla="*/ 119 h 533"/>
                <a:gd name="T24" fmla="*/ 348 w 533"/>
                <a:gd name="T25" fmla="*/ 178 h 533"/>
                <a:gd name="T26" fmla="*/ 273 w 533"/>
                <a:gd name="T27" fmla="*/ 267 h 533"/>
                <a:gd name="T28" fmla="*/ 348 w 533"/>
                <a:gd name="T29" fmla="*/ 355 h 533"/>
                <a:gd name="T30" fmla="*/ 343 w 533"/>
                <a:gd name="T31" fmla="*/ 41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3" h="533">
                  <a:moveTo>
                    <a:pt x="267" y="0"/>
                  </a:moveTo>
                  <a:cubicBezTo>
                    <a:pt x="120" y="0"/>
                    <a:pt x="0" y="120"/>
                    <a:pt x="0" y="267"/>
                  </a:cubicBezTo>
                  <a:cubicBezTo>
                    <a:pt x="0" y="414"/>
                    <a:pt x="120" y="533"/>
                    <a:pt x="267" y="533"/>
                  </a:cubicBezTo>
                  <a:cubicBezTo>
                    <a:pt x="414" y="533"/>
                    <a:pt x="533" y="414"/>
                    <a:pt x="533" y="267"/>
                  </a:cubicBezTo>
                  <a:cubicBezTo>
                    <a:pt x="533" y="120"/>
                    <a:pt x="414" y="0"/>
                    <a:pt x="267" y="0"/>
                  </a:cubicBezTo>
                  <a:close/>
                  <a:moveTo>
                    <a:pt x="343" y="414"/>
                  </a:moveTo>
                  <a:cubicBezTo>
                    <a:pt x="335" y="421"/>
                    <a:pt x="326" y="424"/>
                    <a:pt x="316" y="424"/>
                  </a:cubicBezTo>
                  <a:cubicBezTo>
                    <a:pt x="304" y="424"/>
                    <a:pt x="292" y="419"/>
                    <a:pt x="284" y="410"/>
                  </a:cubicBezTo>
                  <a:lnTo>
                    <a:pt x="185" y="294"/>
                  </a:lnTo>
                  <a:cubicBezTo>
                    <a:pt x="172" y="278"/>
                    <a:pt x="172" y="255"/>
                    <a:pt x="185" y="240"/>
                  </a:cubicBezTo>
                  <a:lnTo>
                    <a:pt x="283" y="124"/>
                  </a:lnTo>
                  <a:cubicBezTo>
                    <a:pt x="298" y="106"/>
                    <a:pt x="325" y="104"/>
                    <a:pt x="343" y="119"/>
                  </a:cubicBezTo>
                  <a:cubicBezTo>
                    <a:pt x="360" y="134"/>
                    <a:pt x="363" y="160"/>
                    <a:pt x="348" y="178"/>
                  </a:cubicBezTo>
                  <a:lnTo>
                    <a:pt x="273" y="267"/>
                  </a:lnTo>
                  <a:lnTo>
                    <a:pt x="348" y="355"/>
                  </a:lnTo>
                  <a:cubicBezTo>
                    <a:pt x="363" y="373"/>
                    <a:pt x="361" y="399"/>
                    <a:pt x="343" y="414"/>
                  </a:cubicBezTo>
                  <a:close/>
                </a:path>
              </a:pathLst>
            </a:custGeom>
            <a:solidFill>
              <a:schemeClr val="bg1"/>
            </a:solidFill>
            <a:ln>
              <a:noFill/>
            </a:ln>
          </p:spPr>
          <p:txBody>
            <a:bodyPr/>
            <a:lstStyle/>
            <a:p>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7"/>
          <p:cNvGrpSpPr/>
          <p:nvPr userDrawn="1"/>
        </p:nvGrpSpPr>
        <p:grpSpPr>
          <a:xfrm>
            <a:off x="686997" y="1412776"/>
            <a:ext cx="7558679" cy="3056170"/>
            <a:chOff x="686997" y="1591109"/>
            <a:chExt cx="7558679" cy="3056170"/>
          </a:xfrm>
        </p:grpSpPr>
        <p:sp>
          <p:nvSpPr>
            <p:cNvPr id="17" name="文本框 16"/>
            <p:cNvSpPr txBox="1"/>
            <p:nvPr userDrawn="1"/>
          </p:nvSpPr>
          <p:spPr>
            <a:xfrm>
              <a:off x="686997" y="1591109"/>
              <a:ext cx="7139931" cy="1841145"/>
            </a:xfrm>
            <a:prstGeom prst="rect">
              <a:avLst/>
            </a:prstGeom>
            <a:noFill/>
          </p:spPr>
          <p:txBody>
            <a:bodyPr wrap="square" rtlCol="0">
              <a:spAutoFit/>
            </a:bodyPr>
            <a:lstStyle/>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本作品使用</a:t>
              </a:r>
              <a:r>
                <a:rPr lang="en-US" altLang="zh-CN" sz="1600" dirty="0">
                  <a:solidFill>
                    <a:schemeClr val="tx1"/>
                  </a:solidFill>
                  <a:latin typeface="微软雅黑" panose="020B0503020204020204" pitchFamily="34" charset="-122"/>
                  <a:ea typeface="微软雅黑" panose="020B0503020204020204" pitchFamily="34" charset="-122"/>
                </a:rPr>
                <a:t>office365</a:t>
              </a:r>
              <a:r>
                <a:rPr lang="zh-CN" altLang="en-US" sz="1600" dirty="0">
                  <a:solidFill>
                    <a:schemeClr val="tx1"/>
                  </a:solidFill>
                  <a:latin typeface="微软雅黑" panose="020B0503020204020204" pitchFamily="34" charset="-122"/>
                  <a:ea typeface="微软雅黑" panose="020B0503020204020204" pitchFamily="34" charset="-122"/>
                </a:rPr>
                <a:t>版</a:t>
              </a:r>
              <a:r>
                <a:rPr lang="en-US" altLang="zh-CN" sz="1600" dirty="0">
                  <a:solidFill>
                    <a:schemeClr val="tx1"/>
                  </a:solidFill>
                  <a:latin typeface="微软雅黑" panose="020B0503020204020204" pitchFamily="34" charset="-122"/>
                  <a:ea typeface="微软雅黑" panose="020B0503020204020204" pitchFamily="34" charset="-122"/>
                </a:rPr>
                <a:t>PPT</a:t>
              </a:r>
              <a:r>
                <a:rPr lang="zh-CN" altLang="en-US" sz="1600" dirty="0">
                  <a:solidFill>
                    <a:schemeClr val="tx1"/>
                  </a:solidFill>
                  <a:latin typeface="微软雅黑" panose="020B0503020204020204" pitchFamily="34" charset="-122"/>
                  <a:ea typeface="微软雅黑" panose="020B0503020204020204" pitchFamily="34" charset="-122"/>
                </a:rPr>
                <a:t>制作，推荐</a:t>
              </a:r>
              <a:r>
                <a:rPr lang="en-US" altLang="zh-CN" sz="1600" dirty="0">
                  <a:solidFill>
                    <a:schemeClr val="tx1"/>
                  </a:solidFill>
                  <a:latin typeface="微软雅黑" panose="020B0503020204020204" pitchFamily="34" charset="-122"/>
                  <a:ea typeface="微软雅黑" panose="020B0503020204020204" pitchFamily="34" charset="-122"/>
                </a:rPr>
                <a:t>office2016</a:t>
              </a:r>
              <a:r>
                <a:rPr lang="zh-CN" altLang="en-US" sz="1600" dirty="0">
                  <a:solidFill>
                    <a:schemeClr val="tx1"/>
                  </a:solidFill>
                  <a:latin typeface="微软雅黑" panose="020B0503020204020204" pitchFamily="34" charset="-122"/>
                  <a:ea typeface="微软雅黑" panose="020B0503020204020204" pitchFamily="34" charset="-122"/>
                </a:rPr>
                <a:t>以后版本打开及使用；</a:t>
              </a:r>
            </a:p>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作品由“优课</a:t>
              </a:r>
              <a:r>
                <a:rPr lang="en-US" altLang="zh-CN" sz="1600" dirty="0">
                  <a:solidFill>
                    <a:schemeClr val="tx1"/>
                  </a:solidFill>
                  <a:latin typeface="微软雅黑" panose="020B0503020204020204" pitchFamily="34" charset="-122"/>
                  <a:ea typeface="微软雅黑" panose="020B0503020204020204" pitchFamily="34" charset="-122"/>
                </a:rPr>
                <a:t>PPT</a:t>
              </a:r>
              <a:r>
                <a:rPr lang="zh-CN" altLang="en-US" sz="1600" dirty="0">
                  <a:solidFill>
                    <a:schemeClr val="tx1"/>
                  </a:solidFill>
                  <a:latin typeface="微软雅黑" panose="020B0503020204020204" pitchFamily="34" charset="-122"/>
                  <a:ea typeface="微软雅黑" panose="020B0503020204020204" pitchFamily="34" charset="-122"/>
                </a:rPr>
                <a:t>”原创出品，受国家著作权法保护，任何单位或个人不可以任何形式再次销售、传播，请勿以身试法，违者必究。</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购买该作品的老师，只享有课件的使用权，可用于个人的教学和公开课。但请不要有以下行为，违者必究：</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1344517" y="3448489"/>
              <a:ext cx="6901159" cy="1198790"/>
            </a:xfrm>
            <a:prstGeom prst="rect">
              <a:avLst/>
            </a:prstGeom>
            <a:noFill/>
          </p:spPr>
          <p:txBody>
            <a:bodyPr wrap="square" rtlCol="0">
              <a:spAutoFit/>
            </a:bodyPr>
            <a:lstStyle/>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二次贩卖或传播该作品</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将该作品上传至学科网、百度文库等任何第三方网站</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未经同意将该作品分享至其他微信群、</a:t>
              </a:r>
              <a:r>
                <a:rPr lang="en-US" altLang="zh-CN" sz="1600" dirty="0">
                  <a:solidFill>
                    <a:schemeClr val="tx1"/>
                  </a:solidFill>
                  <a:latin typeface="微软雅黑" panose="020B0503020204020204" pitchFamily="34" charset="-122"/>
                  <a:ea typeface="微软雅黑" panose="020B0503020204020204" pitchFamily="34" charset="-122"/>
                </a:rPr>
                <a:t>QQ</a:t>
              </a:r>
              <a:r>
                <a:rPr lang="zh-CN" altLang="en-US" sz="1600" dirty="0">
                  <a:solidFill>
                    <a:schemeClr val="tx1"/>
                  </a:solidFill>
                  <a:latin typeface="微软雅黑" panose="020B0503020204020204" pitchFamily="34" charset="-122"/>
                  <a:ea typeface="微软雅黑" panose="020B0503020204020204" pitchFamily="34" charset="-122"/>
                </a:rPr>
                <a:t>群等</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9" name="椭圆 18"/>
            <p:cNvSpPr/>
            <p:nvPr userDrawn="1"/>
          </p:nvSpPr>
          <p:spPr>
            <a:xfrm>
              <a:off x="1114316" y="3539808"/>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椭圆 19"/>
            <p:cNvSpPr/>
            <p:nvPr userDrawn="1"/>
          </p:nvSpPr>
          <p:spPr>
            <a:xfrm>
              <a:off x="1114316" y="3939223"/>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椭圆 20"/>
            <p:cNvSpPr/>
            <p:nvPr userDrawn="1"/>
          </p:nvSpPr>
          <p:spPr>
            <a:xfrm>
              <a:off x="1114316" y="4338638"/>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7636990" y="1576568"/>
            <a:ext cx="4178423" cy="4178423"/>
          </a:xfrm>
          <a:prstGeom prst="rect">
            <a:avLst/>
          </a:prstGeom>
          <a:solidFill>
            <a:schemeClr val="bg1"/>
          </a:solidFill>
        </p:spPr>
      </p:pic>
    </p:spTree>
    <p:extLst>
      <p:ext uri="{BB962C8B-B14F-4D97-AF65-F5344CB8AC3E}">
        <p14:creationId xmlns:p14="http://schemas.microsoft.com/office/powerpoint/2010/main" val="2151917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alphaModFix amt="70000"/>
            <a:extLst>
              <a:ext uri="{BEBA8EAE-BF5A-486C-A8C5-ECC9F3942E4B}">
                <a14:imgProps xmlns:a14="http://schemas.microsoft.com/office/drawing/2010/main">
                  <a14:imgLayer r:embed="rId3">
                    <a14:imgEffect>
                      <a14:brightnessContrast bright="2000" contrast="-5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0" y="299"/>
            <a:ext cx="12192000" cy="6857401"/>
          </a:xfrm>
          <a:prstGeom prst="rect">
            <a:avLst/>
          </a:prstGeom>
        </p:spPr>
      </p:pic>
      <p:pic>
        <p:nvPicPr>
          <p:cNvPr id="5" name="图片 4"/>
          <p:cNvPicPr>
            <a:picLocks noChangeAspect="1"/>
          </p:cNvPicPr>
          <p:nvPr userDrawn="1"/>
        </p:nvPicPr>
        <p:blipFill rotWithShape="1">
          <a:blip r:embed="rId4" cstate="print">
            <a:alphaModFix amt="85000"/>
            <a:extLst>
              <a:ext uri="{BEBA8EAE-BF5A-486C-A8C5-ECC9F3942E4B}">
                <a14:imgProps xmlns:a14="http://schemas.microsoft.com/office/drawing/2010/main">
                  <a14:imgLayer r:embed="rId5">
                    <a14:imgEffect>
                      <a14:brightnessContrast contrast="6000"/>
                    </a14:imgEffect>
                    <a14:imgEffect>
                      <a14:colorTemperature colorTemp="6800"/>
                    </a14:imgEffect>
                  </a14:imgLayer>
                </a14:imgProps>
              </a:ext>
              <a:ext uri="{28A0092B-C50C-407E-A947-70E740481C1C}">
                <a14:useLocalDpi xmlns:a14="http://schemas.microsoft.com/office/drawing/2010/main" val="0"/>
              </a:ext>
            </a:extLst>
          </a:blip>
          <a:srcRect t="-1" b="4663"/>
          <a:stretch>
            <a:fillRect/>
          </a:stretch>
        </p:blipFill>
        <p:spPr>
          <a:xfrm>
            <a:off x="0" y="5105166"/>
            <a:ext cx="12192000" cy="1752834"/>
          </a:xfrm>
          <a:custGeom>
            <a:avLst/>
            <a:gdLst>
              <a:gd name="connsiteX0" fmla="*/ 0 w 12192000"/>
              <a:gd name="connsiteY0" fmla="*/ 0 h 1169018"/>
              <a:gd name="connsiteX1" fmla="*/ 12192000 w 12192000"/>
              <a:gd name="connsiteY1" fmla="*/ 0 h 1169018"/>
              <a:gd name="connsiteX2" fmla="*/ 12192000 w 12192000"/>
              <a:gd name="connsiteY2" fmla="*/ 1169018 h 1169018"/>
              <a:gd name="connsiteX3" fmla="*/ 0 w 12192000"/>
              <a:gd name="connsiteY3" fmla="*/ 1169018 h 1169018"/>
            </a:gdLst>
            <a:ahLst/>
            <a:cxnLst>
              <a:cxn ang="0">
                <a:pos x="connsiteX0" y="connsiteY0"/>
              </a:cxn>
              <a:cxn ang="0">
                <a:pos x="connsiteX1" y="connsiteY1"/>
              </a:cxn>
              <a:cxn ang="0">
                <a:pos x="connsiteX2" y="connsiteY2"/>
              </a:cxn>
              <a:cxn ang="0">
                <a:pos x="connsiteX3" y="connsiteY3"/>
              </a:cxn>
            </a:cxnLst>
            <a:rect l="l" t="t" r="r" b="b"/>
            <a:pathLst>
              <a:path w="12192000" h="1169018">
                <a:moveTo>
                  <a:pt x="0" y="0"/>
                </a:moveTo>
                <a:lnTo>
                  <a:pt x="12192000" y="0"/>
                </a:lnTo>
                <a:lnTo>
                  <a:pt x="12192000" y="1169018"/>
                </a:lnTo>
                <a:lnTo>
                  <a:pt x="0" y="1169018"/>
                </a:lnTo>
                <a:close/>
              </a:path>
            </a:pathLst>
          </a:custGeom>
        </p:spPr>
      </p:pic>
    </p:spTree>
    <p:extLst>
      <p:ext uri="{BB962C8B-B14F-4D97-AF65-F5344CB8AC3E}">
        <p14:creationId xmlns:p14="http://schemas.microsoft.com/office/powerpoint/2010/main" val="47810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alphaModFix amt="70000"/>
            <a:extLst>
              <a:ext uri="{BEBA8EAE-BF5A-486C-A8C5-ECC9F3942E4B}">
                <a14:imgProps xmlns:a14="http://schemas.microsoft.com/office/drawing/2010/main">
                  <a14:imgLayer r:embed="rId3">
                    <a14:imgEffect>
                      <a14:brightnessContrast bright="2000" contrast="-5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0" y="299"/>
            <a:ext cx="12192000" cy="6857401"/>
          </a:xfrm>
          <a:prstGeom prst="rect">
            <a:avLst/>
          </a:prstGeom>
        </p:spPr>
      </p:pic>
    </p:spTree>
    <p:extLst>
      <p:ext uri="{BB962C8B-B14F-4D97-AF65-F5344CB8AC3E}">
        <p14:creationId xmlns:p14="http://schemas.microsoft.com/office/powerpoint/2010/main" val="2431600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alphaModFix amt="35000"/>
            <a:extLst>
              <a:ext uri="{BEBA8EAE-BF5A-486C-A8C5-ECC9F3942E4B}">
                <a14:imgProps xmlns:a14="http://schemas.microsoft.com/office/drawing/2010/main">
                  <a14:imgLayer r:embed="rId3">
                    <a14:imgEffect>
                      <a14:brightnessContrast bright="5000" contrast="-5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23528" y="0"/>
            <a:ext cx="12192000" cy="6857401"/>
          </a:xfrm>
          <a:prstGeom prst="rect">
            <a:avLst/>
          </a:prstGeom>
        </p:spPr>
      </p:pic>
      <p:pic>
        <p:nvPicPr>
          <p:cNvPr id="3" name="图片 2" descr="图片包含 烟, 云, 盘子, 蛋糕&#10;&#10;描述已自动生成"/>
          <p:cNvPicPr>
            <a:picLocks noChangeAspect="1"/>
          </p:cNvPicPr>
          <p:nvPr userDrawn="1"/>
        </p:nvPicPr>
        <p:blipFill rotWithShape="1">
          <a:blip r:embed="rId4">
            <a:alphaModFix amt="50000"/>
            <a:extLst>
              <a:ext uri="{28A0092B-C50C-407E-A947-70E740481C1C}">
                <a14:useLocalDpi xmlns:a14="http://schemas.microsoft.com/office/drawing/2010/main" val="0"/>
              </a:ext>
            </a:extLst>
          </a:blip>
          <a:srcRect t="24728" b="2434"/>
          <a:stretch>
            <a:fillRect/>
          </a:stretch>
        </p:blipFill>
        <p:spPr>
          <a:xfrm>
            <a:off x="23528" y="1389829"/>
            <a:ext cx="12168472" cy="5467572"/>
          </a:xfrm>
          <a:custGeom>
            <a:avLst/>
            <a:gdLst>
              <a:gd name="connsiteX0" fmla="*/ 0 w 12168472"/>
              <a:gd name="connsiteY0" fmla="*/ 0 h 5224207"/>
              <a:gd name="connsiteX1" fmla="*/ 12168472 w 12168472"/>
              <a:gd name="connsiteY1" fmla="*/ 0 h 5224207"/>
              <a:gd name="connsiteX2" fmla="*/ 12168472 w 12168472"/>
              <a:gd name="connsiteY2" fmla="*/ 5224207 h 5224207"/>
              <a:gd name="connsiteX3" fmla="*/ 0 w 12168472"/>
              <a:gd name="connsiteY3" fmla="*/ 5224207 h 5224207"/>
            </a:gdLst>
            <a:ahLst/>
            <a:cxnLst>
              <a:cxn ang="0">
                <a:pos x="connsiteX0" y="connsiteY0"/>
              </a:cxn>
              <a:cxn ang="0">
                <a:pos x="connsiteX1" y="connsiteY1"/>
              </a:cxn>
              <a:cxn ang="0">
                <a:pos x="connsiteX2" y="connsiteY2"/>
              </a:cxn>
              <a:cxn ang="0">
                <a:pos x="connsiteX3" y="connsiteY3"/>
              </a:cxn>
            </a:cxnLst>
            <a:rect l="l" t="t" r="r" b="b"/>
            <a:pathLst>
              <a:path w="12168472" h="5224207">
                <a:moveTo>
                  <a:pt x="0" y="0"/>
                </a:moveTo>
                <a:lnTo>
                  <a:pt x="12168472" y="0"/>
                </a:lnTo>
                <a:lnTo>
                  <a:pt x="12168472" y="5224207"/>
                </a:lnTo>
                <a:lnTo>
                  <a:pt x="0" y="5224207"/>
                </a:lnTo>
                <a:close/>
              </a:path>
            </a:pathLst>
          </a:custGeom>
        </p:spPr>
      </p:pic>
      <p:pic>
        <p:nvPicPr>
          <p:cNvPr id="4" name="图片 3" descr="查看图片"/>
          <p:cNvPicPr>
            <a:picLocks noChangeAspect="1" noChangeArrowheads="1"/>
          </p:cNvPicPr>
          <p:nvPr userDrawn="1"/>
        </p:nvPicPr>
        <p:blipFill rotWithShape="1">
          <a:blip r:embed="rId5" cstate="print">
            <a:extLst>
              <a:ext uri="{BEBA8EAE-BF5A-486C-A8C5-ECC9F3942E4B}">
                <a14:imgProps xmlns:a14="http://schemas.microsoft.com/office/drawing/2010/main">
                  <a14:imgLayer r:embed="rId6">
                    <a14:imgEffect>
                      <a14:artisticPaintBrush trans="50000"/>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0243" b="28478"/>
          <a:stretch>
            <a:fillRect/>
          </a:stretch>
        </p:blipFill>
        <p:spPr bwMode="auto">
          <a:xfrm flipH="1">
            <a:off x="-3" y="3059291"/>
            <a:ext cx="6948095" cy="3562890"/>
          </a:xfrm>
          <a:custGeom>
            <a:avLst/>
            <a:gdLst>
              <a:gd name="connsiteX0" fmla="*/ 6948095 w 6948095"/>
              <a:gd name="connsiteY0" fmla="*/ 0 h 6713066"/>
              <a:gd name="connsiteX1" fmla="*/ 0 w 6948095"/>
              <a:gd name="connsiteY1" fmla="*/ 0 h 6713066"/>
              <a:gd name="connsiteX2" fmla="*/ 0 w 6948095"/>
              <a:gd name="connsiteY2" fmla="*/ 6713066 h 6713066"/>
              <a:gd name="connsiteX3" fmla="*/ 6948095 w 6948095"/>
              <a:gd name="connsiteY3" fmla="*/ 6713066 h 6713066"/>
            </a:gdLst>
            <a:ahLst/>
            <a:cxnLst>
              <a:cxn ang="0">
                <a:pos x="connsiteX0" y="connsiteY0"/>
              </a:cxn>
              <a:cxn ang="0">
                <a:pos x="connsiteX1" y="connsiteY1"/>
              </a:cxn>
              <a:cxn ang="0">
                <a:pos x="connsiteX2" y="connsiteY2"/>
              </a:cxn>
              <a:cxn ang="0">
                <a:pos x="connsiteX3" y="connsiteY3"/>
              </a:cxn>
            </a:cxnLst>
            <a:rect l="l" t="t" r="r" b="b"/>
            <a:pathLst>
              <a:path w="6948095" h="6713066">
                <a:moveTo>
                  <a:pt x="6948095" y="0"/>
                </a:moveTo>
                <a:lnTo>
                  <a:pt x="0" y="0"/>
                </a:lnTo>
                <a:lnTo>
                  <a:pt x="0" y="6713066"/>
                </a:lnTo>
                <a:lnTo>
                  <a:pt x="6948095" y="671306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241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4597400"/>
            <a:ext cx="12192000" cy="2260601"/>
          </a:xfrm>
          <a:prstGeom prst="rect">
            <a:avLst/>
          </a:prstGeom>
          <a:solidFill>
            <a:srgbClr val="BA3B44"/>
          </a:solidFill>
          <a:ln w="12700">
            <a:miter lim="400000"/>
          </a:ln>
        </p:spPr>
        <p:txBody>
          <a:bodyPr lIns="0" tIns="0" rIns="0" bIns="0" anchor="ctr"/>
          <a:lstStyle/>
          <a:p>
            <a:pPr lvl="0"/>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7190637" y="5894070"/>
            <a:ext cx="4595333" cy="743280"/>
          </a:xfrm>
          <a:prstGeom prst="rect">
            <a:avLst/>
          </a:prstGeom>
          <a:noFill/>
        </p:spPr>
        <p:txBody>
          <a:bodyPr wrap="square" rtlCol="0">
            <a:spAutoFit/>
          </a:bodyPr>
          <a:lstStyle/>
          <a:p>
            <a:pPr lvl="0" algn="ctr" defTabSz="914400">
              <a:lnSpc>
                <a:spcPct val="12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扫描二维码添加客服微信，咨询</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a:p>
            <a:pPr lvl="0" algn="ctr" defTabSz="914400">
              <a:lnSpc>
                <a:spcPct val="12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会员服务、课件美化、商务合作相关事宜</a:t>
            </a:r>
          </a:p>
        </p:txBody>
      </p:sp>
      <p:grpSp>
        <p:nvGrpSpPr>
          <p:cNvPr id="10" name="组合 9"/>
          <p:cNvGrpSpPr/>
          <p:nvPr userDrawn="1"/>
        </p:nvGrpSpPr>
        <p:grpSpPr>
          <a:xfrm>
            <a:off x="943344" y="4725144"/>
            <a:ext cx="6102205" cy="1857510"/>
            <a:chOff x="2198126" y="2154850"/>
            <a:chExt cx="8618831" cy="2623570"/>
          </a:xfrm>
          <a:solidFill>
            <a:schemeClr val="bg1"/>
          </a:solidFill>
        </p:grpSpPr>
        <p:grpSp>
          <p:nvGrpSpPr>
            <p:cNvPr id="11" name="组合 10"/>
            <p:cNvGrpSpPr/>
            <p:nvPr userDrawn="1"/>
          </p:nvGrpSpPr>
          <p:grpSpPr>
            <a:xfrm>
              <a:off x="2198126" y="2154850"/>
              <a:ext cx="8618831" cy="2623570"/>
              <a:chOff x="-3402595" y="3211512"/>
              <a:chExt cx="11979276" cy="3646488"/>
            </a:xfrm>
            <a:grpFill/>
          </p:grpSpPr>
          <p:grpSp>
            <p:nvGrpSpPr>
              <p:cNvPr id="13" name="组合 12"/>
              <p:cNvGrpSpPr/>
              <p:nvPr userDrawn="1"/>
            </p:nvGrpSpPr>
            <p:grpSpPr>
              <a:xfrm>
                <a:off x="1236080" y="3211512"/>
                <a:ext cx="5160963" cy="2266950"/>
                <a:chOff x="3526798" y="1395413"/>
                <a:chExt cx="5160963" cy="2266950"/>
              </a:xfrm>
              <a:grpFill/>
            </p:grpSpPr>
            <p:sp>
              <p:nvSpPr>
                <p:cNvPr id="71" name="Freeform 13"/>
                <p:cNvSpPr/>
                <p:nvPr/>
              </p:nvSpPr>
              <p:spPr bwMode="auto">
                <a:xfrm>
                  <a:off x="5736598" y="1395413"/>
                  <a:ext cx="2481263" cy="2255838"/>
                </a:xfrm>
                <a:custGeom>
                  <a:avLst/>
                  <a:gdLst>
                    <a:gd name="T0" fmla="*/ 637 w 661"/>
                    <a:gd name="T1" fmla="*/ 84 h 600"/>
                    <a:gd name="T2" fmla="*/ 613 w 661"/>
                    <a:gd name="T3" fmla="*/ 153 h 600"/>
                    <a:gd name="T4" fmla="*/ 604 w 661"/>
                    <a:gd name="T5" fmla="*/ 183 h 600"/>
                    <a:gd name="T6" fmla="*/ 589 w 661"/>
                    <a:gd name="T7" fmla="*/ 225 h 600"/>
                    <a:gd name="T8" fmla="*/ 577 w 661"/>
                    <a:gd name="T9" fmla="*/ 261 h 600"/>
                    <a:gd name="T10" fmla="*/ 565 w 661"/>
                    <a:gd name="T11" fmla="*/ 296 h 600"/>
                    <a:gd name="T12" fmla="*/ 553 w 661"/>
                    <a:gd name="T13" fmla="*/ 332 h 600"/>
                    <a:gd name="T14" fmla="*/ 488 w 661"/>
                    <a:gd name="T15" fmla="*/ 519 h 600"/>
                    <a:gd name="T16" fmla="*/ 487 w 661"/>
                    <a:gd name="T17" fmla="*/ 552 h 600"/>
                    <a:gd name="T18" fmla="*/ 619 w 661"/>
                    <a:gd name="T19" fmla="*/ 564 h 600"/>
                    <a:gd name="T20" fmla="*/ 607 w 661"/>
                    <a:gd name="T21" fmla="*/ 599 h 600"/>
                    <a:gd name="T22" fmla="*/ 1 w 661"/>
                    <a:gd name="T23" fmla="*/ 591 h 600"/>
                    <a:gd name="T24" fmla="*/ 12 w 661"/>
                    <a:gd name="T25" fmla="*/ 561 h 600"/>
                    <a:gd name="T26" fmla="*/ 163 w 661"/>
                    <a:gd name="T27" fmla="*/ 543 h 600"/>
                    <a:gd name="T28" fmla="*/ 169 w 661"/>
                    <a:gd name="T29" fmla="*/ 528 h 600"/>
                    <a:gd name="T30" fmla="*/ 179 w 661"/>
                    <a:gd name="T31" fmla="*/ 496 h 600"/>
                    <a:gd name="T32" fmla="*/ 192 w 661"/>
                    <a:gd name="T33" fmla="*/ 459 h 600"/>
                    <a:gd name="T34" fmla="*/ 204 w 661"/>
                    <a:gd name="T35" fmla="*/ 423 h 600"/>
                    <a:gd name="T36" fmla="*/ 216 w 661"/>
                    <a:gd name="T37" fmla="*/ 387 h 600"/>
                    <a:gd name="T38" fmla="*/ 229 w 661"/>
                    <a:gd name="T39" fmla="*/ 351 h 600"/>
                    <a:gd name="T40" fmla="*/ 241 w 661"/>
                    <a:gd name="T41" fmla="*/ 315 h 600"/>
                    <a:gd name="T42" fmla="*/ 259 w 661"/>
                    <a:gd name="T43" fmla="*/ 261 h 600"/>
                    <a:gd name="T44" fmla="*/ 271 w 661"/>
                    <a:gd name="T45" fmla="*/ 225 h 600"/>
                    <a:gd name="T46" fmla="*/ 281 w 661"/>
                    <a:gd name="T47" fmla="*/ 196 h 600"/>
                    <a:gd name="T48" fmla="*/ 289 w 661"/>
                    <a:gd name="T49" fmla="*/ 174 h 600"/>
                    <a:gd name="T50" fmla="*/ 300 w 661"/>
                    <a:gd name="T51" fmla="*/ 141 h 600"/>
                    <a:gd name="T52" fmla="*/ 318 w 661"/>
                    <a:gd name="T53" fmla="*/ 87 h 600"/>
                    <a:gd name="T54" fmla="*/ 330 w 661"/>
                    <a:gd name="T55" fmla="*/ 51 h 600"/>
                    <a:gd name="T56" fmla="*/ 340 w 661"/>
                    <a:gd name="T57" fmla="*/ 21 h 600"/>
                    <a:gd name="T58" fmla="*/ 349 w 661"/>
                    <a:gd name="T59" fmla="*/ 3 h 600"/>
                    <a:gd name="T60" fmla="*/ 481 w 661"/>
                    <a:gd name="T61" fmla="*/ 26 h 600"/>
                    <a:gd name="T62" fmla="*/ 463 w 661"/>
                    <a:gd name="T63" fmla="*/ 78 h 600"/>
                    <a:gd name="T64" fmla="*/ 451 w 661"/>
                    <a:gd name="T65" fmla="*/ 114 h 600"/>
                    <a:gd name="T66" fmla="*/ 439 w 661"/>
                    <a:gd name="T67" fmla="*/ 150 h 600"/>
                    <a:gd name="T68" fmla="*/ 427 w 661"/>
                    <a:gd name="T69" fmla="*/ 186 h 600"/>
                    <a:gd name="T70" fmla="*/ 409 w 661"/>
                    <a:gd name="T71" fmla="*/ 237 h 600"/>
                    <a:gd name="T72" fmla="*/ 391 w 661"/>
                    <a:gd name="T73" fmla="*/ 291 h 600"/>
                    <a:gd name="T74" fmla="*/ 379 w 661"/>
                    <a:gd name="T75" fmla="*/ 327 h 600"/>
                    <a:gd name="T76" fmla="*/ 354 w 661"/>
                    <a:gd name="T77" fmla="*/ 399 h 600"/>
                    <a:gd name="T78" fmla="*/ 343 w 661"/>
                    <a:gd name="T79" fmla="*/ 432 h 600"/>
                    <a:gd name="T80" fmla="*/ 331 w 661"/>
                    <a:gd name="T81" fmla="*/ 468 h 600"/>
                    <a:gd name="T82" fmla="*/ 319 w 661"/>
                    <a:gd name="T83" fmla="*/ 501 h 600"/>
                    <a:gd name="T84" fmla="*/ 307 w 661"/>
                    <a:gd name="T85" fmla="*/ 537 h 600"/>
                    <a:gd name="T86" fmla="*/ 346 w 661"/>
                    <a:gd name="T87" fmla="*/ 519 h 600"/>
                    <a:gd name="T88" fmla="*/ 355 w 661"/>
                    <a:gd name="T89" fmla="*/ 495 h 600"/>
                    <a:gd name="T90" fmla="*/ 378 w 661"/>
                    <a:gd name="T91" fmla="*/ 429 h 600"/>
                    <a:gd name="T92" fmla="*/ 402 w 661"/>
                    <a:gd name="T93" fmla="*/ 357 h 600"/>
                    <a:gd name="T94" fmla="*/ 414 w 661"/>
                    <a:gd name="T95" fmla="*/ 321 h 600"/>
                    <a:gd name="T96" fmla="*/ 420 w 661"/>
                    <a:gd name="T97" fmla="*/ 306 h 600"/>
                    <a:gd name="T98" fmla="*/ 433 w 661"/>
                    <a:gd name="T99" fmla="*/ 267 h 600"/>
                    <a:gd name="T100" fmla="*/ 445 w 661"/>
                    <a:gd name="T101" fmla="*/ 231 h 600"/>
                    <a:gd name="T102" fmla="*/ 457 w 661"/>
                    <a:gd name="T103" fmla="*/ 195 h 600"/>
                    <a:gd name="T104" fmla="*/ 466 w 661"/>
                    <a:gd name="T105" fmla="*/ 165 h 600"/>
                    <a:gd name="T106" fmla="*/ 473 w 661"/>
                    <a:gd name="T107" fmla="*/ 148 h 600"/>
                    <a:gd name="T108" fmla="*/ 481 w 661"/>
                    <a:gd name="T109" fmla="*/ 126 h 600"/>
                    <a:gd name="T110" fmla="*/ 511 w 661"/>
                    <a:gd name="T111" fmla="*/ 39 h 600"/>
                    <a:gd name="T112" fmla="*/ 524 w 661"/>
                    <a:gd name="T113" fmla="*/ 3 h 600"/>
                    <a:gd name="T114" fmla="*/ 661 w 661"/>
                    <a:gd name="T115" fmla="*/ 15 h 600"/>
                    <a:gd name="T116" fmla="*/ 650 w 661"/>
                    <a:gd name="T117" fmla="*/ 4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600">
                      <a:moveTo>
                        <a:pt x="650" y="45"/>
                      </a:moveTo>
                      <a:cubicBezTo>
                        <a:pt x="649" y="46"/>
                        <a:pt x="649" y="47"/>
                        <a:pt x="649" y="48"/>
                      </a:cubicBezTo>
                      <a:cubicBezTo>
                        <a:pt x="643" y="58"/>
                        <a:pt x="640" y="70"/>
                        <a:pt x="637" y="81"/>
                      </a:cubicBezTo>
                      <a:cubicBezTo>
                        <a:pt x="637" y="82"/>
                        <a:pt x="637" y="83"/>
                        <a:pt x="637" y="84"/>
                      </a:cubicBezTo>
                      <a:cubicBezTo>
                        <a:pt x="630" y="100"/>
                        <a:pt x="623" y="117"/>
                        <a:pt x="619" y="135"/>
                      </a:cubicBezTo>
                      <a:cubicBezTo>
                        <a:pt x="619" y="136"/>
                        <a:pt x="619" y="137"/>
                        <a:pt x="619" y="138"/>
                      </a:cubicBezTo>
                      <a:cubicBezTo>
                        <a:pt x="616" y="142"/>
                        <a:pt x="614" y="147"/>
                        <a:pt x="613" y="153"/>
                      </a:cubicBezTo>
                      <a:cubicBezTo>
                        <a:pt x="613" y="153"/>
                        <a:pt x="613" y="153"/>
                        <a:pt x="613" y="153"/>
                      </a:cubicBezTo>
                      <a:cubicBezTo>
                        <a:pt x="610" y="159"/>
                        <a:pt x="607" y="164"/>
                        <a:pt x="607" y="171"/>
                      </a:cubicBezTo>
                      <a:cubicBezTo>
                        <a:pt x="607" y="171"/>
                        <a:pt x="607" y="171"/>
                        <a:pt x="607" y="171"/>
                      </a:cubicBezTo>
                      <a:cubicBezTo>
                        <a:pt x="604" y="174"/>
                        <a:pt x="604" y="179"/>
                        <a:pt x="604" y="183"/>
                      </a:cubicBezTo>
                      <a:cubicBezTo>
                        <a:pt x="604" y="183"/>
                        <a:pt x="604" y="183"/>
                        <a:pt x="604" y="183"/>
                      </a:cubicBezTo>
                      <a:cubicBezTo>
                        <a:pt x="603" y="184"/>
                        <a:pt x="602" y="185"/>
                        <a:pt x="601" y="186"/>
                      </a:cubicBezTo>
                      <a:cubicBezTo>
                        <a:pt x="601" y="187"/>
                        <a:pt x="601" y="188"/>
                        <a:pt x="601" y="189"/>
                      </a:cubicBezTo>
                      <a:cubicBezTo>
                        <a:pt x="595" y="200"/>
                        <a:pt x="591" y="212"/>
                        <a:pt x="589" y="225"/>
                      </a:cubicBezTo>
                      <a:cubicBezTo>
                        <a:pt x="589" y="225"/>
                        <a:pt x="589" y="225"/>
                        <a:pt x="589" y="225"/>
                      </a:cubicBezTo>
                      <a:cubicBezTo>
                        <a:pt x="585" y="230"/>
                        <a:pt x="583" y="236"/>
                        <a:pt x="583" y="243"/>
                      </a:cubicBezTo>
                      <a:cubicBezTo>
                        <a:pt x="583" y="243"/>
                        <a:pt x="583" y="243"/>
                        <a:pt x="583" y="243"/>
                      </a:cubicBezTo>
                      <a:cubicBezTo>
                        <a:pt x="580" y="246"/>
                        <a:pt x="578" y="250"/>
                        <a:pt x="578" y="255"/>
                      </a:cubicBezTo>
                      <a:cubicBezTo>
                        <a:pt x="578" y="257"/>
                        <a:pt x="577" y="259"/>
                        <a:pt x="577" y="261"/>
                      </a:cubicBezTo>
                      <a:cubicBezTo>
                        <a:pt x="574" y="264"/>
                        <a:pt x="572" y="268"/>
                        <a:pt x="572" y="273"/>
                      </a:cubicBezTo>
                      <a:cubicBezTo>
                        <a:pt x="571" y="275"/>
                        <a:pt x="571" y="277"/>
                        <a:pt x="571" y="279"/>
                      </a:cubicBezTo>
                      <a:cubicBezTo>
                        <a:pt x="568" y="282"/>
                        <a:pt x="566" y="286"/>
                        <a:pt x="566" y="291"/>
                      </a:cubicBezTo>
                      <a:cubicBezTo>
                        <a:pt x="565" y="293"/>
                        <a:pt x="565" y="295"/>
                        <a:pt x="565" y="296"/>
                      </a:cubicBezTo>
                      <a:cubicBezTo>
                        <a:pt x="560" y="302"/>
                        <a:pt x="559" y="308"/>
                        <a:pt x="559" y="315"/>
                      </a:cubicBezTo>
                      <a:cubicBezTo>
                        <a:pt x="559" y="315"/>
                        <a:pt x="559" y="315"/>
                        <a:pt x="559" y="315"/>
                      </a:cubicBezTo>
                      <a:cubicBezTo>
                        <a:pt x="555" y="318"/>
                        <a:pt x="554" y="322"/>
                        <a:pt x="554" y="327"/>
                      </a:cubicBezTo>
                      <a:cubicBezTo>
                        <a:pt x="553" y="329"/>
                        <a:pt x="553" y="331"/>
                        <a:pt x="553" y="332"/>
                      </a:cubicBezTo>
                      <a:cubicBezTo>
                        <a:pt x="547" y="338"/>
                        <a:pt x="547" y="346"/>
                        <a:pt x="544" y="353"/>
                      </a:cubicBezTo>
                      <a:cubicBezTo>
                        <a:pt x="527" y="403"/>
                        <a:pt x="510" y="454"/>
                        <a:pt x="493" y="504"/>
                      </a:cubicBezTo>
                      <a:cubicBezTo>
                        <a:pt x="493" y="505"/>
                        <a:pt x="493" y="506"/>
                        <a:pt x="493" y="507"/>
                      </a:cubicBezTo>
                      <a:cubicBezTo>
                        <a:pt x="490" y="510"/>
                        <a:pt x="488" y="514"/>
                        <a:pt x="488" y="519"/>
                      </a:cubicBezTo>
                      <a:cubicBezTo>
                        <a:pt x="488" y="521"/>
                        <a:pt x="487" y="523"/>
                        <a:pt x="487" y="525"/>
                      </a:cubicBezTo>
                      <a:cubicBezTo>
                        <a:pt x="484" y="528"/>
                        <a:pt x="483" y="533"/>
                        <a:pt x="482" y="537"/>
                      </a:cubicBezTo>
                      <a:cubicBezTo>
                        <a:pt x="481" y="539"/>
                        <a:pt x="481" y="541"/>
                        <a:pt x="481" y="543"/>
                      </a:cubicBezTo>
                      <a:cubicBezTo>
                        <a:pt x="475" y="552"/>
                        <a:pt x="481" y="552"/>
                        <a:pt x="487" y="552"/>
                      </a:cubicBezTo>
                      <a:cubicBezTo>
                        <a:pt x="531" y="552"/>
                        <a:pt x="575" y="552"/>
                        <a:pt x="619" y="551"/>
                      </a:cubicBezTo>
                      <a:cubicBezTo>
                        <a:pt x="620" y="553"/>
                        <a:pt x="621" y="554"/>
                        <a:pt x="621" y="555"/>
                      </a:cubicBezTo>
                      <a:cubicBezTo>
                        <a:pt x="619" y="557"/>
                        <a:pt x="619" y="561"/>
                        <a:pt x="619" y="564"/>
                      </a:cubicBezTo>
                      <a:cubicBezTo>
                        <a:pt x="619" y="564"/>
                        <a:pt x="619" y="564"/>
                        <a:pt x="619" y="564"/>
                      </a:cubicBezTo>
                      <a:cubicBezTo>
                        <a:pt x="616" y="566"/>
                        <a:pt x="616" y="570"/>
                        <a:pt x="616" y="573"/>
                      </a:cubicBezTo>
                      <a:cubicBezTo>
                        <a:pt x="613" y="575"/>
                        <a:pt x="613" y="578"/>
                        <a:pt x="613" y="582"/>
                      </a:cubicBezTo>
                      <a:cubicBezTo>
                        <a:pt x="609" y="586"/>
                        <a:pt x="608" y="591"/>
                        <a:pt x="607" y="597"/>
                      </a:cubicBezTo>
                      <a:cubicBezTo>
                        <a:pt x="607" y="598"/>
                        <a:pt x="607" y="598"/>
                        <a:pt x="607" y="599"/>
                      </a:cubicBezTo>
                      <a:cubicBezTo>
                        <a:pt x="597" y="599"/>
                        <a:pt x="587" y="600"/>
                        <a:pt x="577" y="600"/>
                      </a:cubicBezTo>
                      <a:cubicBezTo>
                        <a:pt x="393" y="600"/>
                        <a:pt x="210" y="600"/>
                        <a:pt x="26" y="600"/>
                      </a:cubicBezTo>
                      <a:cubicBezTo>
                        <a:pt x="21" y="600"/>
                        <a:pt x="15" y="600"/>
                        <a:pt x="10" y="600"/>
                      </a:cubicBezTo>
                      <a:cubicBezTo>
                        <a:pt x="3" y="600"/>
                        <a:pt x="0" y="597"/>
                        <a:pt x="1" y="591"/>
                      </a:cubicBezTo>
                      <a:cubicBezTo>
                        <a:pt x="1" y="591"/>
                        <a:pt x="1" y="591"/>
                        <a:pt x="1" y="591"/>
                      </a:cubicBezTo>
                      <a:cubicBezTo>
                        <a:pt x="6" y="586"/>
                        <a:pt x="7" y="580"/>
                        <a:pt x="7" y="573"/>
                      </a:cubicBezTo>
                      <a:cubicBezTo>
                        <a:pt x="7" y="573"/>
                        <a:pt x="7" y="573"/>
                        <a:pt x="7" y="573"/>
                      </a:cubicBezTo>
                      <a:cubicBezTo>
                        <a:pt x="11" y="570"/>
                        <a:pt x="12" y="566"/>
                        <a:pt x="12" y="561"/>
                      </a:cubicBezTo>
                      <a:cubicBezTo>
                        <a:pt x="13" y="560"/>
                        <a:pt x="13" y="559"/>
                        <a:pt x="13" y="558"/>
                      </a:cubicBezTo>
                      <a:cubicBezTo>
                        <a:pt x="17" y="551"/>
                        <a:pt x="24" y="552"/>
                        <a:pt x="30" y="552"/>
                      </a:cubicBezTo>
                      <a:cubicBezTo>
                        <a:pt x="70" y="552"/>
                        <a:pt x="110" y="552"/>
                        <a:pt x="150" y="552"/>
                      </a:cubicBezTo>
                      <a:cubicBezTo>
                        <a:pt x="156" y="552"/>
                        <a:pt x="164" y="554"/>
                        <a:pt x="163" y="543"/>
                      </a:cubicBezTo>
                      <a:cubicBezTo>
                        <a:pt x="163" y="543"/>
                        <a:pt x="163" y="543"/>
                        <a:pt x="163" y="543"/>
                      </a:cubicBezTo>
                      <a:cubicBezTo>
                        <a:pt x="167" y="540"/>
                        <a:pt x="166" y="535"/>
                        <a:pt x="166" y="531"/>
                      </a:cubicBezTo>
                      <a:cubicBezTo>
                        <a:pt x="166" y="531"/>
                        <a:pt x="166" y="531"/>
                        <a:pt x="166" y="531"/>
                      </a:cubicBezTo>
                      <a:cubicBezTo>
                        <a:pt x="167" y="530"/>
                        <a:pt x="168" y="529"/>
                        <a:pt x="169" y="528"/>
                      </a:cubicBezTo>
                      <a:cubicBezTo>
                        <a:pt x="169" y="527"/>
                        <a:pt x="169" y="526"/>
                        <a:pt x="169" y="525"/>
                      </a:cubicBezTo>
                      <a:cubicBezTo>
                        <a:pt x="173" y="522"/>
                        <a:pt x="172" y="517"/>
                        <a:pt x="174" y="513"/>
                      </a:cubicBezTo>
                      <a:cubicBezTo>
                        <a:pt x="174" y="511"/>
                        <a:pt x="175" y="509"/>
                        <a:pt x="175" y="507"/>
                      </a:cubicBezTo>
                      <a:cubicBezTo>
                        <a:pt x="179" y="504"/>
                        <a:pt x="178" y="499"/>
                        <a:pt x="179" y="496"/>
                      </a:cubicBezTo>
                      <a:cubicBezTo>
                        <a:pt x="180" y="493"/>
                        <a:pt x="181" y="491"/>
                        <a:pt x="181" y="489"/>
                      </a:cubicBezTo>
                      <a:cubicBezTo>
                        <a:pt x="185" y="486"/>
                        <a:pt x="184" y="481"/>
                        <a:pt x="186" y="477"/>
                      </a:cubicBezTo>
                      <a:cubicBezTo>
                        <a:pt x="186" y="475"/>
                        <a:pt x="187" y="473"/>
                        <a:pt x="187" y="471"/>
                      </a:cubicBezTo>
                      <a:cubicBezTo>
                        <a:pt x="190" y="468"/>
                        <a:pt x="192" y="464"/>
                        <a:pt x="192" y="459"/>
                      </a:cubicBezTo>
                      <a:cubicBezTo>
                        <a:pt x="193" y="457"/>
                        <a:pt x="193" y="455"/>
                        <a:pt x="193" y="454"/>
                      </a:cubicBezTo>
                      <a:cubicBezTo>
                        <a:pt x="198" y="448"/>
                        <a:pt x="199" y="442"/>
                        <a:pt x="199" y="435"/>
                      </a:cubicBezTo>
                      <a:cubicBezTo>
                        <a:pt x="199" y="435"/>
                        <a:pt x="199" y="435"/>
                        <a:pt x="199" y="435"/>
                      </a:cubicBezTo>
                      <a:cubicBezTo>
                        <a:pt x="203" y="432"/>
                        <a:pt x="204" y="428"/>
                        <a:pt x="204" y="423"/>
                      </a:cubicBezTo>
                      <a:cubicBezTo>
                        <a:pt x="205" y="422"/>
                        <a:pt x="205" y="421"/>
                        <a:pt x="205" y="420"/>
                      </a:cubicBezTo>
                      <a:cubicBezTo>
                        <a:pt x="208" y="415"/>
                        <a:pt x="210" y="410"/>
                        <a:pt x="210" y="405"/>
                      </a:cubicBezTo>
                      <a:cubicBezTo>
                        <a:pt x="211" y="403"/>
                        <a:pt x="211" y="401"/>
                        <a:pt x="211" y="400"/>
                      </a:cubicBezTo>
                      <a:cubicBezTo>
                        <a:pt x="215" y="396"/>
                        <a:pt x="216" y="392"/>
                        <a:pt x="216" y="387"/>
                      </a:cubicBezTo>
                      <a:cubicBezTo>
                        <a:pt x="217" y="386"/>
                        <a:pt x="217" y="385"/>
                        <a:pt x="217" y="384"/>
                      </a:cubicBezTo>
                      <a:cubicBezTo>
                        <a:pt x="220" y="380"/>
                        <a:pt x="222" y="375"/>
                        <a:pt x="223" y="369"/>
                      </a:cubicBezTo>
                      <a:cubicBezTo>
                        <a:pt x="223" y="368"/>
                        <a:pt x="223" y="367"/>
                        <a:pt x="223" y="366"/>
                      </a:cubicBezTo>
                      <a:cubicBezTo>
                        <a:pt x="226" y="362"/>
                        <a:pt x="228" y="357"/>
                        <a:pt x="229" y="351"/>
                      </a:cubicBezTo>
                      <a:cubicBezTo>
                        <a:pt x="229" y="350"/>
                        <a:pt x="229" y="349"/>
                        <a:pt x="229" y="348"/>
                      </a:cubicBezTo>
                      <a:cubicBezTo>
                        <a:pt x="232" y="344"/>
                        <a:pt x="234" y="339"/>
                        <a:pt x="235" y="333"/>
                      </a:cubicBezTo>
                      <a:cubicBezTo>
                        <a:pt x="235" y="332"/>
                        <a:pt x="235" y="331"/>
                        <a:pt x="235" y="330"/>
                      </a:cubicBezTo>
                      <a:cubicBezTo>
                        <a:pt x="239" y="326"/>
                        <a:pt x="240" y="321"/>
                        <a:pt x="241" y="315"/>
                      </a:cubicBezTo>
                      <a:cubicBezTo>
                        <a:pt x="241" y="314"/>
                        <a:pt x="241" y="313"/>
                        <a:pt x="241" y="312"/>
                      </a:cubicBezTo>
                      <a:cubicBezTo>
                        <a:pt x="247" y="302"/>
                        <a:pt x="251" y="291"/>
                        <a:pt x="253" y="279"/>
                      </a:cubicBezTo>
                      <a:cubicBezTo>
                        <a:pt x="253" y="278"/>
                        <a:pt x="253" y="277"/>
                        <a:pt x="253" y="277"/>
                      </a:cubicBezTo>
                      <a:cubicBezTo>
                        <a:pt x="257" y="272"/>
                        <a:pt x="259" y="267"/>
                        <a:pt x="259" y="261"/>
                      </a:cubicBezTo>
                      <a:cubicBezTo>
                        <a:pt x="259" y="261"/>
                        <a:pt x="259" y="261"/>
                        <a:pt x="259" y="261"/>
                      </a:cubicBezTo>
                      <a:cubicBezTo>
                        <a:pt x="262" y="255"/>
                        <a:pt x="265" y="250"/>
                        <a:pt x="265" y="243"/>
                      </a:cubicBezTo>
                      <a:cubicBezTo>
                        <a:pt x="265" y="242"/>
                        <a:pt x="266" y="242"/>
                        <a:pt x="265" y="241"/>
                      </a:cubicBezTo>
                      <a:cubicBezTo>
                        <a:pt x="269" y="236"/>
                        <a:pt x="271" y="231"/>
                        <a:pt x="271" y="225"/>
                      </a:cubicBezTo>
                      <a:cubicBezTo>
                        <a:pt x="271" y="224"/>
                        <a:pt x="272" y="224"/>
                        <a:pt x="271" y="223"/>
                      </a:cubicBezTo>
                      <a:cubicBezTo>
                        <a:pt x="273" y="220"/>
                        <a:pt x="274" y="217"/>
                        <a:pt x="275" y="213"/>
                      </a:cubicBezTo>
                      <a:cubicBezTo>
                        <a:pt x="276" y="211"/>
                        <a:pt x="277" y="208"/>
                        <a:pt x="277" y="205"/>
                      </a:cubicBezTo>
                      <a:cubicBezTo>
                        <a:pt x="280" y="202"/>
                        <a:pt x="281" y="199"/>
                        <a:pt x="281" y="196"/>
                      </a:cubicBezTo>
                      <a:cubicBezTo>
                        <a:pt x="281" y="196"/>
                        <a:pt x="280" y="195"/>
                        <a:pt x="280" y="195"/>
                      </a:cubicBezTo>
                      <a:cubicBezTo>
                        <a:pt x="281" y="194"/>
                        <a:pt x="282" y="193"/>
                        <a:pt x="283" y="192"/>
                      </a:cubicBezTo>
                      <a:cubicBezTo>
                        <a:pt x="283" y="191"/>
                        <a:pt x="283" y="190"/>
                        <a:pt x="283" y="189"/>
                      </a:cubicBezTo>
                      <a:cubicBezTo>
                        <a:pt x="287" y="185"/>
                        <a:pt x="289" y="180"/>
                        <a:pt x="289" y="174"/>
                      </a:cubicBezTo>
                      <a:cubicBezTo>
                        <a:pt x="289" y="173"/>
                        <a:pt x="289" y="172"/>
                        <a:pt x="289" y="171"/>
                      </a:cubicBezTo>
                      <a:cubicBezTo>
                        <a:pt x="292" y="168"/>
                        <a:pt x="294" y="164"/>
                        <a:pt x="294" y="159"/>
                      </a:cubicBezTo>
                      <a:cubicBezTo>
                        <a:pt x="295" y="157"/>
                        <a:pt x="295" y="155"/>
                        <a:pt x="295" y="153"/>
                      </a:cubicBezTo>
                      <a:cubicBezTo>
                        <a:pt x="298" y="150"/>
                        <a:pt x="300" y="146"/>
                        <a:pt x="300" y="141"/>
                      </a:cubicBezTo>
                      <a:cubicBezTo>
                        <a:pt x="301" y="139"/>
                        <a:pt x="301" y="137"/>
                        <a:pt x="301" y="135"/>
                      </a:cubicBezTo>
                      <a:cubicBezTo>
                        <a:pt x="304" y="132"/>
                        <a:pt x="306" y="128"/>
                        <a:pt x="306" y="123"/>
                      </a:cubicBezTo>
                      <a:cubicBezTo>
                        <a:pt x="307" y="121"/>
                        <a:pt x="307" y="119"/>
                        <a:pt x="307" y="117"/>
                      </a:cubicBezTo>
                      <a:cubicBezTo>
                        <a:pt x="314" y="108"/>
                        <a:pt x="315" y="97"/>
                        <a:pt x="318" y="87"/>
                      </a:cubicBezTo>
                      <a:cubicBezTo>
                        <a:pt x="319" y="86"/>
                        <a:pt x="319" y="85"/>
                        <a:pt x="319" y="84"/>
                      </a:cubicBezTo>
                      <a:cubicBezTo>
                        <a:pt x="322" y="79"/>
                        <a:pt x="324" y="74"/>
                        <a:pt x="325" y="69"/>
                      </a:cubicBezTo>
                      <a:cubicBezTo>
                        <a:pt x="325" y="68"/>
                        <a:pt x="325" y="67"/>
                        <a:pt x="325" y="66"/>
                      </a:cubicBezTo>
                      <a:cubicBezTo>
                        <a:pt x="328" y="62"/>
                        <a:pt x="330" y="56"/>
                        <a:pt x="330" y="51"/>
                      </a:cubicBezTo>
                      <a:cubicBezTo>
                        <a:pt x="331" y="50"/>
                        <a:pt x="331" y="49"/>
                        <a:pt x="331" y="48"/>
                      </a:cubicBezTo>
                      <a:cubicBezTo>
                        <a:pt x="334" y="44"/>
                        <a:pt x="336" y="39"/>
                        <a:pt x="337" y="33"/>
                      </a:cubicBezTo>
                      <a:cubicBezTo>
                        <a:pt x="337" y="30"/>
                        <a:pt x="337" y="27"/>
                        <a:pt x="337" y="24"/>
                      </a:cubicBezTo>
                      <a:cubicBezTo>
                        <a:pt x="338" y="23"/>
                        <a:pt x="339" y="22"/>
                        <a:pt x="340" y="21"/>
                      </a:cubicBezTo>
                      <a:cubicBezTo>
                        <a:pt x="340" y="21"/>
                        <a:pt x="340" y="21"/>
                        <a:pt x="340" y="21"/>
                      </a:cubicBezTo>
                      <a:cubicBezTo>
                        <a:pt x="341" y="20"/>
                        <a:pt x="342" y="19"/>
                        <a:pt x="342" y="18"/>
                      </a:cubicBezTo>
                      <a:cubicBezTo>
                        <a:pt x="342" y="17"/>
                        <a:pt x="342" y="16"/>
                        <a:pt x="343" y="15"/>
                      </a:cubicBezTo>
                      <a:cubicBezTo>
                        <a:pt x="345" y="11"/>
                        <a:pt x="347" y="7"/>
                        <a:pt x="349" y="3"/>
                      </a:cubicBezTo>
                      <a:cubicBezTo>
                        <a:pt x="390" y="3"/>
                        <a:pt x="432" y="3"/>
                        <a:pt x="473" y="3"/>
                      </a:cubicBezTo>
                      <a:cubicBezTo>
                        <a:pt x="478" y="3"/>
                        <a:pt x="485" y="0"/>
                        <a:pt x="487" y="9"/>
                      </a:cubicBezTo>
                      <a:cubicBezTo>
                        <a:pt x="484" y="12"/>
                        <a:pt x="481" y="16"/>
                        <a:pt x="482" y="21"/>
                      </a:cubicBezTo>
                      <a:cubicBezTo>
                        <a:pt x="481" y="23"/>
                        <a:pt x="481" y="25"/>
                        <a:pt x="481" y="26"/>
                      </a:cubicBezTo>
                      <a:cubicBezTo>
                        <a:pt x="478" y="30"/>
                        <a:pt x="475" y="34"/>
                        <a:pt x="476" y="39"/>
                      </a:cubicBezTo>
                      <a:cubicBezTo>
                        <a:pt x="475" y="41"/>
                        <a:pt x="475" y="43"/>
                        <a:pt x="475" y="44"/>
                      </a:cubicBezTo>
                      <a:cubicBezTo>
                        <a:pt x="468" y="54"/>
                        <a:pt x="466" y="64"/>
                        <a:pt x="464" y="75"/>
                      </a:cubicBezTo>
                      <a:cubicBezTo>
                        <a:pt x="463" y="76"/>
                        <a:pt x="463" y="77"/>
                        <a:pt x="463" y="78"/>
                      </a:cubicBezTo>
                      <a:cubicBezTo>
                        <a:pt x="460" y="82"/>
                        <a:pt x="458" y="87"/>
                        <a:pt x="458" y="93"/>
                      </a:cubicBezTo>
                      <a:cubicBezTo>
                        <a:pt x="457" y="94"/>
                        <a:pt x="457" y="95"/>
                        <a:pt x="457" y="96"/>
                      </a:cubicBezTo>
                      <a:cubicBezTo>
                        <a:pt x="454" y="100"/>
                        <a:pt x="452" y="105"/>
                        <a:pt x="451" y="111"/>
                      </a:cubicBezTo>
                      <a:cubicBezTo>
                        <a:pt x="451" y="112"/>
                        <a:pt x="451" y="113"/>
                        <a:pt x="451" y="114"/>
                      </a:cubicBezTo>
                      <a:cubicBezTo>
                        <a:pt x="448" y="118"/>
                        <a:pt x="446" y="123"/>
                        <a:pt x="445" y="129"/>
                      </a:cubicBezTo>
                      <a:cubicBezTo>
                        <a:pt x="445" y="130"/>
                        <a:pt x="445" y="131"/>
                        <a:pt x="445" y="132"/>
                      </a:cubicBezTo>
                      <a:cubicBezTo>
                        <a:pt x="441" y="136"/>
                        <a:pt x="439" y="141"/>
                        <a:pt x="439" y="147"/>
                      </a:cubicBezTo>
                      <a:cubicBezTo>
                        <a:pt x="439" y="148"/>
                        <a:pt x="439" y="149"/>
                        <a:pt x="439" y="150"/>
                      </a:cubicBezTo>
                      <a:cubicBezTo>
                        <a:pt x="434" y="158"/>
                        <a:pt x="431" y="167"/>
                        <a:pt x="430" y="177"/>
                      </a:cubicBezTo>
                      <a:cubicBezTo>
                        <a:pt x="430" y="177"/>
                        <a:pt x="430" y="177"/>
                        <a:pt x="430" y="177"/>
                      </a:cubicBezTo>
                      <a:cubicBezTo>
                        <a:pt x="429" y="178"/>
                        <a:pt x="428" y="179"/>
                        <a:pt x="428" y="180"/>
                      </a:cubicBezTo>
                      <a:cubicBezTo>
                        <a:pt x="427" y="182"/>
                        <a:pt x="427" y="184"/>
                        <a:pt x="427" y="186"/>
                      </a:cubicBezTo>
                      <a:cubicBezTo>
                        <a:pt x="420" y="196"/>
                        <a:pt x="417" y="207"/>
                        <a:pt x="415" y="219"/>
                      </a:cubicBezTo>
                      <a:cubicBezTo>
                        <a:pt x="414" y="220"/>
                        <a:pt x="414" y="220"/>
                        <a:pt x="415" y="221"/>
                      </a:cubicBezTo>
                      <a:cubicBezTo>
                        <a:pt x="411" y="226"/>
                        <a:pt x="409" y="231"/>
                        <a:pt x="409" y="237"/>
                      </a:cubicBezTo>
                      <a:cubicBezTo>
                        <a:pt x="409" y="237"/>
                        <a:pt x="409" y="237"/>
                        <a:pt x="409" y="237"/>
                      </a:cubicBezTo>
                      <a:cubicBezTo>
                        <a:pt x="406" y="240"/>
                        <a:pt x="406" y="245"/>
                        <a:pt x="405" y="249"/>
                      </a:cubicBezTo>
                      <a:cubicBezTo>
                        <a:pt x="404" y="251"/>
                        <a:pt x="403" y="253"/>
                        <a:pt x="403" y="255"/>
                      </a:cubicBezTo>
                      <a:cubicBezTo>
                        <a:pt x="397" y="266"/>
                        <a:pt x="392" y="278"/>
                        <a:pt x="391" y="291"/>
                      </a:cubicBezTo>
                      <a:cubicBezTo>
                        <a:pt x="391" y="291"/>
                        <a:pt x="391" y="291"/>
                        <a:pt x="391" y="291"/>
                      </a:cubicBezTo>
                      <a:cubicBezTo>
                        <a:pt x="387" y="294"/>
                        <a:pt x="386" y="298"/>
                        <a:pt x="386" y="303"/>
                      </a:cubicBezTo>
                      <a:cubicBezTo>
                        <a:pt x="385" y="305"/>
                        <a:pt x="385" y="307"/>
                        <a:pt x="385" y="309"/>
                      </a:cubicBezTo>
                      <a:cubicBezTo>
                        <a:pt x="382" y="312"/>
                        <a:pt x="380" y="316"/>
                        <a:pt x="380" y="321"/>
                      </a:cubicBezTo>
                      <a:cubicBezTo>
                        <a:pt x="379" y="323"/>
                        <a:pt x="379" y="325"/>
                        <a:pt x="379" y="327"/>
                      </a:cubicBezTo>
                      <a:cubicBezTo>
                        <a:pt x="371" y="342"/>
                        <a:pt x="366" y="358"/>
                        <a:pt x="362" y="375"/>
                      </a:cubicBezTo>
                      <a:cubicBezTo>
                        <a:pt x="361" y="376"/>
                        <a:pt x="361" y="377"/>
                        <a:pt x="361" y="378"/>
                      </a:cubicBezTo>
                      <a:cubicBezTo>
                        <a:pt x="358" y="382"/>
                        <a:pt x="356" y="387"/>
                        <a:pt x="355" y="393"/>
                      </a:cubicBezTo>
                      <a:cubicBezTo>
                        <a:pt x="355" y="395"/>
                        <a:pt x="355" y="397"/>
                        <a:pt x="354" y="399"/>
                      </a:cubicBezTo>
                      <a:cubicBezTo>
                        <a:pt x="351" y="402"/>
                        <a:pt x="349" y="406"/>
                        <a:pt x="349" y="411"/>
                      </a:cubicBezTo>
                      <a:cubicBezTo>
                        <a:pt x="349" y="412"/>
                        <a:pt x="349" y="413"/>
                        <a:pt x="349" y="414"/>
                      </a:cubicBezTo>
                      <a:cubicBezTo>
                        <a:pt x="345" y="418"/>
                        <a:pt x="344" y="423"/>
                        <a:pt x="343" y="429"/>
                      </a:cubicBezTo>
                      <a:cubicBezTo>
                        <a:pt x="343" y="430"/>
                        <a:pt x="343" y="431"/>
                        <a:pt x="343" y="432"/>
                      </a:cubicBezTo>
                      <a:cubicBezTo>
                        <a:pt x="339" y="436"/>
                        <a:pt x="338" y="441"/>
                        <a:pt x="337" y="447"/>
                      </a:cubicBezTo>
                      <a:cubicBezTo>
                        <a:pt x="337" y="448"/>
                        <a:pt x="337" y="449"/>
                        <a:pt x="337" y="450"/>
                      </a:cubicBezTo>
                      <a:cubicBezTo>
                        <a:pt x="334" y="454"/>
                        <a:pt x="332" y="459"/>
                        <a:pt x="331" y="465"/>
                      </a:cubicBezTo>
                      <a:cubicBezTo>
                        <a:pt x="331" y="466"/>
                        <a:pt x="331" y="467"/>
                        <a:pt x="331" y="468"/>
                      </a:cubicBezTo>
                      <a:cubicBezTo>
                        <a:pt x="328" y="472"/>
                        <a:pt x="326" y="477"/>
                        <a:pt x="325" y="483"/>
                      </a:cubicBezTo>
                      <a:cubicBezTo>
                        <a:pt x="325" y="483"/>
                        <a:pt x="325" y="483"/>
                        <a:pt x="325" y="483"/>
                      </a:cubicBezTo>
                      <a:cubicBezTo>
                        <a:pt x="321" y="487"/>
                        <a:pt x="320" y="493"/>
                        <a:pt x="319" y="498"/>
                      </a:cubicBezTo>
                      <a:cubicBezTo>
                        <a:pt x="319" y="499"/>
                        <a:pt x="319" y="500"/>
                        <a:pt x="319" y="501"/>
                      </a:cubicBezTo>
                      <a:cubicBezTo>
                        <a:pt x="316" y="506"/>
                        <a:pt x="314" y="511"/>
                        <a:pt x="314" y="516"/>
                      </a:cubicBezTo>
                      <a:cubicBezTo>
                        <a:pt x="313" y="517"/>
                        <a:pt x="313" y="518"/>
                        <a:pt x="313" y="519"/>
                      </a:cubicBezTo>
                      <a:cubicBezTo>
                        <a:pt x="309" y="524"/>
                        <a:pt x="307" y="530"/>
                        <a:pt x="307" y="537"/>
                      </a:cubicBezTo>
                      <a:cubicBezTo>
                        <a:pt x="307" y="537"/>
                        <a:pt x="307" y="537"/>
                        <a:pt x="307" y="537"/>
                      </a:cubicBezTo>
                      <a:cubicBezTo>
                        <a:pt x="306" y="542"/>
                        <a:pt x="297" y="547"/>
                        <a:pt x="306" y="551"/>
                      </a:cubicBezTo>
                      <a:cubicBezTo>
                        <a:pt x="323" y="560"/>
                        <a:pt x="340" y="550"/>
                        <a:pt x="343" y="531"/>
                      </a:cubicBezTo>
                      <a:cubicBezTo>
                        <a:pt x="343" y="530"/>
                        <a:pt x="343" y="530"/>
                        <a:pt x="343" y="529"/>
                      </a:cubicBezTo>
                      <a:cubicBezTo>
                        <a:pt x="346" y="526"/>
                        <a:pt x="347" y="523"/>
                        <a:pt x="346" y="519"/>
                      </a:cubicBezTo>
                      <a:cubicBezTo>
                        <a:pt x="346" y="519"/>
                        <a:pt x="346" y="519"/>
                        <a:pt x="346" y="519"/>
                      </a:cubicBezTo>
                      <a:cubicBezTo>
                        <a:pt x="347" y="518"/>
                        <a:pt x="348" y="517"/>
                        <a:pt x="349" y="516"/>
                      </a:cubicBezTo>
                      <a:cubicBezTo>
                        <a:pt x="349" y="515"/>
                        <a:pt x="349" y="514"/>
                        <a:pt x="349" y="513"/>
                      </a:cubicBezTo>
                      <a:cubicBezTo>
                        <a:pt x="353" y="508"/>
                        <a:pt x="355" y="502"/>
                        <a:pt x="355" y="495"/>
                      </a:cubicBezTo>
                      <a:cubicBezTo>
                        <a:pt x="355" y="495"/>
                        <a:pt x="355" y="495"/>
                        <a:pt x="355" y="495"/>
                      </a:cubicBezTo>
                      <a:cubicBezTo>
                        <a:pt x="361" y="485"/>
                        <a:pt x="363" y="473"/>
                        <a:pt x="367" y="462"/>
                      </a:cubicBezTo>
                      <a:cubicBezTo>
                        <a:pt x="367" y="461"/>
                        <a:pt x="367" y="460"/>
                        <a:pt x="367" y="459"/>
                      </a:cubicBezTo>
                      <a:cubicBezTo>
                        <a:pt x="372" y="450"/>
                        <a:pt x="375" y="439"/>
                        <a:pt x="378" y="429"/>
                      </a:cubicBezTo>
                      <a:cubicBezTo>
                        <a:pt x="379" y="427"/>
                        <a:pt x="379" y="425"/>
                        <a:pt x="379" y="423"/>
                      </a:cubicBezTo>
                      <a:cubicBezTo>
                        <a:pt x="385" y="412"/>
                        <a:pt x="390" y="400"/>
                        <a:pt x="391" y="387"/>
                      </a:cubicBezTo>
                      <a:cubicBezTo>
                        <a:pt x="391" y="387"/>
                        <a:pt x="391" y="387"/>
                        <a:pt x="391" y="387"/>
                      </a:cubicBezTo>
                      <a:cubicBezTo>
                        <a:pt x="398" y="378"/>
                        <a:pt x="399" y="367"/>
                        <a:pt x="402" y="357"/>
                      </a:cubicBezTo>
                      <a:cubicBezTo>
                        <a:pt x="403" y="355"/>
                        <a:pt x="403" y="353"/>
                        <a:pt x="403" y="352"/>
                      </a:cubicBezTo>
                      <a:cubicBezTo>
                        <a:pt x="407" y="348"/>
                        <a:pt x="408" y="344"/>
                        <a:pt x="408" y="339"/>
                      </a:cubicBezTo>
                      <a:cubicBezTo>
                        <a:pt x="409" y="338"/>
                        <a:pt x="409" y="337"/>
                        <a:pt x="409" y="336"/>
                      </a:cubicBezTo>
                      <a:cubicBezTo>
                        <a:pt x="412" y="332"/>
                        <a:pt x="414" y="326"/>
                        <a:pt x="414" y="321"/>
                      </a:cubicBezTo>
                      <a:cubicBezTo>
                        <a:pt x="415" y="320"/>
                        <a:pt x="415" y="319"/>
                        <a:pt x="415" y="318"/>
                      </a:cubicBezTo>
                      <a:cubicBezTo>
                        <a:pt x="418" y="316"/>
                        <a:pt x="418" y="312"/>
                        <a:pt x="418" y="309"/>
                      </a:cubicBezTo>
                      <a:cubicBezTo>
                        <a:pt x="418" y="309"/>
                        <a:pt x="418" y="309"/>
                        <a:pt x="418" y="309"/>
                      </a:cubicBezTo>
                      <a:cubicBezTo>
                        <a:pt x="419" y="308"/>
                        <a:pt x="419" y="307"/>
                        <a:pt x="420" y="306"/>
                      </a:cubicBezTo>
                      <a:cubicBezTo>
                        <a:pt x="420" y="304"/>
                        <a:pt x="421" y="302"/>
                        <a:pt x="421" y="300"/>
                      </a:cubicBezTo>
                      <a:cubicBezTo>
                        <a:pt x="424" y="296"/>
                        <a:pt x="426" y="291"/>
                        <a:pt x="427" y="285"/>
                      </a:cubicBezTo>
                      <a:cubicBezTo>
                        <a:pt x="427" y="284"/>
                        <a:pt x="427" y="283"/>
                        <a:pt x="427" y="282"/>
                      </a:cubicBezTo>
                      <a:cubicBezTo>
                        <a:pt x="430" y="278"/>
                        <a:pt x="432" y="273"/>
                        <a:pt x="433" y="267"/>
                      </a:cubicBezTo>
                      <a:cubicBezTo>
                        <a:pt x="433" y="266"/>
                        <a:pt x="433" y="265"/>
                        <a:pt x="433" y="264"/>
                      </a:cubicBezTo>
                      <a:cubicBezTo>
                        <a:pt x="436" y="262"/>
                        <a:pt x="436" y="259"/>
                        <a:pt x="437" y="255"/>
                      </a:cubicBezTo>
                      <a:cubicBezTo>
                        <a:pt x="439" y="253"/>
                        <a:pt x="439" y="249"/>
                        <a:pt x="439" y="246"/>
                      </a:cubicBezTo>
                      <a:cubicBezTo>
                        <a:pt x="443" y="242"/>
                        <a:pt x="445" y="237"/>
                        <a:pt x="445" y="231"/>
                      </a:cubicBezTo>
                      <a:cubicBezTo>
                        <a:pt x="445" y="230"/>
                        <a:pt x="445" y="229"/>
                        <a:pt x="445" y="229"/>
                      </a:cubicBezTo>
                      <a:cubicBezTo>
                        <a:pt x="449" y="224"/>
                        <a:pt x="451" y="219"/>
                        <a:pt x="451" y="213"/>
                      </a:cubicBezTo>
                      <a:cubicBezTo>
                        <a:pt x="451" y="212"/>
                        <a:pt x="451" y="211"/>
                        <a:pt x="451" y="210"/>
                      </a:cubicBezTo>
                      <a:cubicBezTo>
                        <a:pt x="455" y="206"/>
                        <a:pt x="457" y="201"/>
                        <a:pt x="457" y="195"/>
                      </a:cubicBezTo>
                      <a:cubicBezTo>
                        <a:pt x="457" y="195"/>
                        <a:pt x="457" y="195"/>
                        <a:pt x="457" y="195"/>
                      </a:cubicBezTo>
                      <a:cubicBezTo>
                        <a:pt x="461" y="190"/>
                        <a:pt x="463" y="184"/>
                        <a:pt x="463" y="177"/>
                      </a:cubicBezTo>
                      <a:cubicBezTo>
                        <a:pt x="463" y="177"/>
                        <a:pt x="463" y="177"/>
                        <a:pt x="463" y="177"/>
                      </a:cubicBezTo>
                      <a:cubicBezTo>
                        <a:pt x="466" y="174"/>
                        <a:pt x="466" y="169"/>
                        <a:pt x="466" y="165"/>
                      </a:cubicBezTo>
                      <a:cubicBezTo>
                        <a:pt x="466" y="165"/>
                        <a:pt x="466" y="165"/>
                        <a:pt x="466" y="165"/>
                      </a:cubicBezTo>
                      <a:cubicBezTo>
                        <a:pt x="467" y="164"/>
                        <a:pt x="468" y="163"/>
                        <a:pt x="469" y="162"/>
                      </a:cubicBezTo>
                      <a:cubicBezTo>
                        <a:pt x="469" y="161"/>
                        <a:pt x="469" y="160"/>
                        <a:pt x="469" y="159"/>
                      </a:cubicBezTo>
                      <a:cubicBezTo>
                        <a:pt x="473" y="156"/>
                        <a:pt x="472" y="152"/>
                        <a:pt x="473" y="148"/>
                      </a:cubicBezTo>
                      <a:cubicBezTo>
                        <a:pt x="473" y="148"/>
                        <a:pt x="472" y="147"/>
                        <a:pt x="472" y="147"/>
                      </a:cubicBezTo>
                      <a:cubicBezTo>
                        <a:pt x="473" y="146"/>
                        <a:pt x="474" y="145"/>
                        <a:pt x="475" y="144"/>
                      </a:cubicBezTo>
                      <a:cubicBezTo>
                        <a:pt x="475" y="143"/>
                        <a:pt x="475" y="142"/>
                        <a:pt x="475" y="141"/>
                      </a:cubicBezTo>
                      <a:cubicBezTo>
                        <a:pt x="479" y="137"/>
                        <a:pt x="481" y="132"/>
                        <a:pt x="481" y="126"/>
                      </a:cubicBezTo>
                      <a:cubicBezTo>
                        <a:pt x="481" y="125"/>
                        <a:pt x="481" y="124"/>
                        <a:pt x="481" y="123"/>
                      </a:cubicBezTo>
                      <a:cubicBezTo>
                        <a:pt x="489" y="108"/>
                        <a:pt x="493" y="91"/>
                        <a:pt x="498" y="75"/>
                      </a:cubicBezTo>
                      <a:cubicBezTo>
                        <a:pt x="499" y="73"/>
                        <a:pt x="499" y="71"/>
                        <a:pt x="499" y="69"/>
                      </a:cubicBezTo>
                      <a:cubicBezTo>
                        <a:pt x="506" y="60"/>
                        <a:pt x="507" y="49"/>
                        <a:pt x="511" y="39"/>
                      </a:cubicBezTo>
                      <a:cubicBezTo>
                        <a:pt x="511" y="37"/>
                        <a:pt x="511" y="35"/>
                        <a:pt x="511" y="34"/>
                      </a:cubicBezTo>
                      <a:cubicBezTo>
                        <a:pt x="514" y="30"/>
                        <a:pt x="517" y="26"/>
                        <a:pt x="517" y="21"/>
                      </a:cubicBezTo>
                      <a:cubicBezTo>
                        <a:pt x="518" y="17"/>
                        <a:pt x="519" y="13"/>
                        <a:pt x="520" y="9"/>
                      </a:cubicBezTo>
                      <a:cubicBezTo>
                        <a:pt x="521" y="7"/>
                        <a:pt x="522" y="5"/>
                        <a:pt x="524" y="3"/>
                      </a:cubicBezTo>
                      <a:cubicBezTo>
                        <a:pt x="524" y="3"/>
                        <a:pt x="525" y="3"/>
                        <a:pt x="526" y="3"/>
                      </a:cubicBezTo>
                      <a:cubicBezTo>
                        <a:pt x="528" y="3"/>
                        <a:pt x="530" y="3"/>
                        <a:pt x="532" y="3"/>
                      </a:cubicBezTo>
                      <a:cubicBezTo>
                        <a:pt x="575" y="3"/>
                        <a:pt x="618" y="3"/>
                        <a:pt x="661" y="3"/>
                      </a:cubicBezTo>
                      <a:cubicBezTo>
                        <a:pt x="661" y="7"/>
                        <a:pt x="661" y="11"/>
                        <a:pt x="661" y="15"/>
                      </a:cubicBezTo>
                      <a:cubicBezTo>
                        <a:pt x="661" y="15"/>
                        <a:pt x="661" y="15"/>
                        <a:pt x="661" y="15"/>
                      </a:cubicBezTo>
                      <a:cubicBezTo>
                        <a:pt x="657" y="18"/>
                        <a:pt x="656" y="22"/>
                        <a:pt x="656" y="27"/>
                      </a:cubicBezTo>
                      <a:cubicBezTo>
                        <a:pt x="655" y="28"/>
                        <a:pt x="655" y="29"/>
                        <a:pt x="655" y="30"/>
                      </a:cubicBezTo>
                      <a:cubicBezTo>
                        <a:pt x="652" y="34"/>
                        <a:pt x="650" y="39"/>
                        <a:pt x="65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2" name="Freeform 14"/>
                <p:cNvSpPr/>
                <p:nvPr/>
              </p:nvSpPr>
              <p:spPr bwMode="auto">
                <a:xfrm>
                  <a:off x="3526798" y="1401763"/>
                  <a:ext cx="2660650" cy="2260600"/>
                </a:xfrm>
                <a:custGeom>
                  <a:avLst/>
                  <a:gdLst>
                    <a:gd name="T0" fmla="*/ 484 w 709"/>
                    <a:gd name="T1" fmla="*/ 79 h 601"/>
                    <a:gd name="T2" fmla="*/ 690 w 709"/>
                    <a:gd name="T3" fmla="*/ 79 h 601"/>
                    <a:gd name="T4" fmla="*/ 703 w 709"/>
                    <a:gd name="T5" fmla="*/ 97 h 601"/>
                    <a:gd name="T6" fmla="*/ 662 w 709"/>
                    <a:gd name="T7" fmla="*/ 127 h 601"/>
                    <a:gd name="T8" fmla="*/ 461 w 709"/>
                    <a:gd name="T9" fmla="*/ 127 h 601"/>
                    <a:gd name="T10" fmla="*/ 441 w 709"/>
                    <a:gd name="T11" fmla="*/ 138 h 601"/>
                    <a:gd name="T12" fmla="*/ 386 w 709"/>
                    <a:gd name="T13" fmla="*/ 215 h 601"/>
                    <a:gd name="T14" fmla="*/ 381 w 709"/>
                    <a:gd name="T15" fmla="*/ 223 h 601"/>
                    <a:gd name="T16" fmla="*/ 392 w 709"/>
                    <a:gd name="T17" fmla="*/ 226 h 601"/>
                    <a:gd name="T18" fmla="*/ 596 w 709"/>
                    <a:gd name="T19" fmla="*/ 226 h 601"/>
                    <a:gd name="T20" fmla="*/ 668 w 709"/>
                    <a:gd name="T21" fmla="*/ 226 h 601"/>
                    <a:gd name="T22" fmla="*/ 677 w 709"/>
                    <a:gd name="T23" fmla="*/ 239 h 601"/>
                    <a:gd name="T24" fmla="*/ 623 w 709"/>
                    <a:gd name="T25" fmla="*/ 276 h 601"/>
                    <a:gd name="T26" fmla="*/ 356 w 709"/>
                    <a:gd name="T27" fmla="*/ 276 h 601"/>
                    <a:gd name="T28" fmla="*/ 333 w 709"/>
                    <a:gd name="T29" fmla="*/ 288 h 601"/>
                    <a:gd name="T30" fmla="*/ 277 w 709"/>
                    <a:gd name="T31" fmla="*/ 367 h 601"/>
                    <a:gd name="T32" fmla="*/ 289 w 709"/>
                    <a:gd name="T33" fmla="*/ 371 h 601"/>
                    <a:gd name="T34" fmla="*/ 541 w 709"/>
                    <a:gd name="T35" fmla="*/ 371 h 601"/>
                    <a:gd name="T36" fmla="*/ 555 w 709"/>
                    <a:gd name="T37" fmla="*/ 373 h 601"/>
                    <a:gd name="T38" fmla="*/ 550 w 709"/>
                    <a:gd name="T39" fmla="*/ 386 h 601"/>
                    <a:gd name="T40" fmla="*/ 438 w 709"/>
                    <a:gd name="T41" fmla="*/ 541 h 601"/>
                    <a:gd name="T42" fmla="*/ 433 w 709"/>
                    <a:gd name="T43" fmla="*/ 551 h 601"/>
                    <a:gd name="T44" fmla="*/ 444 w 709"/>
                    <a:gd name="T45" fmla="*/ 553 h 601"/>
                    <a:gd name="T46" fmla="*/ 505 w 709"/>
                    <a:gd name="T47" fmla="*/ 553 h 601"/>
                    <a:gd name="T48" fmla="*/ 513 w 709"/>
                    <a:gd name="T49" fmla="*/ 564 h 601"/>
                    <a:gd name="T50" fmla="*/ 465 w 709"/>
                    <a:gd name="T51" fmla="*/ 601 h 601"/>
                    <a:gd name="T52" fmla="*/ 20 w 709"/>
                    <a:gd name="T53" fmla="*/ 601 h 601"/>
                    <a:gd name="T54" fmla="*/ 6 w 709"/>
                    <a:gd name="T55" fmla="*/ 583 h 601"/>
                    <a:gd name="T56" fmla="*/ 48 w 709"/>
                    <a:gd name="T57" fmla="*/ 553 h 601"/>
                    <a:gd name="T58" fmla="*/ 264 w 709"/>
                    <a:gd name="T59" fmla="*/ 553 h 601"/>
                    <a:gd name="T60" fmla="*/ 285 w 709"/>
                    <a:gd name="T61" fmla="*/ 544 h 601"/>
                    <a:gd name="T62" fmla="*/ 367 w 709"/>
                    <a:gd name="T63" fmla="*/ 431 h 601"/>
                    <a:gd name="T64" fmla="*/ 361 w 709"/>
                    <a:gd name="T65" fmla="*/ 420 h 601"/>
                    <a:gd name="T66" fmla="*/ 282 w 709"/>
                    <a:gd name="T67" fmla="*/ 421 h 601"/>
                    <a:gd name="T68" fmla="*/ 100 w 709"/>
                    <a:gd name="T69" fmla="*/ 420 h 601"/>
                    <a:gd name="T70" fmla="*/ 88 w 709"/>
                    <a:gd name="T71" fmla="*/ 418 h 601"/>
                    <a:gd name="T72" fmla="*/ 93 w 709"/>
                    <a:gd name="T73" fmla="*/ 407 h 601"/>
                    <a:gd name="T74" fmla="*/ 179 w 709"/>
                    <a:gd name="T75" fmla="*/ 288 h 601"/>
                    <a:gd name="T76" fmla="*/ 183 w 709"/>
                    <a:gd name="T77" fmla="*/ 278 h 601"/>
                    <a:gd name="T78" fmla="*/ 173 w 709"/>
                    <a:gd name="T79" fmla="*/ 276 h 601"/>
                    <a:gd name="T80" fmla="*/ 73 w 709"/>
                    <a:gd name="T81" fmla="*/ 277 h 601"/>
                    <a:gd name="T82" fmla="*/ 62 w 709"/>
                    <a:gd name="T83" fmla="*/ 263 h 601"/>
                    <a:gd name="T84" fmla="*/ 112 w 709"/>
                    <a:gd name="T85" fmla="*/ 226 h 601"/>
                    <a:gd name="T86" fmla="*/ 210 w 709"/>
                    <a:gd name="T87" fmla="*/ 226 h 601"/>
                    <a:gd name="T88" fmla="*/ 232 w 709"/>
                    <a:gd name="T89" fmla="*/ 215 h 601"/>
                    <a:gd name="T90" fmla="*/ 287 w 709"/>
                    <a:gd name="T91" fmla="*/ 140 h 601"/>
                    <a:gd name="T92" fmla="*/ 291 w 709"/>
                    <a:gd name="T93" fmla="*/ 130 h 601"/>
                    <a:gd name="T94" fmla="*/ 281 w 709"/>
                    <a:gd name="T95" fmla="*/ 127 h 601"/>
                    <a:gd name="T96" fmla="*/ 144 w 709"/>
                    <a:gd name="T97" fmla="*/ 128 h 601"/>
                    <a:gd name="T98" fmla="*/ 134 w 709"/>
                    <a:gd name="T99" fmla="*/ 113 h 601"/>
                    <a:gd name="T100" fmla="*/ 181 w 709"/>
                    <a:gd name="T101" fmla="*/ 79 h 601"/>
                    <a:gd name="T102" fmla="*/ 318 w 709"/>
                    <a:gd name="T103" fmla="*/ 79 h 601"/>
                    <a:gd name="T104" fmla="*/ 338 w 709"/>
                    <a:gd name="T105" fmla="*/ 69 h 601"/>
                    <a:gd name="T106" fmla="*/ 381 w 709"/>
                    <a:gd name="T107" fmla="*/ 10 h 601"/>
                    <a:gd name="T108" fmla="*/ 397 w 709"/>
                    <a:gd name="T109" fmla="*/ 2 h 601"/>
                    <a:gd name="T110" fmla="*/ 525 w 709"/>
                    <a:gd name="T111" fmla="*/ 2 h 601"/>
                    <a:gd name="T112" fmla="*/ 535 w 709"/>
                    <a:gd name="T113" fmla="*/ 5 h 601"/>
                    <a:gd name="T114" fmla="*/ 531 w 709"/>
                    <a:gd name="T115" fmla="*/ 14 h 601"/>
                    <a:gd name="T116" fmla="*/ 484 w 709"/>
                    <a:gd name="T117" fmla="*/ 7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9" h="601">
                      <a:moveTo>
                        <a:pt x="484" y="79"/>
                      </a:moveTo>
                      <a:cubicBezTo>
                        <a:pt x="555" y="79"/>
                        <a:pt x="623" y="79"/>
                        <a:pt x="690" y="79"/>
                      </a:cubicBezTo>
                      <a:cubicBezTo>
                        <a:pt x="709" y="79"/>
                        <a:pt x="709" y="79"/>
                        <a:pt x="703" y="97"/>
                      </a:cubicBezTo>
                      <a:cubicBezTo>
                        <a:pt x="694" y="127"/>
                        <a:pt x="694" y="127"/>
                        <a:pt x="662" y="127"/>
                      </a:cubicBezTo>
                      <a:cubicBezTo>
                        <a:pt x="595" y="127"/>
                        <a:pt x="528" y="127"/>
                        <a:pt x="461" y="127"/>
                      </a:cubicBezTo>
                      <a:cubicBezTo>
                        <a:pt x="452" y="127"/>
                        <a:pt x="446" y="130"/>
                        <a:pt x="441" y="138"/>
                      </a:cubicBezTo>
                      <a:cubicBezTo>
                        <a:pt x="423" y="164"/>
                        <a:pt x="405" y="189"/>
                        <a:pt x="386" y="215"/>
                      </a:cubicBezTo>
                      <a:cubicBezTo>
                        <a:pt x="385" y="218"/>
                        <a:pt x="380" y="220"/>
                        <a:pt x="381" y="223"/>
                      </a:cubicBezTo>
                      <a:cubicBezTo>
                        <a:pt x="383" y="228"/>
                        <a:pt x="388" y="226"/>
                        <a:pt x="392" y="226"/>
                      </a:cubicBezTo>
                      <a:cubicBezTo>
                        <a:pt x="460" y="226"/>
                        <a:pt x="528" y="226"/>
                        <a:pt x="596" y="226"/>
                      </a:cubicBezTo>
                      <a:cubicBezTo>
                        <a:pt x="620" y="226"/>
                        <a:pt x="644" y="227"/>
                        <a:pt x="668" y="226"/>
                      </a:cubicBezTo>
                      <a:cubicBezTo>
                        <a:pt x="679" y="226"/>
                        <a:pt x="681" y="229"/>
                        <a:pt x="677" y="239"/>
                      </a:cubicBezTo>
                      <a:cubicBezTo>
                        <a:pt x="663" y="276"/>
                        <a:pt x="663" y="276"/>
                        <a:pt x="623" y="276"/>
                      </a:cubicBezTo>
                      <a:cubicBezTo>
                        <a:pt x="534" y="276"/>
                        <a:pt x="445" y="277"/>
                        <a:pt x="356" y="276"/>
                      </a:cubicBezTo>
                      <a:cubicBezTo>
                        <a:pt x="346" y="276"/>
                        <a:pt x="339" y="279"/>
                        <a:pt x="333" y="288"/>
                      </a:cubicBezTo>
                      <a:cubicBezTo>
                        <a:pt x="315" y="315"/>
                        <a:pt x="296" y="341"/>
                        <a:pt x="277" y="367"/>
                      </a:cubicBezTo>
                      <a:cubicBezTo>
                        <a:pt x="281" y="373"/>
                        <a:pt x="285" y="370"/>
                        <a:pt x="289" y="371"/>
                      </a:cubicBezTo>
                      <a:cubicBezTo>
                        <a:pt x="373" y="371"/>
                        <a:pt x="457" y="371"/>
                        <a:pt x="541" y="371"/>
                      </a:cubicBezTo>
                      <a:cubicBezTo>
                        <a:pt x="546" y="371"/>
                        <a:pt x="553" y="368"/>
                        <a:pt x="555" y="373"/>
                      </a:cubicBezTo>
                      <a:cubicBezTo>
                        <a:pt x="558" y="378"/>
                        <a:pt x="553" y="382"/>
                        <a:pt x="550" y="386"/>
                      </a:cubicBezTo>
                      <a:cubicBezTo>
                        <a:pt x="512" y="437"/>
                        <a:pt x="475" y="489"/>
                        <a:pt x="438" y="541"/>
                      </a:cubicBezTo>
                      <a:cubicBezTo>
                        <a:pt x="436" y="544"/>
                        <a:pt x="431" y="547"/>
                        <a:pt x="433" y="551"/>
                      </a:cubicBezTo>
                      <a:cubicBezTo>
                        <a:pt x="435" y="555"/>
                        <a:pt x="440" y="553"/>
                        <a:pt x="444" y="553"/>
                      </a:cubicBezTo>
                      <a:cubicBezTo>
                        <a:pt x="464" y="553"/>
                        <a:pt x="485" y="553"/>
                        <a:pt x="505" y="553"/>
                      </a:cubicBezTo>
                      <a:cubicBezTo>
                        <a:pt x="514" y="553"/>
                        <a:pt x="515" y="555"/>
                        <a:pt x="513" y="564"/>
                      </a:cubicBezTo>
                      <a:cubicBezTo>
                        <a:pt x="504" y="601"/>
                        <a:pt x="504" y="601"/>
                        <a:pt x="465" y="601"/>
                      </a:cubicBezTo>
                      <a:cubicBezTo>
                        <a:pt x="317" y="601"/>
                        <a:pt x="168" y="601"/>
                        <a:pt x="20" y="601"/>
                      </a:cubicBezTo>
                      <a:cubicBezTo>
                        <a:pt x="0" y="601"/>
                        <a:pt x="0" y="601"/>
                        <a:pt x="6" y="583"/>
                      </a:cubicBezTo>
                      <a:cubicBezTo>
                        <a:pt x="17" y="553"/>
                        <a:pt x="17" y="553"/>
                        <a:pt x="48" y="553"/>
                      </a:cubicBezTo>
                      <a:cubicBezTo>
                        <a:pt x="120" y="553"/>
                        <a:pt x="192" y="553"/>
                        <a:pt x="264" y="553"/>
                      </a:cubicBezTo>
                      <a:cubicBezTo>
                        <a:pt x="273" y="553"/>
                        <a:pt x="279" y="552"/>
                        <a:pt x="285" y="544"/>
                      </a:cubicBezTo>
                      <a:cubicBezTo>
                        <a:pt x="312" y="506"/>
                        <a:pt x="340" y="469"/>
                        <a:pt x="367" y="431"/>
                      </a:cubicBezTo>
                      <a:cubicBezTo>
                        <a:pt x="373" y="423"/>
                        <a:pt x="370" y="420"/>
                        <a:pt x="361" y="420"/>
                      </a:cubicBezTo>
                      <a:cubicBezTo>
                        <a:pt x="335" y="421"/>
                        <a:pt x="308" y="421"/>
                        <a:pt x="282" y="421"/>
                      </a:cubicBezTo>
                      <a:cubicBezTo>
                        <a:pt x="221" y="421"/>
                        <a:pt x="161" y="421"/>
                        <a:pt x="100" y="420"/>
                      </a:cubicBezTo>
                      <a:cubicBezTo>
                        <a:pt x="96" y="420"/>
                        <a:pt x="90" y="423"/>
                        <a:pt x="88" y="418"/>
                      </a:cubicBezTo>
                      <a:cubicBezTo>
                        <a:pt x="85" y="414"/>
                        <a:pt x="90" y="410"/>
                        <a:pt x="93" y="407"/>
                      </a:cubicBezTo>
                      <a:cubicBezTo>
                        <a:pt x="122" y="367"/>
                        <a:pt x="150" y="328"/>
                        <a:pt x="179" y="288"/>
                      </a:cubicBezTo>
                      <a:cubicBezTo>
                        <a:pt x="181" y="285"/>
                        <a:pt x="186" y="282"/>
                        <a:pt x="183" y="278"/>
                      </a:cubicBezTo>
                      <a:cubicBezTo>
                        <a:pt x="181" y="275"/>
                        <a:pt x="177" y="276"/>
                        <a:pt x="173" y="276"/>
                      </a:cubicBezTo>
                      <a:cubicBezTo>
                        <a:pt x="140" y="276"/>
                        <a:pt x="106" y="276"/>
                        <a:pt x="73" y="277"/>
                      </a:cubicBezTo>
                      <a:cubicBezTo>
                        <a:pt x="62" y="277"/>
                        <a:pt x="58" y="275"/>
                        <a:pt x="62" y="263"/>
                      </a:cubicBezTo>
                      <a:cubicBezTo>
                        <a:pt x="74" y="226"/>
                        <a:pt x="74" y="226"/>
                        <a:pt x="112" y="226"/>
                      </a:cubicBezTo>
                      <a:cubicBezTo>
                        <a:pt x="145" y="226"/>
                        <a:pt x="177" y="226"/>
                        <a:pt x="210" y="226"/>
                      </a:cubicBezTo>
                      <a:cubicBezTo>
                        <a:pt x="220" y="227"/>
                        <a:pt x="227" y="223"/>
                        <a:pt x="232" y="215"/>
                      </a:cubicBezTo>
                      <a:cubicBezTo>
                        <a:pt x="250" y="190"/>
                        <a:pt x="269" y="165"/>
                        <a:pt x="287" y="140"/>
                      </a:cubicBezTo>
                      <a:cubicBezTo>
                        <a:pt x="289" y="137"/>
                        <a:pt x="293" y="134"/>
                        <a:pt x="291" y="130"/>
                      </a:cubicBezTo>
                      <a:cubicBezTo>
                        <a:pt x="290" y="125"/>
                        <a:pt x="284" y="127"/>
                        <a:pt x="281" y="127"/>
                      </a:cubicBezTo>
                      <a:cubicBezTo>
                        <a:pt x="235" y="127"/>
                        <a:pt x="190" y="127"/>
                        <a:pt x="144" y="128"/>
                      </a:cubicBezTo>
                      <a:cubicBezTo>
                        <a:pt x="132" y="128"/>
                        <a:pt x="130" y="125"/>
                        <a:pt x="134" y="113"/>
                      </a:cubicBezTo>
                      <a:cubicBezTo>
                        <a:pt x="145" y="79"/>
                        <a:pt x="145" y="79"/>
                        <a:pt x="181" y="79"/>
                      </a:cubicBezTo>
                      <a:cubicBezTo>
                        <a:pt x="226" y="79"/>
                        <a:pt x="272" y="79"/>
                        <a:pt x="318" y="79"/>
                      </a:cubicBezTo>
                      <a:cubicBezTo>
                        <a:pt x="328" y="79"/>
                        <a:pt x="333" y="77"/>
                        <a:pt x="338" y="69"/>
                      </a:cubicBezTo>
                      <a:cubicBezTo>
                        <a:pt x="352" y="49"/>
                        <a:pt x="367" y="30"/>
                        <a:pt x="381" y="10"/>
                      </a:cubicBezTo>
                      <a:cubicBezTo>
                        <a:pt x="385" y="4"/>
                        <a:pt x="390" y="1"/>
                        <a:pt x="397" y="2"/>
                      </a:cubicBezTo>
                      <a:cubicBezTo>
                        <a:pt x="440" y="2"/>
                        <a:pt x="482" y="2"/>
                        <a:pt x="525" y="2"/>
                      </a:cubicBezTo>
                      <a:cubicBezTo>
                        <a:pt x="528" y="2"/>
                        <a:pt x="533" y="0"/>
                        <a:pt x="535" y="5"/>
                      </a:cubicBezTo>
                      <a:cubicBezTo>
                        <a:pt x="537" y="8"/>
                        <a:pt x="533" y="11"/>
                        <a:pt x="531" y="14"/>
                      </a:cubicBezTo>
                      <a:cubicBezTo>
                        <a:pt x="516" y="35"/>
                        <a:pt x="501" y="56"/>
                        <a:pt x="48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3" name="Freeform 20"/>
                <p:cNvSpPr/>
                <p:nvPr/>
              </p:nvSpPr>
              <p:spPr bwMode="auto">
                <a:xfrm>
                  <a:off x="7673348" y="1609725"/>
                  <a:ext cx="1014413" cy="1651000"/>
                </a:xfrm>
                <a:custGeom>
                  <a:avLst/>
                  <a:gdLst>
                    <a:gd name="T0" fmla="*/ 103 w 270"/>
                    <a:gd name="T1" fmla="*/ 165 h 439"/>
                    <a:gd name="T2" fmla="*/ 103 w 270"/>
                    <a:gd name="T3" fmla="*/ 162 h 439"/>
                    <a:gd name="T4" fmla="*/ 109 w 270"/>
                    <a:gd name="T5" fmla="*/ 150 h 439"/>
                    <a:gd name="T6" fmla="*/ 109 w 270"/>
                    <a:gd name="T7" fmla="*/ 147 h 439"/>
                    <a:gd name="T8" fmla="*/ 112 w 270"/>
                    <a:gd name="T9" fmla="*/ 138 h 439"/>
                    <a:gd name="T10" fmla="*/ 112 w 270"/>
                    <a:gd name="T11" fmla="*/ 138 h 439"/>
                    <a:gd name="T12" fmla="*/ 115 w 270"/>
                    <a:gd name="T13" fmla="*/ 135 h 439"/>
                    <a:gd name="T14" fmla="*/ 115 w 270"/>
                    <a:gd name="T15" fmla="*/ 132 h 439"/>
                    <a:gd name="T16" fmla="*/ 120 w 270"/>
                    <a:gd name="T17" fmla="*/ 120 h 439"/>
                    <a:gd name="T18" fmla="*/ 121 w 270"/>
                    <a:gd name="T19" fmla="*/ 117 h 439"/>
                    <a:gd name="T20" fmla="*/ 127 w 270"/>
                    <a:gd name="T21" fmla="*/ 102 h 439"/>
                    <a:gd name="T22" fmla="*/ 127 w 270"/>
                    <a:gd name="T23" fmla="*/ 102 h 439"/>
                    <a:gd name="T24" fmla="*/ 132 w 270"/>
                    <a:gd name="T25" fmla="*/ 90 h 439"/>
                    <a:gd name="T26" fmla="*/ 133 w 270"/>
                    <a:gd name="T27" fmla="*/ 84 h 439"/>
                    <a:gd name="T28" fmla="*/ 138 w 270"/>
                    <a:gd name="T29" fmla="*/ 72 h 439"/>
                    <a:gd name="T30" fmla="*/ 139 w 270"/>
                    <a:gd name="T31" fmla="*/ 69 h 439"/>
                    <a:gd name="T32" fmla="*/ 143 w 270"/>
                    <a:gd name="T33" fmla="*/ 60 h 439"/>
                    <a:gd name="T34" fmla="*/ 145 w 270"/>
                    <a:gd name="T35" fmla="*/ 51 h 439"/>
                    <a:gd name="T36" fmla="*/ 149 w 270"/>
                    <a:gd name="T37" fmla="*/ 42 h 439"/>
                    <a:gd name="T38" fmla="*/ 151 w 270"/>
                    <a:gd name="T39" fmla="*/ 36 h 439"/>
                    <a:gd name="T40" fmla="*/ 157 w 270"/>
                    <a:gd name="T41" fmla="*/ 24 h 439"/>
                    <a:gd name="T42" fmla="*/ 157 w 270"/>
                    <a:gd name="T43" fmla="*/ 21 h 439"/>
                    <a:gd name="T44" fmla="*/ 161 w 270"/>
                    <a:gd name="T45" fmla="*/ 12 h 439"/>
                    <a:gd name="T46" fmla="*/ 181 w 270"/>
                    <a:gd name="T47" fmla="*/ 0 h 439"/>
                    <a:gd name="T48" fmla="*/ 254 w 270"/>
                    <a:gd name="T49" fmla="*/ 0 h 439"/>
                    <a:gd name="T50" fmla="*/ 265 w 270"/>
                    <a:gd name="T51" fmla="*/ 15 h 439"/>
                    <a:gd name="T52" fmla="*/ 208 w 270"/>
                    <a:gd name="T53" fmla="*/ 164 h 439"/>
                    <a:gd name="T54" fmla="*/ 109 w 270"/>
                    <a:gd name="T55" fmla="*/ 428 h 439"/>
                    <a:gd name="T56" fmla="*/ 100 w 270"/>
                    <a:gd name="T57" fmla="*/ 439 h 439"/>
                    <a:gd name="T58" fmla="*/ 16 w 270"/>
                    <a:gd name="T59" fmla="*/ 438 h 439"/>
                    <a:gd name="T60" fmla="*/ 5 w 270"/>
                    <a:gd name="T61" fmla="*/ 423 h 439"/>
                    <a:gd name="T62" fmla="*/ 54 w 270"/>
                    <a:gd name="T63" fmla="*/ 294 h 439"/>
                    <a:gd name="T64" fmla="*/ 55 w 270"/>
                    <a:gd name="T65" fmla="*/ 288 h 439"/>
                    <a:gd name="T66" fmla="*/ 61 w 270"/>
                    <a:gd name="T67" fmla="*/ 276 h 439"/>
                    <a:gd name="T68" fmla="*/ 61 w 270"/>
                    <a:gd name="T69" fmla="*/ 273 h 439"/>
                    <a:gd name="T70" fmla="*/ 67 w 270"/>
                    <a:gd name="T71" fmla="*/ 258 h 439"/>
                    <a:gd name="T72" fmla="*/ 67 w 270"/>
                    <a:gd name="T73" fmla="*/ 258 h 439"/>
                    <a:gd name="T74" fmla="*/ 72 w 270"/>
                    <a:gd name="T75" fmla="*/ 246 h 439"/>
                    <a:gd name="T76" fmla="*/ 73 w 270"/>
                    <a:gd name="T77" fmla="*/ 243 h 439"/>
                    <a:gd name="T78" fmla="*/ 79 w 270"/>
                    <a:gd name="T79" fmla="*/ 228 h 439"/>
                    <a:gd name="T80" fmla="*/ 79 w 270"/>
                    <a:gd name="T81" fmla="*/ 226 h 439"/>
                    <a:gd name="T82" fmla="*/ 85 w 270"/>
                    <a:gd name="T83" fmla="*/ 210 h 439"/>
                    <a:gd name="T84" fmla="*/ 85 w 270"/>
                    <a:gd name="T85" fmla="*/ 210 h 439"/>
                    <a:gd name="T86" fmla="*/ 91 w 270"/>
                    <a:gd name="T87" fmla="*/ 198 h 439"/>
                    <a:gd name="T88" fmla="*/ 91 w 270"/>
                    <a:gd name="T89" fmla="*/ 195 h 439"/>
                    <a:gd name="T90" fmla="*/ 97 w 270"/>
                    <a:gd name="T91" fmla="*/ 180 h 439"/>
                    <a:gd name="T92" fmla="*/ 97 w 270"/>
                    <a:gd name="T93" fmla="*/ 180 h 439"/>
                    <a:gd name="T94" fmla="*/ 103 w 270"/>
                    <a:gd name="T95" fmla="*/ 16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439">
                      <a:moveTo>
                        <a:pt x="103" y="165"/>
                      </a:moveTo>
                      <a:cubicBezTo>
                        <a:pt x="103" y="164"/>
                        <a:pt x="103" y="163"/>
                        <a:pt x="103" y="162"/>
                      </a:cubicBezTo>
                      <a:cubicBezTo>
                        <a:pt x="107" y="159"/>
                        <a:pt x="109" y="155"/>
                        <a:pt x="109" y="150"/>
                      </a:cubicBezTo>
                      <a:cubicBezTo>
                        <a:pt x="109" y="149"/>
                        <a:pt x="109" y="148"/>
                        <a:pt x="109" y="147"/>
                      </a:cubicBezTo>
                      <a:cubicBezTo>
                        <a:pt x="112" y="145"/>
                        <a:pt x="113" y="142"/>
                        <a:pt x="112" y="138"/>
                      </a:cubicBezTo>
                      <a:cubicBezTo>
                        <a:pt x="112" y="138"/>
                        <a:pt x="112" y="138"/>
                        <a:pt x="112" y="138"/>
                      </a:cubicBezTo>
                      <a:cubicBezTo>
                        <a:pt x="113" y="137"/>
                        <a:pt x="114" y="136"/>
                        <a:pt x="115" y="135"/>
                      </a:cubicBezTo>
                      <a:cubicBezTo>
                        <a:pt x="115" y="134"/>
                        <a:pt x="115" y="133"/>
                        <a:pt x="115" y="132"/>
                      </a:cubicBezTo>
                      <a:cubicBezTo>
                        <a:pt x="118" y="129"/>
                        <a:pt x="120" y="125"/>
                        <a:pt x="120" y="120"/>
                      </a:cubicBezTo>
                      <a:cubicBezTo>
                        <a:pt x="121" y="119"/>
                        <a:pt x="121" y="118"/>
                        <a:pt x="121" y="117"/>
                      </a:cubicBezTo>
                      <a:cubicBezTo>
                        <a:pt x="124" y="112"/>
                        <a:pt x="126" y="108"/>
                        <a:pt x="127" y="102"/>
                      </a:cubicBezTo>
                      <a:cubicBezTo>
                        <a:pt x="127" y="102"/>
                        <a:pt x="127" y="102"/>
                        <a:pt x="127" y="102"/>
                      </a:cubicBezTo>
                      <a:cubicBezTo>
                        <a:pt x="130" y="99"/>
                        <a:pt x="131" y="94"/>
                        <a:pt x="132" y="90"/>
                      </a:cubicBezTo>
                      <a:cubicBezTo>
                        <a:pt x="132" y="88"/>
                        <a:pt x="133" y="86"/>
                        <a:pt x="133" y="84"/>
                      </a:cubicBezTo>
                      <a:cubicBezTo>
                        <a:pt x="136" y="81"/>
                        <a:pt x="139" y="77"/>
                        <a:pt x="138" y="72"/>
                      </a:cubicBezTo>
                      <a:cubicBezTo>
                        <a:pt x="139" y="71"/>
                        <a:pt x="139" y="70"/>
                        <a:pt x="139" y="69"/>
                      </a:cubicBezTo>
                      <a:cubicBezTo>
                        <a:pt x="142" y="67"/>
                        <a:pt x="142" y="63"/>
                        <a:pt x="143" y="60"/>
                      </a:cubicBezTo>
                      <a:cubicBezTo>
                        <a:pt x="145" y="58"/>
                        <a:pt x="145" y="54"/>
                        <a:pt x="145" y="51"/>
                      </a:cubicBezTo>
                      <a:cubicBezTo>
                        <a:pt x="148" y="49"/>
                        <a:pt x="148" y="45"/>
                        <a:pt x="149" y="42"/>
                      </a:cubicBezTo>
                      <a:cubicBezTo>
                        <a:pt x="150" y="40"/>
                        <a:pt x="151" y="38"/>
                        <a:pt x="151" y="36"/>
                      </a:cubicBezTo>
                      <a:cubicBezTo>
                        <a:pt x="154" y="33"/>
                        <a:pt x="157" y="29"/>
                        <a:pt x="157" y="24"/>
                      </a:cubicBezTo>
                      <a:cubicBezTo>
                        <a:pt x="157" y="23"/>
                        <a:pt x="157" y="22"/>
                        <a:pt x="157" y="21"/>
                      </a:cubicBezTo>
                      <a:cubicBezTo>
                        <a:pt x="158" y="18"/>
                        <a:pt x="160" y="15"/>
                        <a:pt x="161" y="12"/>
                      </a:cubicBezTo>
                      <a:cubicBezTo>
                        <a:pt x="164" y="3"/>
                        <a:pt x="171" y="0"/>
                        <a:pt x="181" y="0"/>
                      </a:cubicBezTo>
                      <a:cubicBezTo>
                        <a:pt x="205" y="1"/>
                        <a:pt x="229" y="1"/>
                        <a:pt x="254" y="0"/>
                      </a:cubicBezTo>
                      <a:cubicBezTo>
                        <a:pt x="267" y="0"/>
                        <a:pt x="270" y="3"/>
                        <a:pt x="265" y="15"/>
                      </a:cubicBezTo>
                      <a:cubicBezTo>
                        <a:pt x="246" y="65"/>
                        <a:pt x="227" y="115"/>
                        <a:pt x="208" y="164"/>
                      </a:cubicBezTo>
                      <a:cubicBezTo>
                        <a:pt x="175" y="252"/>
                        <a:pt x="142" y="340"/>
                        <a:pt x="109" y="428"/>
                      </a:cubicBezTo>
                      <a:cubicBezTo>
                        <a:pt x="107" y="433"/>
                        <a:pt x="106" y="438"/>
                        <a:pt x="100" y="439"/>
                      </a:cubicBezTo>
                      <a:cubicBezTo>
                        <a:pt x="72" y="439"/>
                        <a:pt x="44" y="438"/>
                        <a:pt x="16" y="438"/>
                      </a:cubicBezTo>
                      <a:cubicBezTo>
                        <a:pt x="3" y="439"/>
                        <a:pt x="0" y="437"/>
                        <a:pt x="5" y="423"/>
                      </a:cubicBezTo>
                      <a:cubicBezTo>
                        <a:pt x="22" y="380"/>
                        <a:pt x="38" y="337"/>
                        <a:pt x="54" y="294"/>
                      </a:cubicBezTo>
                      <a:cubicBezTo>
                        <a:pt x="55" y="292"/>
                        <a:pt x="55" y="290"/>
                        <a:pt x="55" y="288"/>
                      </a:cubicBezTo>
                      <a:cubicBezTo>
                        <a:pt x="58" y="285"/>
                        <a:pt x="60" y="281"/>
                        <a:pt x="61" y="276"/>
                      </a:cubicBezTo>
                      <a:cubicBezTo>
                        <a:pt x="61" y="275"/>
                        <a:pt x="61" y="274"/>
                        <a:pt x="61" y="273"/>
                      </a:cubicBezTo>
                      <a:cubicBezTo>
                        <a:pt x="65" y="269"/>
                        <a:pt x="67" y="264"/>
                        <a:pt x="67" y="258"/>
                      </a:cubicBezTo>
                      <a:cubicBezTo>
                        <a:pt x="67" y="258"/>
                        <a:pt x="67" y="258"/>
                        <a:pt x="67" y="258"/>
                      </a:cubicBezTo>
                      <a:cubicBezTo>
                        <a:pt x="70" y="255"/>
                        <a:pt x="72" y="251"/>
                        <a:pt x="72" y="246"/>
                      </a:cubicBezTo>
                      <a:cubicBezTo>
                        <a:pt x="73" y="245"/>
                        <a:pt x="73" y="244"/>
                        <a:pt x="73" y="243"/>
                      </a:cubicBezTo>
                      <a:cubicBezTo>
                        <a:pt x="76" y="239"/>
                        <a:pt x="78" y="234"/>
                        <a:pt x="79" y="228"/>
                      </a:cubicBezTo>
                      <a:cubicBezTo>
                        <a:pt x="79" y="227"/>
                        <a:pt x="79" y="226"/>
                        <a:pt x="79" y="226"/>
                      </a:cubicBezTo>
                      <a:cubicBezTo>
                        <a:pt x="83" y="221"/>
                        <a:pt x="85" y="216"/>
                        <a:pt x="85" y="210"/>
                      </a:cubicBezTo>
                      <a:cubicBezTo>
                        <a:pt x="85" y="210"/>
                        <a:pt x="85" y="210"/>
                        <a:pt x="85" y="210"/>
                      </a:cubicBezTo>
                      <a:cubicBezTo>
                        <a:pt x="89" y="207"/>
                        <a:pt x="90" y="203"/>
                        <a:pt x="91" y="198"/>
                      </a:cubicBezTo>
                      <a:cubicBezTo>
                        <a:pt x="91" y="197"/>
                        <a:pt x="91" y="196"/>
                        <a:pt x="91" y="195"/>
                      </a:cubicBezTo>
                      <a:cubicBezTo>
                        <a:pt x="94" y="191"/>
                        <a:pt x="96" y="186"/>
                        <a:pt x="97" y="180"/>
                      </a:cubicBezTo>
                      <a:cubicBezTo>
                        <a:pt x="97" y="180"/>
                        <a:pt x="97" y="180"/>
                        <a:pt x="97" y="180"/>
                      </a:cubicBezTo>
                      <a:cubicBezTo>
                        <a:pt x="101" y="176"/>
                        <a:pt x="102" y="170"/>
                        <a:pt x="103"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4" name="Freeform 21"/>
                <p:cNvSpPr/>
                <p:nvPr/>
              </p:nvSpPr>
              <p:spPr bwMode="auto">
                <a:xfrm>
                  <a:off x="5939798" y="1604963"/>
                  <a:ext cx="882650" cy="1655763"/>
                </a:xfrm>
                <a:custGeom>
                  <a:avLst/>
                  <a:gdLst>
                    <a:gd name="T0" fmla="*/ 175 w 235"/>
                    <a:gd name="T1" fmla="*/ 211 h 440"/>
                    <a:gd name="T2" fmla="*/ 175 w 235"/>
                    <a:gd name="T3" fmla="*/ 214 h 440"/>
                    <a:gd name="T4" fmla="*/ 169 w 235"/>
                    <a:gd name="T5" fmla="*/ 229 h 440"/>
                    <a:gd name="T6" fmla="*/ 169 w 235"/>
                    <a:gd name="T7" fmla="*/ 232 h 440"/>
                    <a:gd name="T8" fmla="*/ 164 w 235"/>
                    <a:gd name="T9" fmla="*/ 247 h 440"/>
                    <a:gd name="T10" fmla="*/ 163 w 235"/>
                    <a:gd name="T11" fmla="*/ 253 h 440"/>
                    <a:gd name="T12" fmla="*/ 157 w 235"/>
                    <a:gd name="T13" fmla="*/ 271 h 440"/>
                    <a:gd name="T14" fmla="*/ 157 w 235"/>
                    <a:gd name="T15" fmla="*/ 274 h 440"/>
                    <a:gd name="T16" fmla="*/ 151 w 235"/>
                    <a:gd name="T17" fmla="*/ 289 h 440"/>
                    <a:gd name="T18" fmla="*/ 151 w 235"/>
                    <a:gd name="T19" fmla="*/ 294 h 440"/>
                    <a:gd name="T20" fmla="*/ 146 w 235"/>
                    <a:gd name="T21" fmla="*/ 307 h 440"/>
                    <a:gd name="T22" fmla="*/ 145 w 235"/>
                    <a:gd name="T23" fmla="*/ 313 h 440"/>
                    <a:gd name="T24" fmla="*/ 139 w 235"/>
                    <a:gd name="T25" fmla="*/ 331 h 440"/>
                    <a:gd name="T26" fmla="*/ 139 w 235"/>
                    <a:gd name="T27" fmla="*/ 333 h 440"/>
                    <a:gd name="T28" fmla="*/ 136 w 235"/>
                    <a:gd name="T29" fmla="*/ 343 h 440"/>
                    <a:gd name="T30" fmla="*/ 133 w 235"/>
                    <a:gd name="T31" fmla="*/ 352 h 440"/>
                    <a:gd name="T32" fmla="*/ 128 w 235"/>
                    <a:gd name="T33" fmla="*/ 367 h 440"/>
                    <a:gd name="T34" fmla="*/ 127 w 235"/>
                    <a:gd name="T35" fmla="*/ 373 h 440"/>
                    <a:gd name="T36" fmla="*/ 123 w 235"/>
                    <a:gd name="T37" fmla="*/ 385 h 440"/>
                    <a:gd name="T38" fmla="*/ 124 w 235"/>
                    <a:gd name="T39" fmla="*/ 385 h 440"/>
                    <a:gd name="T40" fmla="*/ 122 w 235"/>
                    <a:gd name="T41" fmla="*/ 388 h 440"/>
                    <a:gd name="T42" fmla="*/ 121 w 235"/>
                    <a:gd name="T43" fmla="*/ 393 h 440"/>
                    <a:gd name="T44" fmla="*/ 115 w 235"/>
                    <a:gd name="T45" fmla="*/ 409 h 440"/>
                    <a:gd name="T46" fmla="*/ 115 w 235"/>
                    <a:gd name="T47" fmla="*/ 412 h 440"/>
                    <a:gd name="T48" fmla="*/ 109 w 235"/>
                    <a:gd name="T49" fmla="*/ 433 h 440"/>
                    <a:gd name="T50" fmla="*/ 100 w 235"/>
                    <a:gd name="T51" fmla="*/ 440 h 440"/>
                    <a:gd name="T52" fmla="*/ 10 w 235"/>
                    <a:gd name="T53" fmla="*/ 440 h 440"/>
                    <a:gd name="T54" fmla="*/ 5 w 235"/>
                    <a:gd name="T55" fmla="*/ 427 h 440"/>
                    <a:gd name="T56" fmla="*/ 50 w 235"/>
                    <a:gd name="T57" fmla="*/ 277 h 440"/>
                    <a:gd name="T58" fmla="*/ 128 w 235"/>
                    <a:gd name="T59" fmla="*/ 18 h 440"/>
                    <a:gd name="T60" fmla="*/ 150 w 235"/>
                    <a:gd name="T61" fmla="*/ 1 h 440"/>
                    <a:gd name="T62" fmla="*/ 223 w 235"/>
                    <a:gd name="T63" fmla="*/ 1 h 440"/>
                    <a:gd name="T64" fmla="*/ 235 w 235"/>
                    <a:gd name="T65" fmla="*/ 1 h 440"/>
                    <a:gd name="T66" fmla="*/ 235 w 235"/>
                    <a:gd name="T67" fmla="*/ 1 h 440"/>
                    <a:gd name="T68" fmla="*/ 235 w 235"/>
                    <a:gd name="T69" fmla="*/ 13 h 440"/>
                    <a:gd name="T70" fmla="*/ 235 w 235"/>
                    <a:gd name="T71" fmla="*/ 13 h 440"/>
                    <a:gd name="T72" fmla="*/ 229 w 235"/>
                    <a:gd name="T73" fmla="*/ 31 h 440"/>
                    <a:gd name="T74" fmla="*/ 229 w 235"/>
                    <a:gd name="T75" fmla="*/ 34 h 440"/>
                    <a:gd name="T76" fmla="*/ 223 w 235"/>
                    <a:gd name="T77" fmla="*/ 49 h 440"/>
                    <a:gd name="T78" fmla="*/ 223 w 235"/>
                    <a:gd name="T79" fmla="*/ 54 h 440"/>
                    <a:gd name="T80" fmla="*/ 218 w 235"/>
                    <a:gd name="T81" fmla="*/ 67 h 440"/>
                    <a:gd name="T82" fmla="*/ 217 w 235"/>
                    <a:gd name="T83" fmla="*/ 73 h 440"/>
                    <a:gd name="T84" fmla="*/ 212 w 235"/>
                    <a:gd name="T85" fmla="*/ 88 h 440"/>
                    <a:gd name="T86" fmla="*/ 211 w 235"/>
                    <a:gd name="T87" fmla="*/ 94 h 440"/>
                    <a:gd name="T88" fmla="*/ 208 w 235"/>
                    <a:gd name="T89" fmla="*/ 103 h 440"/>
                    <a:gd name="T90" fmla="*/ 206 w 235"/>
                    <a:gd name="T91" fmla="*/ 109 h 440"/>
                    <a:gd name="T92" fmla="*/ 200 w 235"/>
                    <a:gd name="T93" fmla="*/ 127 h 440"/>
                    <a:gd name="T94" fmla="*/ 199 w 235"/>
                    <a:gd name="T95" fmla="*/ 133 h 440"/>
                    <a:gd name="T96" fmla="*/ 193 w 235"/>
                    <a:gd name="T97" fmla="*/ 151 h 440"/>
                    <a:gd name="T98" fmla="*/ 193 w 235"/>
                    <a:gd name="T99" fmla="*/ 151 h 440"/>
                    <a:gd name="T100" fmla="*/ 187 w 235"/>
                    <a:gd name="T101" fmla="*/ 169 h 440"/>
                    <a:gd name="T102" fmla="*/ 187 w 235"/>
                    <a:gd name="T103" fmla="*/ 174 h 440"/>
                    <a:gd name="T104" fmla="*/ 182 w 235"/>
                    <a:gd name="T105" fmla="*/ 187 h 440"/>
                    <a:gd name="T106" fmla="*/ 181 w 235"/>
                    <a:gd name="T107" fmla="*/ 193 h 440"/>
                    <a:gd name="T108" fmla="*/ 175 w 235"/>
                    <a:gd name="T109" fmla="*/ 2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5" h="440">
                      <a:moveTo>
                        <a:pt x="175" y="211"/>
                      </a:moveTo>
                      <a:cubicBezTo>
                        <a:pt x="175" y="212"/>
                        <a:pt x="175" y="213"/>
                        <a:pt x="175" y="214"/>
                      </a:cubicBezTo>
                      <a:cubicBezTo>
                        <a:pt x="171" y="218"/>
                        <a:pt x="170" y="223"/>
                        <a:pt x="169" y="229"/>
                      </a:cubicBezTo>
                      <a:cubicBezTo>
                        <a:pt x="169" y="230"/>
                        <a:pt x="169" y="231"/>
                        <a:pt x="169" y="232"/>
                      </a:cubicBezTo>
                      <a:cubicBezTo>
                        <a:pt x="166" y="236"/>
                        <a:pt x="164" y="242"/>
                        <a:pt x="164" y="247"/>
                      </a:cubicBezTo>
                      <a:cubicBezTo>
                        <a:pt x="163" y="249"/>
                        <a:pt x="163" y="251"/>
                        <a:pt x="163" y="253"/>
                      </a:cubicBezTo>
                      <a:cubicBezTo>
                        <a:pt x="159" y="258"/>
                        <a:pt x="157" y="264"/>
                        <a:pt x="157" y="271"/>
                      </a:cubicBezTo>
                      <a:cubicBezTo>
                        <a:pt x="157" y="272"/>
                        <a:pt x="157" y="273"/>
                        <a:pt x="157" y="274"/>
                      </a:cubicBezTo>
                      <a:cubicBezTo>
                        <a:pt x="154" y="278"/>
                        <a:pt x="152" y="283"/>
                        <a:pt x="151" y="289"/>
                      </a:cubicBezTo>
                      <a:cubicBezTo>
                        <a:pt x="151" y="291"/>
                        <a:pt x="151" y="293"/>
                        <a:pt x="151" y="294"/>
                      </a:cubicBezTo>
                      <a:cubicBezTo>
                        <a:pt x="147" y="298"/>
                        <a:pt x="146" y="302"/>
                        <a:pt x="146" y="307"/>
                      </a:cubicBezTo>
                      <a:cubicBezTo>
                        <a:pt x="145" y="309"/>
                        <a:pt x="145" y="311"/>
                        <a:pt x="145" y="313"/>
                      </a:cubicBezTo>
                      <a:cubicBezTo>
                        <a:pt x="141" y="318"/>
                        <a:pt x="139" y="324"/>
                        <a:pt x="139" y="331"/>
                      </a:cubicBezTo>
                      <a:cubicBezTo>
                        <a:pt x="139" y="332"/>
                        <a:pt x="139" y="333"/>
                        <a:pt x="139" y="333"/>
                      </a:cubicBezTo>
                      <a:cubicBezTo>
                        <a:pt x="136" y="336"/>
                        <a:pt x="136" y="339"/>
                        <a:pt x="136" y="343"/>
                      </a:cubicBezTo>
                      <a:cubicBezTo>
                        <a:pt x="133" y="345"/>
                        <a:pt x="133" y="349"/>
                        <a:pt x="133" y="352"/>
                      </a:cubicBezTo>
                      <a:cubicBezTo>
                        <a:pt x="130" y="356"/>
                        <a:pt x="128" y="362"/>
                        <a:pt x="128" y="367"/>
                      </a:cubicBezTo>
                      <a:cubicBezTo>
                        <a:pt x="127" y="369"/>
                        <a:pt x="127" y="371"/>
                        <a:pt x="127" y="373"/>
                      </a:cubicBezTo>
                      <a:cubicBezTo>
                        <a:pt x="123" y="376"/>
                        <a:pt x="123" y="380"/>
                        <a:pt x="123" y="385"/>
                      </a:cubicBezTo>
                      <a:cubicBezTo>
                        <a:pt x="123" y="385"/>
                        <a:pt x="124" y="385"/>
                        <a:pt x="124" y="385"/>
                      </a:cubicBezTo>
                      <a:cubicBezTo>
                        <a:pt x="123" y="386"/>
                        <a:pt x="122" y="387"/>
                        <a:pt x="122" y="388"/>
                      </a:cubicBezTo>
                      <a:cubicBezTo>
                        <a:pt x="121" y="390"/>
                        <a:pt x="121" y="392"/>
                        <a:pt x="121" y="393"/>
                      </a:cubicBezTo>
                      <a:cubicBezTo>
                        <a:pt x="117" y="398"/>
                        <a:pt x="116" y="403"/>
                        <a:pt x="115" y="409"/>
                      </a:cubicBezTo>
                      <a:cubicBezTo>
                        <a:pt x="115" y="410"/>
                        <a:pt x="115" y="411"/>
                        <a:pt x="115" y="412"/>
                      </a:cubicBezTo>
                      <a:cubicBezTo>
                        <a:pt x="111" y="418"/>
                        <a:pt x="109" y="425"/>
                        <a:pt x="109" y="433"/>
                      </a:cubicBezTo>
                      <a:cubicBezTo>
                        <a:pt x="108" y="438"/>
                        <a:pt x="104" y="439"/>
                        <a:pt x="100" y="440"/>
                      </a:cubicBezTo>
                      <a:cubicBezTo>
                        <a:pt x="70" y="440"/>
                        <a:pt x="40" y="440"/>
                        <a:pt x="10" y="440"/>
                      </a:cubicBezTo>
                      <a:cubicBezTo>
                        <a:pt x="0" y="439"/>
                        <a:pt x="4" y="433"/>
                        <a:pt x="5" y="427"/>
                      </a:cubicBezTo>
                      <a:cubicBezTo>
                        <a:pt x="20" y="377"/>
                        <a:pt x="35" y="327"/>
                        <a:pt x="50" y="277"/>
                      </a:cubicBezTo>
                      <a:cubicBezTo>
                        <a:pt x="76" y="191"/>
                        <a:pt x="102" y="104"/>
                        <a:pt x="128" y="18"/>
                      </a:cubicBezTo>
                      <a:cubicBezTo>
                        <a:pt x="131" y="5"/>
                        <a:pt x="137" y="0"/>
                        <a:pt x="150" y="1"/>
                      </a:cubicBezTo>
                      <a:cubicBezTo>
                        <a:pt x="175" y="2"/>
                        <a:pt x="199" y="1"/>
                        <a:pt x="223" y="1"/>
                      </a:cubicBezTo>
                      <a:cubicBezTo>
                        <a:pt x="227" y="1"/>
                        <a:pt x="231" y="1"/>
                        <a:pt x="235" y="1"/>
                      </a:cubicBezTo>
                      <a:cubicBezTo>
                        <a:pt x="235" y="1"/>
                        <a:pt x="235" y="1"/>
                        <a:pt x="235" y="1"/>
                      </a:cubicBezTo>
                      <a:cubicBezTo>
                        <a:pt x="235" y="5"/>
                        <a:pt x="235" y="9"/>
                        <a:pt x="235" y="13"/>
                      </a:cubicBezTo>
                      <a:cubicBezTo>
                        <a:pt x="235" y="13"/>
                        <a:pt x="235" y="13"/>
                        <a:pt x="235" y="13"/>
                      </a:cubicBezTo>
                      <a:cubicBezTo>
                        <a:pt x="231" y="18"/>
                        <a:pt x="229" y="24"/>
                        <a:pt x="229" y="31"/>
                      </a:cubicBezTo>
                      <a:cubicBezTo>
                        <a:pt x="229" y="32"/>
                        <a:pt x="229" y="33"/>
                        <a:pt x="229" y="34"/>
                      </a:cubicBezTo>
                      <a:cubicBezTo>
                        <a:pt x="226" y="38"/>
                        <a:pt x="224" y="43"/>
                        <a:pt x="223" y="49"/>
                      </a:cubicBezTo>
                      <a:cubicBezTo>
                        <a:pt x="223" y="51"/>
                        <a:pt x="223" y="53"/>
                        <a:pt x="223" y="54"/>
                      </a:cubicBezTo>
                      <a:cubicBezTo>
                        <a:pt x="219" y="58"/>
                        <a:pt x="218" y="62"/>
                        <a:pt x="218" y="67"/>
                      </a:cubicBezTo>
                      <a:cubicBezTo>
                        <a:pt x="218" y="69"/>
                        <a:pt x="217" y="71"/>
                        <a:pt x="217" y="73"/>
                      </a:cubicBezTo>
                      <a:cubicBezTo>
                        <a:pt x="213" y="77"/>
                        <a:pt x="212" y="82"/>
                        <a:pt x="212" y="88"/>
                      </a:cubicBezTo>
                      <a:cubicBezTo>
                        <a:pt x="211" y="90"/>
                        <a:pt x="211" y="92"/>
                        <a:pt x="211" y="94"/>
                      </a:cubicBezTo>
                      <a:cubicBezTo>
                        <a:pt x="208" y="96"/>
                        <a:pt x="208" y="99"/>
                        <a:pt x="208" y="103"/>
                      </a:cubicBezTo>
                      <a:cubicBezTo>
                        <a:pt x="205" y="104"/>
                        <a:pt x="205" y="107"/>
                        <a:pt x="206" y="109"/>
                      </a:cubicBezTo>
                      <a:cubicBezTo>
                        <a:pt x="204" y="115"/>
                        <a:pt x="202" y="121"/>
                        <a:pt x="200" y="127"/>
                      </a:cubicBezTo>
                      <a:cubicBezTo>
                        <a:pt x="199" y="129"/>
                        <a:pt x="199" y="131"/>
                        <a:pt x="199" y="133"/>
                      </a:cubicBezTo>
                      <a:cubicBezTo>
                        <a:pt x="195" y="138"/>
                        <a:pt x="193" y="144"/>
                        <a:pt x="193" y="151"/>
                      </a:cubicBezTo>
                      <a:cubicBezTo>
                        <a:pt x="193" y="151"/>
                        <a:pt x="193" y="151"/>
                        <a:pt x="193" y="151"/>
                      </a:cubicBezTo>
                      <a:cubicBezTo>
                        <a:pt x="189" y="156"/>
                        <a:pt x="188" y="163"/>
                        <a:pt x="187" y="169"/>
                      </a:cubicBezTo>
                      <a:cubicBezTo>
                        <a:pt x="187" y="171"/>
                        <a:pt x="187" y="173"/>
                        <a:pt x="187" y="174"/>
                      </a:cubicBezTo>
                      <a:cubicBezTo>
                        <a:pt x="184" y="178"/>
                        <a:pt x="182" y="182"/>
                        <a:pt x="182" y="187"/>
                      </a:cubicBezTo>
                      <a:cubicBezTo>
                        <a:pt x="181" y="189"/>
                        <a:pt x="181" y="191"/>
                        <a:pt x="181" y="193"/>
                      </a:cubicBezTo>
                      <a:cubicBezTo>
                        <a:pt x="177" y="198"/>
                        <a:pt x="175" y="204"/>
                        <a:pt x="175" y="2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4" name="组合 13"/>
              <p:cNvGrpSpPr/>
              <p:nvPr userDrawn="1"/>
            </p:nvGrpSpPr>
            <p:grpSpPr>
              <a:xfrm>
                <a:off x="-3402595" y="5118099"/>
                <a:ext cx="4000500" cy="1739901"/>
                <a:chOff x="-1111877" y="3302000"/>
                <a:chExt cx="4000500" cy="1739901"/>
              </a:xfrm>
              <a:grpFill/>
            </p:grpSpPr>
            <p:sp>
              <p:nvSpPr>
                <p:cNvPr id="66" name="Freeform 15"/>
                <p:cNvSpPr>
                  <a:spLocks noEditPoints="1"/>
                </p:cNvSpPr>
                <p:nvPr/>
              </p:nvSpPr>
              <p:spPr bwMode="auto">
                <a:xfrm>
                  <a:off x="-1111877" y="3313113"/>
                  <a:ext cx="1316038" cy="1717675"/>
                </a:xfrm>
                <a:custGeom>
                  <a:avLst/>
                  <a:gdLst>
                    <a:gd name="T0" fmla="*/ 102 w 351"/>
                    <a:gd name="T1" fmla="*/ 379 h 457"/>
                    <a:gd name="T2" fmla="*/ 90 w 351"/>
                    <a:gd name="T3" fmla="*/ 375 h 457"/>
                    <a:gd name="T4" fmla="*/ 51 w 351"/>
                    <a:gd name="T5" fmla="*/ 456 h 457"/>
                    <a:gd name="T6" fmla="*/ 4 w 351"/>
                    <a:gd name="T7" fmla="*/ 441 h 457"/>
                    <a:gd name="T8" fmla="*/ 105 w 351"/>
                    <a:gd name="T9" fmla="*/ 142 h 457"/>
                    <a:gd name="T10" fmla="*/ 205 w 351"/>
                    <a:gd name="T11" fmla="*/ 130 h 457"/>
                    <a:gd name="T12" fmla="*/ 245 w 351"/>
                    <a:gd name="T13" fmla="*/ 81 h 457"/>
                    <a:gd name="T14" fmla="*/ 214 w 351"/>
                    <a:gd name="T15" fmla="*/ 85 h 457"/>
                    <a:gd name="T16" fmla="*/ 126 w 351"/>
                    <a:gd name="T17" fmla="*/ 112 h 457"/>
                    <a:gd name="T18" fmla="*/ 173 w 351"/>
                    <a:gd name="T19" fmla="*/ 7 h 457"/>
                    <a:gd name="T20" fmla="*/ 254 w 351"/>
                    <a:gd name="T21" fmla="*/ 0 h 457"/>
                    <a:gd name="T22" fmla="*/ 245 w 351"/>
                    <a:gd name="T23" fmla="*/ 34 h 457"/>
                    <a:gd name="T24" fmla="*/ 339 w 351"/>
                    <a:gd name="T25" fmla="*/ 34 h 457"/>
                    <a:gd name="T26" fmla="*/ 303 w 351"/>
                    <a:gd name="T27" fmla="*/ 118 h 457"/>
                    <a:gd name="T28" fmla="*/ 319 w 351"/>
                    <a:gd name="T29" fmla="*/ 143 h 457"/>
                    <a:gd name="T30" fmla="*/ 226 w 351"/>
                    <a:gd name="T31" fmla="*/ 416 h 457"/>
                    <a:gd name="T32" fmla="*/ 169 w 351"/>
                    <a:gd name="T33" fmla="*/ 454 h 457"/>
                    <a:gd name="T34" fmla="*/ 154 w 351"/>
                    <a:gd name="T35" fmla="*/ 421 h 457"/>
                    <a:gd name="T36" fmla="*/ 176 w 351"/>
                    <a:gd name="T37" fmla="*/ 376 h 457"/>
                    <a:gd name="T38" fmla="*/ 164 w 351"/>
                    <a:gd name="T39" fmla="*/ 371 h 457"/>
                    <a:gd name="T40" fmla="*/ 137 w 351"/>
                    <a:gd name="T41" fmla="*/ 453 h 457"/>
                    <a:gd name="T42" fmla="*/ 88 w 351"/>
                    <a:gd name="T43" fmla="*/ 454 h 457"/>
                    <a:gd name="T44" fmla="*/ 147 w 351"/>
                    <a:gd name="T45" fmla="*/ 231 h 457"/>
                    <a:gd name="T46" fmla="*/ 172 w 351"/>
                    <a:gd name="T47" fmla="*/ 174 h 457"/>
                    <a:gd name="T48" fmla="*/ 158 w 351"/>
                    <a:gd name="T49" fmla="*/ 171 h 457"/>
                    <a:gd name="T50" fmla="*/ 147 w 351"/>
                    <a:gd name="T51" fmla="*/ 231 h 457"/>
                    <a:gd name="T52" fmla="*/ 207 w 351"/>
                    <a:gd name="T53" fmla="*/ 268 h 457"/>
                    <a:gd name="T54" fmla="*/ 181 w 351"/>
                    <a:gd name="T55" fmla="*/ 320 h 457"/>
                    <a:gd name="T56" fmla="*/ 193 w 351"/>
                    <a:gd name="T57" fmla="*/ 326 h 457"/>
                    <a:gd name="T58" fmla="*/ 112 w 351"/>
                    <a:gd name="T59" fmla="*/ 330 h 457"/>
                    <a:gd name="T60" fmla="*/ 136 w 351"/>
                    <a:gd name="T61" fmla="*/ 279 h 457"/>
                    <a:gd name="T62" fmla="*/ 123 w 351"/>
                    <a:gd name="T63" fmla="*/ 274 h 457"/>
                    <a:gd name="T64" fmla="*/ 112 w 351"/>
                    <a:gd name="T65" fmla="*/ 330 h 457"/>
                    <a:gd name="T66" fmla="*/ 242 w 351"/>
                    <a:gd name="T67" fmla="*/ 165 h 457"/>
                    <a:gd name="T68" fmla="*/ 220 w 351"/>
                    <a:gd name="T69" fmla="*/ 206 h 457"/>
                    <a:gd name="T70" fmla="*/ 232 w 351"/>
                    <a:gd name="T71" fmla="*/ 21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457">
                      <a:moveTo>
                        <a:pt x="79" y="447"/>
                      </a:moveTo>
                      <a:cubicBezTo>
                        <a:pt x="87" y="424"/>
                        <a:pt x="94" y="402"/>
                        <a:pt x="102" y="379"/>
                      </a:cubicBezTo>
                      <a:cubicBezTo>
                        <a:pt x="103" y="375"/>
                        <a:pt x="107" y="370"/>
                        <a:pt x="101" y="367"/>
                      </a:cubicBezTo>
                      <a:cubicBezTo>
                        <a:pt x="95" y="365"/>
                        <a:pt x="92" y="370"/>
                        <a:pt x="90" y="375"/>
                      </a:cubicBezTo>
                      <a:cubicBezTo>
                        <a:pt x="82" y="398"/>
                        <a:pt x="74" y="421"/>
                        <a:pt x="67" y="444"/>
                      </a:cubicBezTo>
                      <a:cubicBezTo>
                        <a:pt x="64" y="453"/>
                        <a:pt x="60" y="456"/>
                        <a:pt x="51" y="456"/>
                      </a:cubicBezTo>
                      <a:cubicBezTo>
                        <a:pt x="39" y="455"/>
                        <a:pt x="27" y="455"/>
                        <a:pt x="15" y="456"/>
                      </a:cubicBezTo>
                      <a:cubicBezTo>
                        <a:pt x="2" y="456"/>
                        <a:pt x="0" y="452"/>
                        <a:pt x="4" y="441"/>
                      </a:cubicBezTo>
                      <a:cubicBezTo>
                        <a:pt x="16" y="405"/>
                        <a:pt x="28" y="370"/>
                        <a:pt x="40" y="335"/>
                      </a:cubicBezTo>
                      <a:cubicBezTo>
                        <a:pt x="62" y="271"/>
                        <a:pt x="83" y="206"/>
                        <a:pt x="105" y="142"/>
                      </a:cubicBezTo>
                      <a:cubicBezTo>
                        <a:pt x="108" y="134"/>
                        <a:pt x="111" y="131"/>
                        <a:pt x="120" y="131"/>
                      </a:cubicBezTo>
                      <a:cubicBezTo>
                        <a:pt x="148" y="131"/>
                        <a:pt x="177" y="130"/>
                        <a:pt x="205" y="130"/>
                      </a:cubicBezTo>
                      <a:cubicBezTo>
                        <a:pt x="213" y="130"/>
                        <a:pt x="218" y="128"/>
                        <a:pt x="222" y="121"/>
                      </a:cubicBezTo>
                      <a:cubicBezTo>
                        <a:pt x="229" y="107"/>
                        <a:pt x="237" y="94"/>
                        <a:pt x="245" y="81"/>
                      </a:cubicBezTo>
                      <a:cubicBezTo>
                        <a:pt x="249" y="75"/>
                        <a:pt x="248" y="72"/>
                        <a:pt x="240" y="71"/>
                      </a:cubicBezTo>
                      <a:cubicBezTo>
                        <a:pt x="228" y="70"/>
                        <a:pt x="218" y="72"/>
                        <a:pt x="214" y="85"/>
                      </a:cubicBezTo>
                      <a:cubicBezTo>
                        <a:pt x="208" y="107"/>
                        <a:pt x="194" y="115"/>
                        <a:pt x="171" y="112"/>
                      </a:cubicBezTo>
                      <a:cubicBezTo>
                        <a:pt x="156" y="110"/>
                        <a:pt x="141" y="111"/>
                        <a:pt x="126" y="112"/>
                      </a:cubicBezTo>
                      <a:cubicBezTo>
                        <a:pt x="118" y="112"/>
                        <a:pt x="114" y="110"/>
                        <a:pt x="119" y="102"/>
                      </a:cubicBezTo>
                      <a:cubicBezTo>
                        <a:pt x="137" y="70"/>
                        <a:pt x="155" y="39"/>
                        <a:pt x="173" y="7"/>
                      </a:cubicBezTo>
                      <a:cubicBezTo>
                        <a:pt x="176" y="2"/>
                        <a:pt x="179" y="0"/>
                        <a:pt x="185" y="0"/>
                      </a:cubicBezTo>
                      <a:cubicBezTo>
                        <a:pt x="208" y="0"/>
                        <a:pt x="231" y="0"/>
                        <a:pt x="254" y="0"/>
                      </a:cubicBezTo>
                      <a:cubicBezTo>
                        <a:pt x="263" y="0"/>
                        <a:pt x="262" y="4"/>
                        <a:pt x="259" y="9"/>
                      </a:cubicBezTo>
                      <a:cubicBezTo>
                        <a:pt x="255" y="16"/>
                        <a:pt x="251" y="23"/>
                        <a:pt x="245" y="34"/>
                      </a:cubicBezTo>
                      <a:cubicBezTo>
                        <a:pt x="269" y="34"/>
                        <a:pt x="290" y="34"/>
                        <a:pt x="312" y="34"/>
                      </a:cubicBezTo>
                      <a:cubicBezTo>
                        <a:pt x="321" y="34"/>
                        <a:pt x="330" y="34"/>
                        <a:pt x="339" y="34"/>
                      </a:cubicBezTo>
                      <a:cubicBezTo>
                        <a:pt x="351" y="33"/>
                        <a:pt x="350" y="37"/>
                        <a:pt x="345" y="46"/>
                      </a:cubicBezTo>
                      <a:cubicBezTo>
                        <a:pt x="331" y="69"/>
                        <a:pt x="317" y="94"/>
                        <a:pt x="303" y="118"/>
                      </a:cubicBezTo>
                      <a:cubicBezTo>
                        <a:pt x="298" y="126"/>
                        <a:pt x="297" y="132"/>
                        <a:pt x="310" y="130"/>
                      </a:cubicBezTo>
                      <a:cubicBezTo>
                        <a:pt x="321" y="128"/>
                        <a:pt x="322" y="135"/>
                        <a:pt x="319" y="143"/>
                      </a:cubicBezTo>
                      <a:cubicBezTo>
                        <a:pt x="301" y="197"/>
                        <a:pt x="282" y="250"/>
                        <a:pt x="264" y="304"/>
                      </a:cubicBezTo>
                      <a:cubicBezTo>
                        <a:pt x="251" y="341"/>
                        <a:pt x="238" y="378"/>
                        <a:pt x="226" y="416"/>
                      </a:cubicBezTo>
                      <a:cubicBezTo>
                        <a:pt x="220" y="434"/>
                        <a:pt x="208" y="446"/>
                        <a:pt x="191" y="454"/>
                      </a:cubicBezTo>
                      <a:cubicBezTo>
                        <a:pt x="183" y="454"/>
                        <a:pt x="176" y="454"/>
                        <a:pt x="169" y="454"/>
                      </a:cubicBezTo>
                      <a:cubicBezTo>
                        <a:pt x="160" y="453"/>
                        <a:pt x="147" y="457"/>
                        <a:pt x="145" y="451"/>
                      </a:cubicBezTo>
                      <a:cubicBezTo>
                        <a:pt x="141" y="442"/>
                        <a:pt x="148" y="431"/>
                        <a:pt x="154" y="421"/>
                      </a:cubicBezTo>
                      <a:cubicBezTo>
                        <a:pt x="155" y="420"/>
                        <a:pt x="157" y="419"/>
                        <a:pt x="158" y="417"/>
                      </a:cubicBezTo>
                      <a:cubicBezTo>
                        <a:pt x="170" y="406"/>
                        <a:pt x="170" y="389"/>
                        <a:pt x="176" y="376"/>
                      </a:cubicBezTo>
                      <a:cubicBezTo>
                        <a:pt x="177" y="373"/>
                        <a:pt x="180" y="368"/>
                        <a:pt x="173" y="367"/>
                      </a:cubicBezTo>
                      <a:cubicBezTo>
                        <a:pt x="169" y="366"/>
                        <a:pt x="165" y="366"/>
                        <a:pt x="164" y="371"/>
                      </a:cubicBezTo>
                      <a:cubicBezTo>
                        <a:pt x="160" y="384"/>
                        <a:pt x="154" y="395"/>
                        <a:pt x="152" y="408"/>
                      </a:cubicBezTo>
                      <a:cubicBezTo>
                        <a:pt x="145" y="422"/>
                        <a:pt x="141" y="437"/>
                        <a:pt x="137" y="453"/>
                      </a:cubicBezTo>
                      <a:cubicBezTo>
                        <a:pt x="137" y="453"/>
                        <a:pt x="137" y="453"/>
                        <a:pt x="137" y="453"/>
                      </a:cubicBezTo>
                      <a:cubicBezTo>
                        <a:pt x="121" y="453"/>
                        <a:pt x="104" y="453"/>
                        <a:pt x="88" y="454"/>
                      </a:cubicBezTo>
                      <a:cubicBezTo>
                        <a:pt x="83" y="454"/>
                        <a:pt x="79" y="453"/>
                        <a:pt x="79" y="447"/>
                      </a:cubicBezTo>
                      <a:close/>
                      <a:moveTo>
                        <a:pt x="147" y="231"/>
                      </a:moveTo>
                      <a:cubicBezTo>
                        <a:pt x="153" y="231"/>
                        <a:pt x="154" y="228"/>
                        <a:pt x="155" y="224"/>
                      </a:cubicBezTo>
                      <a:cubicBezTo>
                        <a:pt x="161" y="207"/>
                        <a:pt x="167" y="191"/>
                        <a:pt x="172" y="174"/>
                      </a:cubicBezTo>
                      <a:cubicBezTo>
                        <a:pt x="173" y="172"/>
                        <a:pt x="177" y="166"/>
                        <a:pt x="170" y="165"/>
                      </a:cubicBezTo>
                      <a:cubicBezTo>
                        <a:pt x="165" y="165"/>
                        <a:pt x="160" y="164"/>
                        <a:pt x="158" y="171"/>
                      </a:cubicBezTo>
                      <a:cubicBezTo>
                        <a:pt x="153" y="188"/>
                        <a:pt x="147" y="205"/>
                        <a:pt x="141" y="222"/>
                      </a:cubicBezTo>
                      <a:cubicBezTo>
                        <a:pt x="139" y="227"/>
                        <a:pt x="140" y="232"/>
                        <a:pt x="147" y="231"/>
                      </a:cubicBezTo>
                      <a:close/>
                      <a:moveTo>
                        <a:pt x="211" y="274"/>
                      </a:moveTo>
                      <a:cubicBezTo>
                        <a:pt x="211" y="270"/>
                        <a:pt x="210" y="268"/>
                        <a:pt x="207" y="268"/>
                      </a:cubicBezTo>
                      <a:cubicBezTo>
                        <a:pt x="201" y="267"/>
                        <a:pt x="198" y="269"/>
                        <a:pt x="196" y="275"/>
                      </a:cubicBezTo>
                      <a:cubicBezTo>
                        <a:pt x="191" y="290"/>
                        <a:pt x="186" y="305"/>
                        <a:pt x="181" y="320"/>
                      </a:cubicBezTo>
                      <a:cubicBezTo>
                        <a:pt x="180" y="323"/>
                        <a:pt x="178" y="327"/>
                        <a:pt x="182" y="329"/>
                      </a:cubicBezTo>
                      <a:cubicBezTo>
                        <a:pt x="186" y="331"/>
                        <a:pt x="191" y="330"/>
                        <a:pt x="193" y="326"/>
                      </a:cubicBezTo>
                      <a:cubicBezTo>
                        <a:pt x="199" y="308"/>
                        <a:pt x="205" y="291"/>
                        <a:pt x="211" y="274"/>
                      </a:cubicBezTo>
                      <a:close/>
                      <a:moveTo>
                        <a:pt x="112" y="330"/>
                      </a:moveTo>
                      <a:cubicBezTo>
                        <a:pt x="118" y="330"/>
                        <a:pt x="120" y="326"/>
                        <a:pt x="122" y="321"/>
                      </a:cubicBezTo>
                      <a:cubicBezTo>
                        <a:pt x="127" y="307"/>
                        <a:pt x="132" y="293"/>
                        <a:pt x="136" y="279"/>
                      </a:cubicBezTo>
                      <a:cubicBezTo>
                        <a:pt x="137" y="276"/>
                        <a:pt x="143" y="270"/>
                        <a:pt x="135" y="268"/>
                      </a:cubicBezTo>
                      <a:cubicBezTo>
                        <a:pt x="130" y="266"/>
                        <a:pt x="125" y="268"/>
                        <a:pt x="123" y="274"/>
                      </a:cubicBezTo>
                      <a:cubicBezTo>
                        <a:pt x="118" y="290"/>
                        <a:pt x="113" y="306"/>
                        <a:pt x="107" y="322"/>
                      </a:cubicBezTo>
                      <a:cubicBezTo>
                        <a:pt x="106" y="326"/>
                        <a:pt x="105" y="330"/>
                        <a:pt x="112" y="330"/>
                      </a:cubicBezTo>
                      <a:close/>
                      <a:moveTo>
                        <a:pt x="247" y="167"/>
                      </a:moveTo>
                      <a:cubicBezTo>
                        <a:pt x="247" y="166"/>
                        <a:pt x="244" y="165"/>
                        <a:pt x="242" y="165"/>
                      </a:cubicBezTo>
                      <a:cubicBezTo>
                        <a:pt x="237" y="164"/>
                        <a:pt x="233" y="166"/>
                        <a:pt x="232" y="171"/>
                      </a:cubicBezTo>
                      <a:cubicBezTo>
                        <a:pt x="228" y="183"/>
                        <a:pt x="223" y="194"/>
                        <a:pt x="220" y="206"/>
                      </a:cubicBezTo>
                      <a:cubicBezTo>
                        <a:pt x="219" y="214"/>
                        <a:pt x="207" y="226"/>
                        <a:pt x="217" y="230"/>
                      </a:cubicBezTo>
                      <a:cubicBezTo>
                        <a:pt x="231" y="235"/>
                        <a:pt x="228" y="218"/>
                        <a:pt x="232" y="210"/>
                      </a:cubicBezTo>
                      <a:cubicBezTo>
                        <a:pt x="238" y="197"/>
                        <a:pt x="242" y="183"/>
                        <a:pt x="247"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7" name="Freeform 16"/>
                <p:cNvSpPr/>
                <p:nvPr/>
              </p:nvSpPr>
              <p:spPr bwMode="auto">
                <a:xfrm>
                  <a:off x="693111" y="3302000"/>
                  <a:ext cx="1293813" cy="1728788"/>
                </a:xfrm>
                <a:custGeom>
                  <a:avLst/>
                  <a:gdLst>
                    <a:gd name="T0" fmla="*/ 258 w 345"/>
                    <a:gd name="T1" fmla="*/ 1 h 460"/>
                    <a:gd name="T2" fmla="*/ 303 w 345"/>
                    <a:gd name="T3" fmla="*/ 1 h 460"/>
                    <a:gd name="T4" fmla="*/ 310 w 345"/>
                    <a:gd name="T5" fmla="*/ 11 h 460"/>
                    <a:gd name="T6" fmla="*/ 297 w 345"/>
                    <a:gd name="T7" fmla="*/ 48 h 460"/>
                    <a:gd name="T8" fmla="*/ 307 w 345"/>
                    <a:gd name="T9" fmla="*/ 61 h 460"/>
                    <a:gd name="T10" fmla="*/ 317 w 345"/>
                    <a:gd name="T11" fmla="*/ 61 h 460"/>
                    <a:gd name="T12" fmla="*/ 341 w 345"/>
                    <a:gd name="T13" fmla="*/ 66 h 460"/>
                    <a:gd name="T14" fmla="*/ 314 w 345"/>
                    <a:gd name="T15" fmla="*/ 98 h 460"/>
                    <a:gd name="T16" fmla="*/ 245 w 345"/>
                    <a:gd name="T17" fmla="*/ 98 h 460"/>
                    <a:gd name="T18" fmla="*/ 224 w 345"/>
                    <a:gd name="T19" fmla="*/ 112 h 460"/>
                    <a:gd name="T20" fmla="*/ 241 w 345"/>
                    <a:gd name="T21" fmla="*/ 138 h 460"/>
                    <a:gd name="T22" fmla="*/ 309 w 345"/>
                    <a:gd name="T23" fmla="*/ 138 h 460"/>
                    <a:gd name="T24" fmla="*/ 316 w 345"/>
                    <a:gd name="T25" fmla="*/ 147 h 460"/>
                    <a:gd name="T26" fmla="*/ 224 w 345"/>
                    <a:gd name="T27" fmla="*/ 415 h 460"/>
                    <a:gd name="T28" fmla="*/ 163 w 345"/>
                    <a:gd name="T29" fmla="*/ 459 h 460"/>
                    <a:gd name="T30" fmla="*/ 110 w 345"/>
                    <a:gd name="T31" fmla="*/ 459 h 460"/>
                    <a:gd name="T32" fmla="*/ 102 w 345"/>
                    <a:gd name="T33" fmla="*/ 446 h 460"/>
                    <a:gd name="T34" fmla="*/ 123 w 345"/>
                    <a:gd name="T35" fmla="*/ 424 h 460"/>
                    <a:gd name="T36" fmla="*/ 138 w 345"/>
                    <a:gd name="T37" fmla="*/ 407 h 460"/>
                    <a:gd name="T38" fmla="*/ 214 w 345"/>
                    <a:gd name="T39" fmla="*/ 182 h 460"/>
                    <a:gd name="T40" fmla="*/ 213 w 345"/>
                    <a:gd name="T41" fmla="*/ 174 h 460"/>
                    <a:gd name="T42" fmla="*/ 197 w 345"/>
                    <a:gd name="T43" fmla="*/ 181 h 460"/>
                    <a:gd name="T44" fmla="*/ 176 w 345"/>
                    <a:gd name="T45" fmla="*/ 235 h 460"/>
                    <a:gd name="T46" fmla="*/ 91 w 345"/>
                    <a:gd name="T47" fmla="*/ 451 h 460"/>
                    <a:gd name="T48" fmla="*/ 77 w 345"/>
                    <a:gd name="T49" fmla="*/ 459 h 460"/>
                    <a:gd name="T50" fmla="*/ 13 w 345"/>
                    <a:gd name="T51" fmla="*/ 459 h 460"/>
                    <a:gd name="T52" fmla="*/ 4 w 345"/>
                    <a:gd name="T53" fmla="*/ 446 h 460"/>
                    <a:gd name="T54" fmla="*/ 82 w 345"/>
                    <a:gd name="T55" fmla="*/ 250 h 460"/>
                    <a:gd name="T56" fmla="*/ 136 w 345"/>
                    <a:gd name="T57" fmla="*/ 111 h 460"/>
                    <a:gd name="T58" fmla="*/ 129 w 345"/>
                    <a:gd name="T59" fmla="*/ 98 h 460"/>
                    <a:gd name="T60" fmla="*/ 121 w 345"/>
                    <a:gd name="T61" fmla="*/ 88 h 460"/>
                    <a:gd name="T62" fmla="*/ 155 w 345"/>
                    <a:gd name="T63" fmla="*/ 61 h 460"/>
                    <a:gd name="T64" fmla="*/ 170 w 345"/>
                    <a:gd name="T65" fmla="*/ 61 h 460"/>
                    <a:gd name="T66" fmla="*/ 186 w 345"/>
                    <a:gd name="T67" fmla="*/ 49 h 460"/>
                    <a:gd name="T68" fmla="*/ 199 w 345"/>
                    <a:gd name="T69" fmla="*/ 11 h 460"/>
                    <a:gd name="T70" fmla="*/ 213 w 345"/>
                    <a:gd name="T71" fmla="*/ 1 h 460"/>
                    <a:gd name="T72" fmla="*/ 258 w 345"/>
                    <a:gd name="T73" fmla="*/ 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 h="460">
                      <a:moveTo>
                        <a:pt x="258" y="1"/>
                      </a:moveTo>
                      <a:cubicBezTo>
                        <a:pt x="273" y="1"/>
                        <a:pt x="288" y="1"/>
                        <a:pt x="303" y="1"/>
                      </a:cubicBezTo>
                      <a:cubicBezTo>
                        <a:pt x="312" y="0"/>
                        <a:pt x="313" y="3"/>
                        <a:pt x="310" y="11"/>
                      </a:cubicBezTo>
                      <a:cubicBezTo>
                        <a:pt x="305" y="23"/>
                        <a:pt x="302" y="36"/>
                        <a:pt x="297" y="48"/>
                      </a:cubicBezTo>
                      <a:cubicBezTo>
                        <a:pt x="293" y="58"/>
                        <a:pt x="296" y="61"/>
                        <a:pt x="307" y="61"/>
                      </a:cubicBezTo>
                      <a:cubicBezTo>
                        <a:pt x="310" y="60"/>
                        <a:pt x="314" y="60"/>
                        <a:pt x="317" y="61"/>
                      </a:cubicBezTo>
                      <a:cubicBezTo>
                        <a:pt x="325" y="63"/>
                        <a:pt x="339" y="54"/>
                        <a:pt x="341" y="66"/>
                      </a:cubicBezTo>
                      <a:cubicBezTo>
                        <a:pt x="345" y="83"/>
                        <a:pt x="329" y="98"/>
                        <a:pt x="314" y="98"/>
                      </a:cubicBezTo>
                      <a:cubicBezTo>
                        <a:pt x="291" y="99"/>
                        <a:pt x="268" y="99"/>
                        <a:pt x="245" y="98"/>
                      </a:cubicBezTo>
                      <a:cubicBezTo>
                        <a:pt x="233" y="98"/>
                        <a:pt x="228" y="102"/>
                        <a:pt x="224" y="112"/>
                      </a:cubicBezTo>
                      <a:cubicBezTo>
                        <a:pt x="214" y="138"/>
                        <a:pt x="214" y="138"/>
                        <a:pt x="241" y="138"/>
                      </a:cubicBezTo>
                      <a:cubicBezTo>
                        <a:pt x="264" y="138"/>
                        <a:pt x="286" y="138"/>
                        <a:pt x="309" y="138"/>
                      </a:cubicBezTo>
                      <a:cubicBezTo>
                        <a:pt x="316" y="138"/>
                        <a:pt x="319" y="139"/>
                        <a:pt x="316" y="147"/>
                      </a:cubicBezTo>
                      <a:cubicBezTo>
                        <a:pt x="285" y="236"/>
                        <a:pt x="255" y="326"/>
                        <a:pt x="224" y="415"/>
                      </a:cubicBezTo>
                      <a:cubicBezTo>
                        <a:pt x="214" y="443"/>
                        <a:pt x="192" y="457"/>
                        <a:pt x="163" y="459"/>
                      </a:cubicBezTo>
                      <a:cubicBezTo>
                        <a:pt x="145" y="460"/>
                        <a:pt x="128" y="459"/>
                        <a:pt x="110" y="459"/>
                      </a:cubicBezTo>
                      <a:cubicBezTo>
                        <a:pt x="100" y="459"/>
                        <a:pt x="98" y="455"/>
                        <a:pt x="102" y="446"/>
                      </a:cubicBezTo>
                      <a:cubicBezTo>
                        <a:pt x="106" y="436"/>
                        <a:pt x="107" y="424"/>
                        <a:pt x="123" y="424"/>
                      </a:cubicBezTo>
                      <a:cubicBezTo>
                        <a:pt x="131" y="423"/>
                        <a:pt x="135" y="415"/>
                        <a:pt x="138" y="407"/>
                      </a:cubicBezTo>
                      <a:cubicBezTo>
                        <a:pt x="164" y="332"/>
                        <a:pt x="189" y="257"/>
                        <a:pt x="214" y="182"/>
                      </a:cubicBezTo>
                      <a:cubicBezTo>
                        <a:pt x="215" y="179"/>
                        <a:pt x="219" y="175"/>
                        <a:pt x="213" y="174"/>
                      </a:cubicBezTo>
                      <a:cubicBezTo>
                        <a:pt x="206" y="172"/>
                        <a:pt x="200" y="173"/>
                        <a:pt x="197" y="181"/>
                      </a:cubicBezTo>
                      <a:cubicBezTo>
                        <a:pt x="190" y="199"/>
                        <a:pt x="183" y="217"/>
                        <a:pt x="176" y="235"/>
                      </a:cubicBezTo>
                      <a:cubicBezTo>
                        <a:pt x="147" y="307"/>
                        <a:pt x="119" y="379"/>
                        <a:pt x="91" y="451"/>
                      </a:cubicBezTo>
                      <a:cubicBezTo>
                        <a:pt x="88" y="458"/>
                        <a:pt x="84" y="459"/>
                        <a:pt x="77" y="459"/>
                      </a:cubicBezTo>
                      <a:cubicBezTo>
                        <a:pt x="56" y="459"/>
                        <a:pt x="34" y="459"/>
                        <a:pt x="13" y="459"/>
                      </a:cubicBezTo>
                      <a:cubicBezTo>
                        <a:pt x="2" y="459"/>
                        <a:pt x="0" y="456"/>
                        <a:pt x="4" y="446"/>
                      </a:cubicBezTo>
                      <a:cubicBezTo>
                        <a:pt x="30" y="381"/>
                        <a:pt x="56" y="316"/>
                        <a:pt x="82" y="250"/>
                      </a:cubicBezTo>
                      <a:cubicBezTo>
                        <a:pt x="100" y="204"/>
                        <a:pt x="118" y="157"/>
                        <a:pt x="136" y="111"/>
                      </a:cubicBezTo>
                      <a:cubicBezTo>
                        <a:pt x="139" y="103"/>
                        <a:pt x="140" y="98"/>
                        <a:pt x="129" y="98"/>
                      </a:cubicBezTo>
                      <a:cubicBezTo>
                        <a:pt x="121" y="99"/>
                        <a:pt x="120" y="94"/>
                        <a:pt x="121" y="88"/>
                      </a:cubicBezTo>
                      <a:cubicBezTo>
                        <a:pt x="127" y="63"/>
                        <a:pt x="129" y="61"/>
                        <a:pt x="155" y="61"/>
                      </a:cubicBezTo>
                      <a:cubicBezTo>
                        <a:pt x="160" y="61"/>
                        <a:pt x="165" y="60"/>
                        <a:pt x="170" y="61"/>
                      </a:cubicBezTo>
                      <a:cubicBezTo>
                        <a:pt x="180" y="62"/>
                        <a:pt x="184" y="57"/>
                        <a:pt x="186" y="49"/>
                      </a:cubicBezTo>
                      <a:cubicBezTo>
                        <a:pt x="190" y="36"/>
                        <a:pt x="195" y="24"/>
                        <a:pt x="199" y="11"/>
                      </a:cubicBezTo>
                      <a:cubicBezTo>
                        <a:pt x="201" y="3"/>
                        <a:pt x="205" y="0"/>
                        <a:pt x="213" y="1"/>
                      </a:cubicBezTo>
                      <a:cubicBezTo>
                        <a:pt x="228" y="1"/>
                        <a:pt x="243" y="1"/>
                        <a:pt x="25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8" name="Freeform 17"/>
                <p:cNvSpPr/>
                <p:nvPr/>
              </p:nvSpPr>
              <p:spPr bwMode="auto">
                <a:xfrm>
                  <a:off x="1485273" y="3302000"/>
                  <a:ext cx="1403350" cy="1733550"/>
                </a:xfrm>
                <a:custGeom>
                  <a:avLst/>
                  <a:gdLst>
                    <a:gd name="T0" fmla="*/ 130 w 374"/>
                    <a:gd name="T1" fmla="*/ 433 h 461"/>
                    <a:gd name="T2" fmla="*/ 127 w 374"/>
                    <a:gd name="T3" fmla="*/ 434 h 461"/>
                    <a:gd name="T4" fmla="*/ 63 w 374"/>
                    <a:gd name="T5" fmla="*/ 459 h 461"/>
                    <a:gd name="T6" fmla="*/ 0 w 374"/>
                    <a:gd name="T7" fmla="*/ 459 h 461"/>
                    <a:gd name="T8" fmla="*/ 41 w 374"/>
                    <a:gd name="T9" fmla="*/ 411 h 461"/>
                    <a:gd name="T10" fmla="*/ 102 w 374"/>
                    <a:gd name="T11" fmla="*/ 343 h 461"/>
                    <a:gd name="T12" fmla="*/ 110 w 374"/>
                    <a:gd name="T13" fmla="*/ 316 h 461"/>
                    <a:gd name="T14" fmla="*/ 97 w 374"/>
                    <a:gd name="T15" fmla="*/ 241 h 461"/>
                    <a:gd name="T16" fmla="*/ 112 w 374"/>
                    <a:gd name="T17" fmla="*/ 175 h 461"/>
                    <a:gd name="T18" fmla="*/ 124 w 374"/>
                    <a:gd name="T19" fmla="*/ 171 h 461"/>
                    <a:gd name="T20" fmla="*/ 199 w 374"/>
                    <a:gd name="T21" fmla="*/ 171 h 461"/>
                    <a:gd name="T22" fmla="*/ 207 w 374"/>
                    <a:gd name="T23" fmla="*/ 183 h 461"/>
                    <a:gd name="T24" fmla="*/ 201 w 374"/>
                    <a:gd name="T25" fmla="*/ 228 h 461"/>
                    <a:gd name="T26" fmla="*/ 222 w 374"/>
                    <a:gd name="T27" fmla="*/ 203 h 461"/>
                    <a:gd name="T28" fmla="*/ 252 w 374"/>
                    <a:gd name="T29" fmla="*/ 112 h 461"/>
                    <a:gd name="T30" fmla="*/ 252 w 374"/>
                    <a:gd name="T31" fmla="*/ 99 h 461"/>
                    <a:gd name="T32" fmla="*/ 232 w 374"/>
                    <a:gd name="T33" fmla="*/ 106 h 461"/>
                    <a:gd name="T34" fmla="*/ 212 w 374"/>
                    <a:gd name="T35" fmla="*/ 147 h 461"/>
                    <a:gd name="T36" fmla="*/ 197 w 374"/>
                    <a:gd name="T37" fmla="*/ 157 h 461"/>
                    <a:gd name="T38" fmla="*/ 125 w 374"/>
                    <a:gd name="T39" fmla="*/ 157 h 461"/>
                    <a:gd name="T40" fmla="*/ 117 w 374"/>
                    <a:gd name="T41" fmla="*/ 146 h 461"/>
                    <a:gd name="T42" fmla="*/ 183 w 374"/>
                    <a:gd name="T43" fmla="*/ 9 h 461"/>
                    <a:gd name="T44" fmla="*/ 196 w 374"/>
                    <a:gd name="T45" fmla="*/ 1 h 461"/>
                    <a:gd name="T46" fmla="*/ 269 w 374"/>
                    <a:gd name="T47" fmla="*/ 1 h 461"/>
                    <a:gd name="T48" fmla="*/ 277 w 374"/>
                    <a:gd name="T49" fmla="*/ 12 h 461"/>
                    <a:gd name="T50" fmla="*/ 261 w 374"/>
                    <a:gd name="T51" fmla="*/ 46 h 461"/>
                    <a:gd name="T52" fmla="*/ 269 w 374"/>
                    <a:gd name="T53" fmla="*/ 61 h 461"/>
                    <a:gd name="T54" fmla="*/ 358 w 374"/>
                    <a:gd name="T55" fmla="*/ 61 h 461"/>
                    <a:gd name="T56" fmla="*/ 369 w 374"/>
                    <a:gd name="T57" fmla="*/ 78 h 461"/>
                    <a:gd name="T58" fmla="*/ 354 w 374"/>
                    <a:gd name="T59" fmla="*/ 98 h 461"/>
                    <a:gd name="T60" fmla="*/ 342 w 374"/>
                    <a:gd name="T61" fmla="*/ 132 h 461"/>
                    <a:gd name="T62" fmla="*/ 316 w 374"/>
                    <a:gd name="T63" fmla="*/ 211 h 461"/>
                    <a:gd name="T64" fmla="*/ 277 w 374"/>
                    <a:gd name="T65" fmla="*/ 264 h 461"/>
                    <a:gd name="T66" fmla="*/ 225 w 374"/>
                    <a:gd name="T67" fmla="*/ 322 h 461"/>
                    <a:gd name="T68" fmla="*/ 220 w 374"/>
                    <a:gd name="T69" fmla="*/ 341 h 461"/>
                    <a:gd name="T70" fmla="*/ 238 w 374"/>
                    <a:gd name="T71" fmla="*/ 445 h 461"/>
                    <a:gd name="T72" fmla="*/ 225 w 374"/>
                    <a:gd name="T73" fmla="*/ 459 h 461"/>
                    <a:gd name="T74" fmla="*/ 152 w 374"/>
                    <a:gd name="T75" fmla="*/ 459 h 461"/>
                    <a:gd name="T76" fmla="*/ 132 w 374"/>
                    <a:gd name="T77" fmla="*/ 441 h 461"/>
                    <a:gd name="T78" fmla="*/ 130 w 374"/>
                    <a:gd name="T79" fmla="*/ 43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4" h="461">
                      <a:moveTo>
                        <a:pt x="130" y="433"/>
                      </a:moveTo>
                      <a:cubicBezTo>
                        <a:pt x="128" y="434"/>
                        <a:pt x="127" y="434"/>
                        <a:pt x="127" y="434"/>
                      </a:cubicBezTo>
                      <a:cubicBezTo>
                        <a:pt x="112" y="459"/>
                        <a:pt x="89" y="461"/>
                        <a:pt x="63" y="459"/>
                      </a:cubicBezTo>
                      <a:cubicBezTo>
                        <a:pt x="43" y="458"/>
                        <a:pt x="23" y="459"/>
                        <a:pt x="0" y="459"/>
                      </a:cubicBezTo>
                      <a:cubicBezTo>
                        <a:pt x="15" y="442"/>
                        <a:pt x="28" y="426"/>
                        <a:pt x="41" y="411"/>
                      </a:cubicBezTo>
                      <a:cubicBezTo>
                        <a:pt x="61" y="388"/>
                        <a:pt x="81" y="366"/>
                        <a:pt x="102" y="343"/>
                      </a:cubicBezTo>
                      <a:cubicBezTo>
                        <a:pt x="110" y="335"/>
                        <a:pt x="112" y="327"/>
                        <a:pt x="110" y="316"/>
                      </a:cubicBezTo>
                      <a:cubicBezTo>
                        <a:pt x="105" y="291"/>
                        <a:pt x="101" y="266"/>
                        <a:pt x="97" y="241"/>
                      </a:cubicBezTo>
                      <a:cubicBezTo>
                        <a:pt x="92" y="217"/>
                        <a:pt x="106" y="197"/>
                        <a:pt x="112" y="175"/>
                      </a:cubicBezTo>
                      <a:cubicBezTo>
                        <a:pt x="114" y="170"/>
                        <a:pt x="120" y="171"/>
                        <a:pt x="124" y="171"/>
                      </a:cubicBezTo>
                      <a:cubicBezTo>
                        <a:pt x="149" y="171"/>
                        <a:pt x="174" y="171"/>
                        <a:pt x="199" y="171"/>
                      </a:cubicBezTo>
                      <a:cubicBezTo>
                        <a:pt x="210" y="170"/>
                        <a:pt x="211" y="174"/>
                        <a:pt x="207" y="183"/>
                      </a:cubicBezTo>
                      <a:cubicBezTo>
                        <a:pt x="201" y="197"/>
                        <a:pt x="194" y="211"/>
                        <a:pt x="201" y="228"/>
                      </a:cubicBezTo>
                      <a:cubicBezTo>
                        <a:pt x="211" y="221"/>
                        <a:pt x="218" y="213"/>
                        <a:pt x="222" y="203"/>
                      </a:cubicBezTo>
                      <a:cubicBezTo>
                        <a:pt x="232" y="173"/>
                        <a:pt x="243" y="143"/>
                        <a:pt x="252" y="112"/>
                      </a:cubicBezTo>
                      <a:cubicBezTo>
                        <a:pt x="253" y="108"/>
                        <a:pt x="261" y="102"/>
                        <a:pt x="252" y="99"/>
                      </a:cubicBezTo>
                      <a:cubicBezTo>
                        <a:pt x="245" y="97"/>
                        <a:pt x="236" y="96"/>
                        <a:pt x="232" y="106"/>
                      </a:cubicBezTo>
                      <a:cubicBezTo>
                        <a:pt x="225" y="120"/>
                        <a:pt x="217" y="133"/>
                        <a:pt x="212" y="147"/>
                      </a:cubicBezTo>
                      <a:cubicBezTo>
                        <a:pt x="208" y="155"/>
                        <a:pt x="204" y="157"/>
                        <a:pt x="197" y="157"/>
                      </a:cubicBezTo>
                      <a:cubicBezTo>
                        <a:pt x="173" y="157"/>
                        <a:pt x="149" y="156"/>
                        <a:pt x="125" y="157"/>
                      </a:cubicBezTo>
                      <a:cubicBezTo>
                        <a:pt x="116" y="157"/>
                        <a:pt x="112" y="156"/>
                        <a:pt x="117" y="146"/>
                      </a:cubicBezTo>
                      <a:cubicBezTo>
                        <a:pt x="140" y="100"/>
                        <a:pt x="161" y="55"/>
                        <a:pt x="183" y="9"/>
                      </a:cubicBezTo>
                      <a:cubicBezTo>
                        <a:pt x="186" y="3"/>
                        <a:pt x="189" y="0"/>
                        <a:pt x="196" y="1"/>
                      </a:cubicBezTo>
                      <a:cubicBezTo>
                        <a:pt x="220" y="1"/>
                        <a:pt x="245" y="1"/>
                        <a:pt x="269" y="1"/>
                      </a:cubicBezTo>
                      <a:cubicBezTo>
                        <a:pt x="278" y="0"/>
                        <a:pt x="281" y="3"/>
                        <a:pt x="277" y="12"/>
                      </a:cubicBezTo>
                      <a:cubicBezTo>
                        <a:pt x="271" y="23"/>
                        <a:pt x="267" y="35"/>
                        <a:pt x="261" y="46"/>
                      </a:cubicBezTo>
                      <a:cubicBezTo>
                        <a:pt x="254" y="57"/>
                        <a:pt x="255" y="61"/>
                        <a:pt x="269" y="61"/>
                      </a:cubicBezTo>
                      <a:cubicBezTo>
                        <a:pt x="299" y="60"/>
                        <a:pt x="328" y="61"/>
                        <a:pt x="358" y="61"/>
                      </a:cubicBezTo>
                      <a:cubicBezTo>
                        <a:pt x="374" y="61"/>
                        <a:pt x="374" y="62"/>
                        <a:pt x="369" y="78"/>
                      </a:cubicBezTo>
                      <a:cubicBezTo>
                        <a:pt x="366" y="87"/>
                        <a:pt x="358" y="91"/>
                        <a:pt x="354" y="98"/>
                      </a:cubicBezTo>
                      <a:cubicBezTo>
                        <a:pt x="348" y="108"/>
                        <a:pt x="346" y="121"/>
                        <a:pt x="342" y="132"/>
                      </a:cubicBezTo>
                      <a:cubicBezTo>
                        <a:pt x="333" y="158"/>
                        <a:pt x="324" y="185"/>
                        <a:pt x="316" y="211"/>
                      </a:cubicBezTo>
                      <a:cubicBezTo>
                        <a:pt x="309" y="233"/>
                        <a:pt x="291" y="247"/>
                        <a:pt x="277" y="264"/>
                      </a:cubicBezTo>
                      <a:cubicBezTo>
                        <a:pt x="261" y="284"/>
                        <a:pt x="243" y="303"/>
                        <a:pt x="225" y="322"/>
                      </a:cubicBezTo>
                      <a:cubicBezTo>
                        <a:pt x="220" y="328"/>
                        <a:pt x="219" y="333"/>
                        <a:pt x="220" y="341"/>
                      </a:cubicBezTo>
                      <a:cubicBezTo>
                        <a:pt x="226" y="376"/>
                        <a:pt x="231" y="411"/>
                        <a:pt x="238" y="445"/>
                      </a:cubicBezTo>
                      <a:cubicBezTo>
                        <a:pt x="240" y="458"/>
                        <a:pt x="236" y="459"/>
                        <a:pt x="225" y="459"/>
                      </a:cubicBezTo>
                      <a:cubicBezTo>
                        <a:pt x="201" y="459"/>
                        <a:pt x="176" y="458"/>
                        <a:pt x="152" y="459"/>
                      </a:cubicBezTo>
                      <a:cubicBezTo>
                        <a:pt x="137" y="460"/>
                        <a:pt x="132" y="454"/>
                        <a:pt x="132" y="441"/>
                      </a:cubicBezTo>
                      <a:cubicBezTo>
                        <a:pt x="132" y="439"/>
                        <a:pt x="131" y="437"/>
                        <a:pt x="130" y="4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9" name="Freeform 23"/>
                <p:cNvSpPr/>
                <p:nvPr/>
              </p:nvSpPr>
              <p:spPr bwMode="auto">
                <a:xfrm>
                  <a:off x="-184777" y="4071938"/>
                  <a:ext cx="996950" cy="969963"/>
                </a:xfrm>
                <a:custGeom>
                  <a:avLst/>
                  <a:gdLst>
                    <a:gd name="T0" fmla="*/ 54 w 266"/>
                    <a:gd name="T1" fmla="*/ 154 h 258"/>
                    <a:gd name="T2" fmla="*/ 69 w 266"/>
                    <a:gd name="T3" fmla="*/ 154 h 258"/>
                    <a:gd name="T4" fmla="*/ 108 w 266"/>
                    <a:gd name="T5" fmla="*/ 125 h 258"/>
                    <a:gd name="T6" fmla="*/ 116 w 266"/>
                    <a:gd name="T7" fmla="*/ 99 h 258"/>
                    <a:gd name="T8" fmla="*/ 117 w 266"/>
                    <a:gd name="T9" fmla="*/ 85 h 258"/>
                    <a:gd name="T10" fmla="*/ 92 w 266"/>
                    <a:gd name="T11" fmla="*/ 91 h 258"/>
                    <a:gd name="T12" fmla="*/ 80 w 266"/>
                    <a:gd name="T13" fmla="*/ 115 h 258"/>
                    <a:gd name="T14" fmla="*/ 64 w 266"/>
                    <a:gd name="T15" fmla="*/ 125 h 258"/>
                    <a:gd name="T16" fmla="*/ 26 w 266"/>
                    <a:gd name="T17" fmla="*/ 125 h 258"/>
                    <a:gd name="T18" fmla="*/ 21 w 266"/>
                    <a:gd name="T19" fmla="*/ 117 h 258"/>
                    <a:gd name="T20" fmla="*/ 70 w 266"/>
                    <a:gd name="T21" fmla="*/ 18 h 258"/>
                    <a:gd name="T22" fmla="*/ 79 w 266"/>
                    <a:gd name="T23" fmla="*/ 11 h 258"/>
                    <a:gd name="T24" fmla="*/ 120 w 266"/>
                    <a:gd name="T25" fmla="*/ 11 h 258"/>
                    <a:gd name="T26" fmla="*/ 125 w 266"/>
                    <a:gd name="T27" fmla="*/ 22 h 258"/>
                    <a:gd name="T28" fmla="*/ 119 w 266"/>
                    <a:gd name="T29" fmla="*/ 34 h 258"/>
                    <a:gd name="T30" fmla="*/ 118 w 266"/>
                    <a:gd name="T31" fmla="*/ 46 h 258"/>
                    <a:gd name="T32" fmla="*/ 137 w 266"/>
                    <a:gd name="T33" fmla="*/ 40 h 258"/>
                    <a:gd name="T34" fmla="*/ 137 w 266"/>
                    <a:gd name="T35" fmla="*/ 39 h 258"/>
                    <a:gd name="T36" fmla="*/ 151 w 266"/>
                    <a:gd name="T37" fmla="*/ 7 h 258"/>
                    <a:gd name="T38" fmla="*/ 189 w 266"/>
                    <a:gd name="T39" fmla="*/ 5 h 258"/>
                    <a:gd name="T40" fmla="*/ 223 w 266"/>
                    <a:gd name="T41" fmla="*/ 5 h 258"/>
                    <a:gd name="T42" fmla="*/ 230 w 266"/>
                    <a:gd name="T43" fmla="*/ 15 h 258"/>
                    <a:gd name="T44" fmla="*/ 222 w 266"/>
                    <a:gd name="T45" fmla="*/ 39 h 258"/>
                    <a:gd name="T46" fmla="*/ 229 w 266"/>
                    <a:gd name="T47" fmla="*/ 47 h 258"/>
                    <a:gd name="T48" fmla="*/ 257 w 266"/>
                    <a:gd name="T49" fmla="*/ 47 h 258"/>
                    <a:gd name="T50" fmla="*/ 265 w 266"/>
                    <a:gd name="T51" fmla="*/ 57 h 258"/>
                    <a:gd name="T52" fmla="*/ 234 w 266"/>
                    <a:gd name="T53" fmla="*/ 84 h 258"/>
                    <a:gd name="T54" fmla="*/ 225 w 266"/>
                    <a:gd name="T55" fmla="*/ 84 h 258"/>
                    <a:gd name="T56" fmla="*/ 201 w 266"/>
                    <a:gd name="T57" fmla="*/ 100 h 258"/>
                    <a:gd name="T58" fmla="*/ 186 w 266"/>
                    <a:gd name="T59" fmla="*/ 143 h 258"/>
                    <a:gd name="T60" fmla="*/ 194 w 266"/>
                    <a:gd name="T61" fmla="*/ 154 h 258"/>
                    <a:gd name="T62" fmla="*/ 226 w 266"/>
                    <a:gd name="T63" fmla="*/ 154 h 258"/>
                    <a:gd name="T64" fmla="*/ 235 w 266"/>
                    <a:gd name="T65" fmla="*/ 158 h 258"/>
                    <a:gd name="T66" fmla="*/ 214 w 266"/>
                    <a:gd name="T67" fmla="*/ 191 h 258"/>
                    <a:gd name="T68" fmla="*/ 190 w 266"/>
                    <a:gd name="T69" fmla="*/ 190 h 258"/>
                    <a:gd name="T70" fmla="*/ 163 w 266"/>
                    <a:gd name="T71" fmla="*/ 210 h 258"/>
                    <a:gd name="T72" fmla="*/ 146 w 266"/>
                    <a:gd name="T73" fmla="*/ 252 h 258"/>
                    <a:gd name="T74" fmla="*/ 102 w 266"/>
                    <a:gd name="T75" fmla="*/ 254 h 258"/>
                    <a:gd name="T76" fmla="*/ 99 w 266"/>
                    <a:gd name="T77" fmla="*/ 254 h 258"/>
                    <a:gd name="T78" fmla="*/ 75 w 266"/>
                    <a:gd name="T79" fmla="*/ 221 h 258"/>
                    <a:gd name="T80" fmla="*/ 54 w 266"/>
                    <a:gd name="T81" fmla="*/ 191 h 258"/>
                    <a:gd name="T82" fmla="*/ 11 w 266"/>
                    <a:gd name="T83" fmla="*/ 191 h 258"/>
                    <a:gd name="T84" fmla="*/ 3 w 266"/>
                    <a:gd name="T85" fmla="*/ 180 h 258"/>
                    <a:gd name="T86" fmla="*/ 37 w 266"/>
                    <a:gd name="T87" fmla="*/ 154 h 258"/>
                    <a:gd name="T88" fmla="*/ 54 w 266"/>
                    <a:gd name="T89" fmla="*/ 1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 h="258">
                      <a:moveTo>
                        <a:pt x="54" y="154"/>
                      </a:moveTo>
                      <a:cubicBezTo>
                        <a:pt x="59" y="154"/>
                        <a:pt x="64" y="154"/>
                        <a:pt x="69" y="154"/>
                      </a:cubicBezTo>
                      <a:cubicBezTo>
                        <a:pt x="100" y="154"/>
                        <a:pt x="99" y="154"/>
                        <a:pt x="108" y="125"/>
                      </a:cubicBezTo>
                      <a:cubicBezTo>
                        <a:pt x="111" y="117"/>
                        <a:pt x="114" y="108"/>
                        <a:pt x="116" y="99"/>
                      </a:cubicBezTo>
                      <a:cubicBezTo>
                        <a:pt x="117" y="95"/>
                        <a:pt x="126" y="88"/>
                        <a:pt x="117" y="85"/>
                      </a:cubicBezTo>
                      <a:cubicBezTo>
                        <a:pt x="109" y="82"/>
                        <a:pt x="98" y="81"/>
                        <a:pt x="92" y="91"/>
                      </a:cubicBezTo>
                      <a:cubicBezTo>
                        <a:pt x="87" y="99"/>
                        <a:pt x="83" y="107"/>
                        <a:pt x="80" y="115"/>
                      </a:cubicBezTo>
                      <a:cubicBezTo>
                        <a:pt x="77" y="123"/>
                        <a:pt x="72" y="126"/>
                        <a:pt x="64" y="125"/>
                      </a:cubicBezTo>
                      <a:cubicBezTo>
                        <a:pt x="51" y="125"/>
                        <a:pt x="39" y="125"/>
                        <a:pt x="26" y="125"/>
                      </a:cubicBezTo>
                      <a:cubicBezTo>
                        <a:pt x="20" y="125"/>
                        <a:pt x="18" y="123"/>
                        <a:pt x="21" y="117"/>
                      </a:cubicBezTo>
                      <a:cubicBezTo>
                        <a:pt x="38" y="84"/>
                        <a:pt x="54" y="51"/>
                        <a:pt x="70" y="18"/>
                      </a:cubicBezTo>
                      <a:cubicBezTo>
                        <a:pt x="72" y="14"/>
                        <a:pt x="75" y="11"/>
                        <a:pt x="79" y="11"/>
                      </a:cubicBezTo>
                      <a:cubicBezTo>
                        <a:pt x="93" y="12"/>
                        <a:pt x="106" y="12"/>
                        <a:pt x="120" y="11"/>
                      </a:cubicBezTo>
                      <a:cubicBezTo>
                        <a:pt x="128" y="11"/>
                        <a:pt x="128" y="16"/>
                        <a:pt x="125" y="22"/>
                      </a:cubicBezTo>
                      <a:cubicBezTo>
                        <a:pt x="123" y="26"/>
                        <a:pt x="121" y="30"/>
                        <a:pt x="119" y="34"/>
                      </a:cubicBezTo>
                      <a:cubicBezTo>
                        <a:pt x="118" y="38"/>
                        <a:pt x="111" y="44"/>
                        <a:pt x="118" y="46"/>
                      </a:cubicBezTo>
                      <a:cubicBezTo>
                        <a:pt x="124" y="48"/>
                        <a:pt x="134" y="51"/>
                        <a:pt x="137" y="40"/>
                      </a:cubicBezTo>
                      <a:cubicBezTo>
                        <a:pt x="137" y="40"/>
                        <a:pt x="137" y="39"/>
                        <a:pt x="137" y="39"/>
                      </a:cubicBezTo>
                      <a:cubicBezTo>
                        <a:pt x="142" y="28"/>
                        <a:pt x="141" y="13"/>
                        <a:pt x="151" y="7"/>
                      </a:cubicBezTo>
                      <a:cubicBezTo>
                        <a:pt x="161" y="0"/>
                        <a:pt x="176" y="5"/>
                        <a:pt x="189" y="5"/>
                      </a:cubicBezTo>
                      <a:cubicBezTo>
                        <a:pt x="200" y="4"/>
                        <a:pt x="212" y="5"/>
                        <a:pt x="223" y="5"/>
                      </a:cubicBezTo>
                      <a:cubicBezTo>
                        <a:pt x="231" y="4"/>
                        <a:pt x="233" y="7"/>
                        <a:pt x="230" y="15"/>
                      </a:cubicBezTo>
                      <a:cubicBezTo>
                        <a:pt x="227" y="22"/>
                        <a:pt x="225" y="31"/>
                        <a:pt x="222" y="39"/>
                      </a:cubicBezTo>
                      <a:cubicBezTo>
                        <a:pt x="220" y="46"/>
                        <a:pt x="222" y="48"/>
                        <a:pt x="229" y="47"/>
                      </a:cubicBezTo>
                      <a:cubicBezTo>
                        <a:pt x="238" y="47"/>
                        <a:pt x="248" y="48"/>
                        <a:pt x="257" y="47"/>
                      </a:cubicBezTo>
                      <a:cubicBezTo>
                        <a:pt x="264" y="47"/>
                        <a:pt x="266" y="50"/>
                        <a:pt x="265" y="57"/>
                      </a:cubicBezTo>
                      <a:cubicBezTo>
                        <a:pt x="262" y="79"/>
                        <a:pt x="257" y="84"/>
                        <a:pt x="234" y="84"/>
                      </a:cubicBezTo>
                      <a:cubicBezTo>
                        <a:pt x="231" y="84"/>
                        <a:pt x="227" y="84"/>
                        <a:pt x="225" y="84"/>
                      </a:cubicBezTo>
                      <a:cubicBezTo>
                        <a:pt x="211" y="81"/>
                        <a:pt x="205" y="87"/>
                        <a:pt x="201" y="100"/>
                      </a:cubicBezTo>
                      <a:cubicBezTo>
                        <a:pt x="197" y="114"/>
                        <a:pt x="192" y="129"/>
                        <a:pt x="186" y="143"/>
                      </a:cubicBezTo>
                      <a:cubicBezTo>
                        <a:pt x="183" y="152"/>
                        <a:pt x="186" y="154"/>
                        <a:pt x="194" y="154"/>
                      </a:cubicBezTo>
                      <a:cubicBezTo>
                        <a:pt x="205" y="154"/>
                        <a:pt x="215" y="154"/>
                        <a:pt x="226" y="154"/>
                      </a:cubicBezTo>
                      <a:cubicBezTo>
                        <a:pt x="229" y="154"/>
                        <a:pt x="233" y="153"/>
                        <a:pt x="235" y="158"/>
                      </a:cubicBezTo>
                      <a:cubicBezTo>
                        <a:pt x="239" y="167"/>
                        <a:pt x="224" y="191"/>
                        <a:pt x="214" y="191"/>
                      </a:cubicBezTo>
                      <a:cubicBezTo>
                        <a:pt x="206" y="191"/>
                        <a:pt x="197" y="192"/>
                        <a:pt x="190" y="190"/>
                      </a:cubicBezTo>
                      <a:cubicBezTo>
                        <a:pt x="173" y="187"/>
                        <a:pt x="167" y="196"/>
                        <a:pt x="163" y="210"/>
                      </a:cubicBezTo>
                      <a:cubicBezTo>
                        <a:pt x="158" y="225"/>
                        <a:pt x="158" y="244"/>
                        <a:pt x="146" y="252"/>
                      </a:cubicBezTo>
                      <a:cubicBezTo>
                        <a:pt x="135" y="258"/>
                        <a:pt x="117" y="254"/>
                        <a:pt x="102" y="254"/>
                      </a:cubicBezTo>
                      <a:cubicBezTo>
                        <a:pt x="101" y="254"/>
                        <a:pt x="100" y="254"/>
                        <a:pt x="99" y="254"/>
                      </a:cubicBezTo>
                      <a:cubicBezTo>
                        <a:pt x="63" y="254"/>
                        <a:pt x="63" y="254"/>
                        <a:pt x="75" y="221"/>
                      </a:cubicBezTo>
                      <a:cubicBezTo>
                        <a:pt x="86" y="191"/>
                        <a:pt x="86" y="191"/>
                        <a:pt x="54" y="191"/>
                      </a:cubicBezTo>
                      <a:cubicBezTo>
                        <a:pt x="40" y="191"/>
                        <a:pt x="25" y="190"/>
                        <a:pt x="11" y="191"/>
                      </a:cubicBezTo>
                      <a:cubicBezTo>
                        <a:pt x="2" y="191"/>
                        <a:pt x="0" y="188"/>
                        <a:pt x="3" y="180"/>
                      </a:cubicBezTo>
                      <a:cubicBezTo>
                        <a:pt x="15" y="149"/>
                        <a:pt x="6" y="155"/>
                        <a:pt x="37" y="154"/>
                      </a:cubicBezTo>
                      <a:cubicBezTo>
                        <a:pt x="43" y="154"/>
                        <a:pt x="48" y="154"/>
                        <a:pt x="54"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0" name="Freeform 24"/>
                <p:cNvSpPr/>
                <p:nvPr/>
              </p:nvSpPr>
              <p:spPr bwMode="auto">
                <a:xfrm>
                  <a:off x="77161" y="3379788"/>
                  <a:ext cx="1031875" cy="666750"/>
                </a:xfrm>
                <a:custGeom>
                  <a:avLst/>
                  <a:gdLst>
                    <a:gd name="T0" fmla="*/ 138 w 275"/>
                    <a:gd name="T1" fmla="*/ 176 h 177"/>
                    <a:gd name="T2" fmla="*/ 137 w 275"/>
                    <a:gd name="T3" fmla="*/ 176 h 177"/>
                    <a:gd name="T4" fmla="*/ 118 w 275"/>
                    <a:gd name="T5" fmla="*/ 144 h 177"/>
                    <a:gd name="T6" fmla="*/ 128 w 275"/>
                    <a:gd name="T7" fmla="*/ 138 h 177"/>
                    <a:gd name="T8" fmla="*/ 151 w 275"/>
                    <a:gd name="T9" fmla="*/ 120 h 177"/>
                    <a:gd name="T10" fmla="*/ 175 w 275"/>
                    <a:gd name="T11" fmla="*/ 48 h 177"/>
                    <a:gd name="T12" fmla="*/ 168 w 275"/>
                    <a:gd name="T13" fmla="*/ 37 h 177"/>
                    <a:gd name="T14" fmla="*/ 136 w 275"/>
                    <a:gd name="T15" fmla="*/ 55 h 177"/>
                    <a:gd name="T16" fmla="*/ 83 w 275"/>
                    <a:gd name="T17" fmla="*/ 164 h 177"/>
                    <a:gd name="T18" fmla="*/ 67 w 275"/>
                    <a:gd name="T19" fmla="*/ 175 h 177"/>
                    <a:gd name="T20" fmla="*/ 12 w 275"/>
                    <a:gd name="T21" fmla="*/ 176 h 177"/>
                    <a:gd name="T22" fmla="*/ 5 w 275"/>
                    <a:gd name="T23" fmla="*/ 164 h 177"/>
                    <a:gd name="T24" fmla="*/ 59 w 275"/>
                    <a:gd name="T25" fmla="*/ 55 h 177"/>
                    <a:gd name="T26" fmla="*/ 49 w 275"/>
                    <a:gd name="T27" fmla="*/ 38 h 177"/>
                    <a:gd name="T28" fmla="*/ 43 w 275"/>
                    <a:gd name="T29" fmla="*/ 35 h 177"/>
                    <a:gd name="T30" fmla="*/ 60 w 275"/>
                    <a:gd name="T31" fmla="*/ 0 h 177"/>
                    <a:gd name="T32" fmla="*/ 264 w 275"/>
                    <a:gd name="T33" fmla="*/ 0 h 177"/>
                    <a:gd name="T34" fmla="*/ 272 w 275"/>
                    <a:gd name="T35" fmla="*/ 12 h 177"/>
                    <a:gd name="T36" fmla="*/ 228 w 275"/>
                    <a:gd name="T37" fmla="*/ 137 h 177"/>
                    <a:gd name="T38" fmla="*/ 158 w 275"/>
                    <a:gd name="T39" fmla="*/ 176 h 177"/>
                    <a:gd name="T40" fmla="*/ 138 w 275"/>
                    <a:gd name="T41" fmla="*/ 17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177">
                      <a:moveTo>
                        <a:pt x="138" y="176"/>
                      </a:moveTo>
                      <a:cubicBezTo>
                        <a:pt x="138" y="176"/>
                        <a:pt x="137" y="176"/>
                        <a:pt x="137" y="176"/>
                      </a:cubicBezTo>
                      <a:cubicBezTo>
                        <a:pt x="105" y="176"/>
                        <a:pt x="103" y="173"/>
                        <a:pt x="118" y="144"/>
                      </a:cubicBezTo>
                      <a:cubicBezTo>
                        <a:pt x="120" y="140"/>
                        <a:pt x="123" y="138"/>
                        <a:pt x="128" y="138"/>
                      </a:cubicBezTo>
                      <a:cubicBezTo>
                        <a:pt x="141" y="138"/>
                        <a:pt x="147" y="131"/>
                        <a:pt x="151" y="120"/>
                      </a:cubicBezTo>
                      <a:cubicBezTo>
                        <a:pt x="159" y="96"/>
                        <a:pt x="167" y="72"/>
                        <a:pt x="175" y="48"/>
                      </a:cubicBezTo>
                      <a:cubicBezTo>
                        <a:pt x="178" y="41"/>
                        <a:pt x="178" y="38"/>
                        <a:pt x="168" y="37"/>
                      </a:cubicBezTo>
                      <a:cubicBezTo>
                        <a:pt x="152" y="35"/>
                        <a:pt x="143" y="40"/>
                        <a:pt x="136" y="55"/>
                      </a:cubicBezTo>
                      <a:cubicBezTo>
                        <a:pt x="119" y="92"/>
                        <a:pt x="100" y="128"/>
                        <a:pt x="83" y="164"/>
                      </a:cubicBezTo>
                      <a:cubicBezTo>
                        <a:pt x="79" y="171"/>
                        <a:pt x="75" y="175"/>
                        <a:pt x="67" y="175"/>
                      </a:cubicBezTo>
                      <a:cubicBezTo>
                        <a:pt x="49" y="175"/>
                        <a:pt x="30" y="175"/>
                        <a:pt x="12" y="176"/>
                      </a:cubicBezTo>
                      <a:cubicBezTo>
                        <a:pt x="0" y="177"/>
                        <a:pt x="1" y="172"/>
                        <a:pt x="5" y="164"/>
                      </a:cubicBezTo>
                      <a:cubicBezTo>
                        <a:pt x="23" y="128"/>
                        <a:pt x="41" y="92"/>
                        <a:pt x="59" y="55"/>
                      </a:cubicBezTo>
                      <a:cubicBezTo>
                        <a:pt x="67" y="39"/>
                        <a:pt x="67" y="39"/>
                        <a:pt x="49" y="38"/>
                      </a:cubicBezTo>
                      <a:cubicBezTo>
                        <a:pt x="47" y="38"/>
                        <a:pt x="44" y="37"/>
                        <a:pt x="43" y="35"/>
                      </a:cubicBezTo>
                      <a:cubicBezTo>
                        <a:pt x="38" y="28"/>
                        <a:pt x="52" y="0"/>
                        <a:pt x="60" y="0"/>
                      </a:cubicBezTo>
                      <a:cubicBezTo>
                        <a:pt x="128" y="0"/>
                        <a:pt x="196" y="0"/>
                        <a:pt x="264" y="0"/>
                      </a:cubicBezTo>
                      <a:cubicBezTo>
                        <a:pt x="273" y="0"/>
                        <a:pt x="275" y="5"/>
                        <a:pt x="272" y="12"/>
                      </a:cubicBezTo>
                      <a:cubicBezTo>
                        <a:pt x="258" y="54"/>
                        <a:pt x="245" y="96"/>
                        <a:pt x="228" y="137"/>
                      </a:cubicBezTo>
                      <a:cubicBezTo>
                        <a:pt x="216" y="167"/>
                        <a:pt x="188" y="175"/>
                        <a:pt x="158" y="176"/>
                      </a:cubicBezTo>
                      <a:cubicBezTo>
                        <a:pt x="151" y="176"/>
                        <a:pt x="145" y="176"/>
                        <a:pt x="138"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userDrawn="1"/>
            </p:nvGrpSpPr>
            <p:grpSpPr>
              <a:xfrm>
                <a:off x="6216068" y="3733799"/>
                <a:ext cx="2360613" cy="1120776"/>
                <a:chOff x="8506786" y="1917700"/>
                <a:chExt cx="2360613" cy="1120776"/>
              </a:xfrm>
              <a:grpFill/>
            </p:grpSpPr>
            <p:sp>
              <p:nvSpPr>
                <p:cNvPr id="59" name="Freeform 32"/>
                <p:cNvSpPr/>
                <p:nvPr/>
              </p:nvSpPr>
              <p:spPr bwMode="auto">
                <a:xfrm>
                  <a:off x="8841748" y="2379663"/>
                  <a:ext cx="863600" cy="658813"/>
                </a:xfrm>
                <a:custGeom>
                  <a:avLst/>
                  <a:gdLst>
                    <a:gd name="T0" fmla="*/ 0 w 230"/>
                    <a:gd name="T1" fmla="*/ 160 h 175"/>
                    <a:gd name="T2" fmla="*/ 62 w 230"/>
                    <a:gd name="T3" fmla="*/ 108 h 175"/>
                    <a:gd name="T4" fmla="*/ 66 w 230"/>
                    <a:gd name="T5" fmla="*/ 90 h 175"/>
                    <a:gd name="T6" fmla="*/ 50 w 230"/>
                    <a:gd name="T7" fmla="*/ 58 h 175"/>
                    <a:gd name="T8" fmla="*/ 65 w 230"/>
                    <a:gd name="T9" fmla="*/ 32 h 175"/>
                    <a:gd name="T10" fmla="*/ 94 w 230"/>
                    <a:gd name="T11" fmla="*/ 32 h 175"/>
                    <a:gd name="T12" fmla="*/ 124 w 230"/>
                    <a:gd name="T13" fmla="*/ 48 h 175"/>
                    <a:gd name="T14" fmla="*/ 132 w 230"/>
                    <a:gd name="T15" fmla="*/ 50 h 175"/>
                    <a:gd name="T16" fmla="*/ 164 w 230"/>
                    <a:gd name="T17" fmla="*/ 23 h 175"/>
                    <a:gd name="T18" fmla="*/ 66 w 230"/>
                    <a:gd name="T19" fmla="*/ 23 h 175"/>
                    <a:gd name="T20" fmla="*/ 54 w 230"/>
                    <a:gd name="T21" fmla="*/ 18 h 175"/>
                    <a:gd name="T22" fmla="*/ 67 w 230"/>
                    <a:gd name="T23" fmla="*/ 0 h 175"/>
                    <a:gd name="T24" fmla="*/ 222 w 230"/>
                    <a:gd name="T25" fmla="*/ 0 h 175"/>
                    <a:gd name="T26" fmla="*/ 228 w 230"/>
                    <a:gd name="T27" fmla="*/ 10 h 175"/>
                    <a:gd name="T28" fmla="*/ 178 w 230"/>
                    <a:gd name="T29" fmla="*/ 77 h 175"/>
                    <a:gd name="T30" fmla="*/ 166 w 230"/>
                    <a:gd name="T31" fmla="*/ 132 h 175"/>
                    <a:gd name="T32" fmla="*/ 148 w 230"/>
                    <a:gd name="T33" fmla="*/ 162 h 175"/>
                    <a:gd name="T34" fmla="*/ 122 w 230"/>
                    <a:gd name="T35" fmla="*/ 162 h 175"/>
                    <a:gd name="T36" fmla="*/ 96 w 230"/>
                    <a:gd name="T37" fmla="*/ 144 h 175"/>
                    <a:gd name="T38" fmla="*/ 0 w 230"/>
                    <a:gd name="T3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0" h="175">
                      <a:moveTo>
                        <a:pt x="0" y="160"/>
                      </a:moveTo>
                      <a:cubicBezTo>
                        <a:pt x="21" y="142"/>
                        <a:pt x="41" y="125"/>
                        <a:pt x="62" y="108"/>
                      </a:cubicBezTo>
                      <a:cubicBezTo>
                        <a:pt x="69" y="103"/>
                        <a:pt x="71" y="98"/>
                        <a:pt x="66" y="90"/>
                      </a:cubicBezTo>
                      <a:cubicBezTo>
                        <a:pt x="60" y="80"/>
                        <a:pt x="55" y="69"/>
                        <a:pt x="50" y="58"/>
                      </a:cubicBezTo>
                      <a:cubicBezTo>
                        <a:pt x="42" y="42"/>
                        <a:pt x="48" y="32"/>
                        <a:pt x="65" y="32"/>
                      </a:cubicBezTo>
                      <a:cubicBezTo>
                        <a:pt x="75" y="32"/>
                        <a:pt x="84" y="32"/>
                        <a:pt x="94" y="32"/>
                      </a:cubicBezTo>
                      <a:cubicBezTo>
                        <a:pt x="108" y="30"/>
                        <a:pt x="120" y="31"/>
                        <a:pt x="124" y="48"/>
                      </a:cubicBezTo>
                      <a:cubicBezTo>
                        <a:pt x="125" y="53"/>
                        <a:pt x="128" y="53"/>
                        <a:pt x="132" y="50"/>
                      </a:cubicBezTo>
                      <a:cubicBezTo>
                        <a:pt x="142" y="42"/>
                        <a:pt x="151" y="34"/>
                        <a:pt x="164" y="23"/>
                      </a:cubicBezTo>
                      <a:cubicBezTo>
                        <a:pt x="129" y="23"/>
                        <a:pt x="97" y="23"/>
                        <a:pt x="66" y="23"/>
                      </a:cubicBezTo>
                      <a:cubicBezTo>
                        <a:pt x="62" y="23"/>
                        <a:pt x="53" y="27"/>
                        <a:pt x="54" y="18"/>
                      </a:cubicBezTo>
                      <a:cubicBezTo>
                        <a:pt x="55" y="12"/>
                        <a:pt x="54" y="0"/>
                        <a:pt x="67" y="0"/>
                      </a:cubicBezTo>
                      <a:cubicBezTo>
                        <a:pt x="119" y="0"/>
                        <a:pt x="170" y="0"/>
                        <a:pt x="222" y="0"/>
                      </a:cubicBezTo>
                      <a:cubicBezTo>
                        <a:pt x="230" y="0"/>
                        <a:pt x="229" y="3"/>
                        <a:pt x="228" y="10"/>
                      </a:cubicBezTo>
                      <a:cubicBezTo>
                        <a:pt x="223" y="41"/>
                        <a:pt x="201" y="59"/>
                        <a:pt x="178" y="77"/>
                      </a:cubicBezTo>
                      <a:cubicBezTo>
                        <a:pt x="149" y="99"/>
                        <a:pt x="150" y="100"/>
                        <a:pt x="166" y="132"/>
                      </a:cubicBezTo>
                      <a:cubicBezTo>
                        <a:pt x="182" y="162"/>
                        <a:pt x="182" y="162"/>
                        <a:pt x="148" y="162"/>
                      </a:cubicBezTo>
                      <a:cubicBezTo>
                        <a:pt x="139" y="162"/>
                        <a:pt x="131" y="162"/>
                        <a:pt x="122" y="162"/>
                      </a:cubicBezTo>
                      <a:cubicBezTo>
                        <a:pt x="110" y="163"/>
                        <a:pt x="97" y="164"/>
                        <a:pt x="96" y="144"/>
                      </a:cubicBezTo>
                      <a:cubicBezTo>
                        <a:pt x="66" y="175"/>
                        <a:pt x="32" y="157"/>
                        <a:pt x="0"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0" name="Freeform 33"/>
                <p:cNvSpPr/>
                <p:nvPr/>
              </p:nvSpPr>
              <p:spPr bwMode="auto">
                <a:xfrm>
                  <a:off x="10154611" y="1917700"/>
                  <a:ext cx="712788" cy="1074738"/>
                </a:xfrm>
                <a:custGeom>
                  <a:avLst/>
                  <a:gdLst>
                    <a:gd name="T0" fmla="*/ 38 w 190"/>
                    <a:gd name="T1" fmla="*/ 107 h 286"/>
                    <a:gd name="T2" fmla="*/ 76 w 190"/>
                    <a:gd name="T3" fmla="*/ 80 h 286"/>
                    <a:gd name="T4" fmla="*/ 98 w 190"/>
                    <a:gd name="T5" fmla="*/ 14 h 286"/>
                    <a:gd name="T6" fmla="*/ 116 w 190"/>
                    <a:gd name="T7" fmla="*/ 1 h 286"/>
                    <a:gd name="T8" fmla="*/ 154 w 190"/>
                    <a:gd name="T9" fmla="*/ 1 h 286"/>
                    <a:gd name="T10" fmla="*/ 164 w 190"/>
                    <a:gd name="T11" fmla="*/ 17 h 286"/>
                    <a:gd name="T12" fmla="*/ 137 w 190"/>
                    <a:gd name="T13" fmla="*/ 96 h 286"/>
                    <a:gd name="T14" fmla="*/ 146 w 190"/>
                    <a:gd name="T15" fmla="*/ 108 h 286"/>
                    <a:gd name="T16" fmla="*/ 177 w 190"/>
                    <a:gd name="T17" fmla="*/ 108 h 286"/>
                    <a:gd name="T18" fmla="*/ 189 w 190"/>
                    <a:gd name="T19" fmla="*/ 113 h 286"/>
                    <a:gd name="T20" fmla="*/ 177 w 190"/>
                    <a:gd name="T21" fmla="*/ 131 h 286"/>
                    <a:gd name="T22" fmla="*/ 139 w 190"/>
                    <a:gd name="T23" fmla="*/ 130 h 286"/>
                    <a:gd name="T24" fmla="*/ 121 w 190"/>
                    <a:gd name="T25" fmla="*/ 144 h 286"/>
                    <a:gd name="T26" fmla="*/ 77 w 190"/>
                    <a:gd name="T27" fmla="*/ 273 h 286"/>
                    <a:gd name="T28" fmla="*/ 60 w 190"/>
                    <a:gd name="T29" fmla="*/ 285 h 286"/>
                    <a:gd name="T30" fmla="*/ 23 w 190"/>
                    <a:gd name="T31" fmla="*/ 285 h 286"/>
                    <a:gd name="T32" fmla="*/ 11 w 190"/>
                    <a:gd name="T33" fmla="*/ 270 h 286"/>
                    <a:gd name="T34" fmla="*/ 54 w 190"/>
                    <a:gd name="T35" fmla="*/ 144 h 286"/>
                    <a:gd name="T36" fmla="*/ 45 w 190"/>
                    <a:gd name="T37" fmla="*/ 130 h 286"/>
                    <a:gd name="T38" fmla="*/ 12 w 190"/>
                    <a:gd name="T39" fmla="*/ 130 h 286"/>
                    <a:gd name="T40" fmla="*/ 1 w 190"/>
                    <a:gd name="T41" fmla="*/ 126 h 286"/>
                    <a:gd name="T42" fmla="*/ 12 w 190"/>
                    <a:gd name="T43" fmla="*/ 108 h 286"/>
                    <a:gd name="T44" fmla="*/ 38 w 190"/>
                    <a:gd name="T45" fmla="*/ 10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86">
                      <a:moveTo>
                        <a:pt x="38" y="107"/>
                      </a:moveTo>
                      <a:cubicBezTo>
                        <a:pt x="67" y="107"/>
                        <a:pt x="67" y="107"/>
                        <a:pt x="76" y="80"/>
                      </a:cubicBezTo>
                      <a:cubicBezTo>
                        <a:pt x="83" y="58"/>
                        <a:pt x="92" y="36"/>
                        <a:pt x="98" y="14"/>
                      </a:cubicBezTo>
                      <a:cubicBezTo>
                        <a:pt x="101" y="3"/>
                        <a:pt x="106" y="0"/>
                        <a:pt x="116" y="1"/>
                      </a:cubicBezTo>
                      <a:cubicBezTo>
                        <a:pt x="129" y="2"/>
                        <a:pt x="141" y="2"/>
                        <a:pt x="154" y="1"/>
                      </a:cubicBezTo>
                      <a:cubicBezTo>
                        <a:pt x="169" y="0"/>
                        <a:pt x="169" y="5"/>
                        <a:pt x="164" y="17"/>
                      </a:cubicBezTo>
                      <a:cubicBezTo>
                        <a:pt x="155" y="43"/>
                        <a:pt x="147" y="70"/>
                        <a:pt x="137" y="96"/>
                      </a:cubicBezTo>
                      <a:cubicBezTo>
                        <a:pt x="134" y="106"/>
                        <a:pt x="136" y="108"/>
                        <a:pt x="146" y="108"/>
                      </a:cubicBezTo>
                      <a:cubicBezTo>
                        <a:pt x="156" y="107"/>
                        <a:pt x="167" y="107"/>
                        <a:pt x="177" y="108"/>
                      </a:cubicBezTo>
                      <a:cubicBezTo>
                        <a:pt x="181" y="108"/>
                        <a:pt x="190" y="104"/>
                        <a:pt x="189" y="113"/>
                      </a:cubicBezTo>
                      <a:cubicBezTo>
                        <a:pt x="188" y="120"/>
                        <a:pt x="189" y="130"/>
                        <a:pt x="177" y="131"/>
                      </a:cubicBezTo>
                      <a:cubicBezTo>
                        <a:pt x="164" y="131"/>
                        <a:pt x="152" y="131"/>
                        <a:pt x="139" y="130"/>
                      </a:cubicBezTo>
                      <a:cubicBezTo>
                        <a:pt x="128" y="129"/>
                        <a:pt x="124" y="134"/>
                        <a:pt x="121" y="144"/>
                      </a:cubicBezTo>
                      <a:cubicBezTo>
                        <a:pt x="107" y="187"/>
                        <a:pt x="92" y="230"/>
                        <a:pt x="77" y="273"/>
                      </a:cubicBezTo>
                      <a:cubicBezTo>
                        <a:pt x="74" y="282"/>
                        <a:pt x="70" y="286"/>
                        <a:pt x="60" y="285"/>
                      </a:cubicBezTo>
                      <a:cubicBezTo>
                        <a:pt x="48" y="284"/>
                        <a:pt x="35" y="284"/>
                        <a:pt x="23" y="285"/>
                      </a:cubicBezTo>
                      <a:cubicBezTo>
                        <a:pt x="10" y="286"/>
                        <a:pt x="6" y="284"/>
                        <a:pt x="11" y="270"/>
                      </a:cubicBezTo>
                      <a:cubicBezTo>
                        <a:pt x="27" y="228"/>
                        <a:pt x="40" y="186"/>
                        <a:pt x="54" y="144"/>
                      </a:cubicBezTo>
                      <a:cubicBezTo>
                        <a:pt x="58" y="133"/>
                        <a:pt x="57" y="129"/>
                        <a:pt x="45" y="130"/>
                      </a:cubicBezTo>
                      <a:cubicBezTo>
                        <a:pt x="34" y="131"/>
                        <a:pt x="23" y="131"/>
                        <a:pt x="12" y="130"/>
                      </a:cubicBezTo>
                      <a:cubicBezTo>
                        <a:pt x="8" y="130"/>
                        <a:pt x="0" y="134"/>
                        <a:pt x="1" y="126"/>
                      </a:cubicBezTo>
                      <a:cubicBezTo>
                        <a:pt x="2" y="119"/>
                        <a:pt x="1" y="109"/>
                        <a:pt x="12" y="108"/>
                      </a:cubicBezTo>
                      <a:cubicBezTo>
                        <a:pt x="21" y="107"/>
                        <a:pt x="29" y="107"/>
                        <a:pt x="38"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1" name="Freeform 40"/>
                <p:cNvSpPr/>
                <p:nvPr/>
              </p:nvSpPr>
              <p:spPr bwMode="auto">
                <a:xfrm>
                  <a:off x="9073523" y="1928813"/>
                  <a:ext cx="758825" cy="425450"/>
                </a:xfrm>
                <a:custGeom>
                  <a:avLst/>
                  <a:gdLst>
                    <a:gd name="T0" fmla="*/ 93 w 202"/>
                    <a:gd name="T1" fmla="*/ 113 h 113"/>
                    <a:gd name="T2" fmla="*/ 122 w 202"/>
                    <a:gd name="T3" fmla="*/ 24 h 113"/>
                    <a:gd name="T4" fmla="*/ 97 w 202"/>
                    <a:gd name="T5" fmla="*/ 40 h 113"/>
                    <a:gd name="T6" fmla="*/ 76 w 202"/>
                    <a:gd name="T7" fmla="*/ 102 h 113"/>
                    <a:gd name="T8" fmla="*/ 60 w 202"/>
                    <a:gd name="T9" fmla="*/ 113 h 113"/>
                    <a:gd name="T10" fmla="*/ 0 w 202"/>
                    <a:gd name="T11" fmla="*/ 113 h 113"/>
                    <a:gd name="T12" fmla="*/ 36 w 202"/>
                    <a:gd name="T13" fmla="*/ 6 h 113"/>
                    <a:gd name="T14" fmla="*/ 48 w 202"/>
                    <a:gd name="T15" fmla="*/ 0 h 113"/>
                    <a:gd name="T16" fmla="*/ 192 w 202"/>
                    <a:gd name="T17" fmla="*/ 0 h 113"/>
                    <a:gd name="T18" fmla="*/ 199 w 202"/>
                    <a:gd name="T19" fmla="*/ 11 h 113"/>
                    <a:gd name="T20" fmla="*/ 176 w 202"/>
                    <a:gd name="T21" fmla="*/ 79 h 113"/>
                    <a:gd name="T22" fmla="*/ 177 w 202"/>
                    <a:gd name="T23" fmla="*/ 89 h 113"/>
                    <a:gd name="T24" fmla="*/ 182 w 202"/>
                    <a:gd name="T25" fmla="*/ 101 h 113"/>
                    <a:gd name="T26" fmla="*/ 170 w 202"/>
                    <a:gd name="T27" fmla="*/ 113 h 113"/>
                    <a:gd name="T28" fmla="*/ 93 w 202"/>
                    <a:gd name="T2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2" h="113">
                      <a:moveTo>
                        <a:pt x="93" y="113"/>
                      </a:moveTo>
                      <a:cubicBezTo>
                        <a:pt x="103" y="82"/>
                        <a:pt x="113" y="53"/>
                        <a:pt x="122" y="24"/>
                      </a:cubicBezTo>
                      <a:cubicBezTo>
                        <a:pt x="107" y="19"/>
                        <a:pt x="101" y="25"/>
                        <a:pt x="97" y="40"/>
                      </a:cubicBezTo>
                      <a:cubicBezTo>
                        <a:pt x="91" y="61"/>
                        <a:pt x="83" y="81"/>
                        <a:pt x="76" y="102"/>
                      </a:cubicBezTo>
                      <a:cubicBezTo>
                        <a:pt x="74" y="111"/>
                        <a:pt x="69" y="113"/>
                        <a:pt x="60" y="113"/>
                      </a:cubicBezTo>
                      <a:cubicBezTo>
                        <a:pt x="41" y="112"/>
                        <a:pt x="22" y="113"/>
                        <a:pt x="0" y="113"/>
                      </a:cubicBezTo>
                      <a:cubicBezTo>
                        <a:pt x="12" y="76"/>
                        <a:pt x="24" y="41"/>
                        <a:pt x="36" y="6"/>
                      </a:cubicBezTo>
                      <a:cubicBezTo>
                        <a:pt x="38" y="0"/>
                        <a:pt x="43" y="0"/>
                        <a:pt x="48" y="0"/>
                      </a:cubicBezTo>
                      <a:cubicBezTo>
                        <a:pt x="96" y="0"/>
                        <a:pt x="144" y="0"/>
                        <a:pt x="192" y="0"/>
                      </a:cubicBezTo>
                      <a:cubicBezTo>
                        <a:pt x="202" y="0"/>
                        <a:pt x="202" y="3"/>
                        <a:pt x="199" y="11"/>
                      </a:cubicBezTo>
                      <a:cubicBezTo>
                        <a:pt x="191" y="34"/>
                        <a:pt x="184" y="57"/>
                        <a:pt x="176" y="79"/>
                      </a:cubicBezTo>
                      <a:cubicBezTo>
                        <a:pt x="175" y="82"/>
                        <a:pt x="171" y="88"/>
                        <a:pt x="177" y="89"/>
                      </a:cubicBezTo>
                      <a:cubicBezTo>
                        <a:pt x="187" y="91"/>
                        <a:pt x="183" y="96"/>
                        <a:pt x="182" y="101"/>
                      </a:cubicBezTo>
                      <a:cubicBezTo>
                        <a:pt x="179" y="106"/>
                        <a:pt x="179" y="113"/>
                        <a:pt x="170" y="113"/>
                      </a:cubicBezTo>
                      <a:cubicBezTo>
                        <a:pt x="145" y="112"/>
                        <a:pt x="120" y="113"/>
                        <a:pt x="93"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2" name="Freeform 42"/>
                <p:cNvSpPr/>
                <p:nvPr/>
              </p:nvSpPr>
              <p:spPr bwMode="auto">
                <a:xfrm>
                  <a:off x="8506786" y="2195513"/>
                  <a:ext cx="536575" cy="793750"/>
                </a:xfrm>
                <a:custGeom>
                  <a:avLst/>
                  <a:gdLst>
                    <a:gd name="T0" fmla="*/ 143 w 143"/>
                    <a:gd name="T1" fmla="*/ 0 h 211"/>
                    <a:gd name="T2" fmla="*/ 84 w 143"/>
                    <a:gd name="T3" fmla="*/ 175 h 211"/>
                    <a:gd name="T4" fmla="*/ 87 w 143"/>
                    <a:gd name="T5" fmla="*/ 190 h 211"/>
                    <a:gd name="T6" fmla="*/ 86 w 143"/>
                    <a:gd name="T7" fmla="*/ 202 h 211"/>
                    <a:gd name="T8" fmla="*/ 76 w 143"/>
                    <a:gd name="T9" fmla="*/ 211 h 211"/>
                    <a:gd name="T10" fmla="*/ 10 w 143"/>
                    <a:gd name="T11" fmla="*/ 211 h 211"/>
                    <a:gd name="T12" fmla="*/ 6 w 143"/>
                    <a:gd name="T13" fmla="*/ 200 h 211"/>
                    <a:gd name="T14" fmla="*/ 55 w 143"/>
                    <a:gd name="T15" fmla="*/ 55 h 211"/>
                    <a:gd name="T16" fmla="*/ 61 w 143"/>
                    <a:gd name="T17" fmla="*/ 35 h 211"/>
                    <a:gd name="T18" fmla="*/ 56 w 143"/>
                    <a:gd name="T19" fmla="*/ 23 h 211"/>
                    <a:gd name="T20" fmla="*/ 53 w 143"/>
                    <a:gd name="T21" fmla="*/ 15 h 211"/>
                    <a:gd name="T22" fmla="*/ 66 w 143"/>
                    <a:gd name="T23" fmla="*/ 0 h 211"/>
                    <a:gd name="T24" fmla="*/ 143 w 143"/>
                    <a:gd name="T2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211">
                      <a:moveTo>
                        <a:pt x="143" y="0"/>
                      </a:moveTo>
                      <a:cubicBezTo>
                        <a:pt x="122" y="60"/>
                        <a:pt x="103" y="117"/>
                        <a:pt x="84" y="175"/>
                      </a:cubicBezTo>
                      <a:cubicBezTo>
                        <a:pt x="82" y="179"/>
                        <a:pt x="73" y="187"/>
                        <a:pt x="87" y="190"/>
                      </a:cubicBezTo>
                      <a:cubicBezTo>
                        <a:pt x="92" y="191"/>
                        <a:pt x="87" y="198"/>
                        <a:pt x="86" y="202"/>
                      </a:cubicBezTo>
                      <a:cubicBezTo>
                        <a:pt x="85" y="207"/>
                        <a:pt x="83" y="211"/>
                        <a:pt x="76" y="211"/>
                      </a:cubicBezTo>
                      <a:cubicBezTo>
                        <a:pt x="54" y="210"/>
                        <a:pt x="32" y="211"/>
                        <a:pt x="10" y="211"/>
                      </a:cubicBezTo>
                      <a:cubicBezTo>
                        <a:pt x="0" y="211"/>
                        <a:pt x="4" y="205"/>
                        <a:pt x="6" y="200"/>
                      </a:cubicBezTo>
                      <a:cubicBezTo>
                        <a:pt x="22" y="151"/>
                        <a:pt x="38" y="103"/>
                        <a:pt x="55" y="55"/>
                      </a:cubicBezTo>
                      <a:cubicBezTo>
                        <a:pt x="57" y="49"/>
                        <a:pt x="59" y="42"/>
                        <a:pt x="61" y="35"/>
                      </a:cubicBezTo>
                      <a:cubicBezTo>
                        <a:pt x="64" y="29"/>
                        <a:pt x="68" y="23"/>
                        <a:pt x="56" y="23"/>
                      </a:cubicBezTo>
                      <a:cubicBezTo>
                        <a:pt x="50" y="23"/>
                        <a:pt x="52" y="18"/>
                        <a:pt x="53" y="15"/>
                      </a:cubicBezTo>
                      <a:cubicBezTo>
                        <a:pt x="56" y="9"/>
                        <a:pt x="54" y="0"/>
                        <a:pt x="66" y="0"/>
                      </a:cubicBezTo>
                      <a:cubicBezTo>
                        <a:pt x="91" y="0"/>
                        <a:pt x="116"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3" name="Freeform 44"/>
                <p:cNvSpPr/>
                <p:nvPr/>
              </p:nvSpPr>
              <p:spPr bwMode="auto">
                <a:xfrm>
                  <a:off x="9667248" y="2195513"/>
                  <a:ext cx="509588" cy="801688"/>
                </a:xfrm>
                <a:custGeom>
                  <a:avLst/>
                  <a:gdLst>
                    <a:gd name="T0" fmla="*/ 86 w 136"/>
                    <a:gd name="T1" fmla="*/ 189 h 213"/>
                    <a:gd name="T2" fmla="*/ 62 w 136"/>
                    <a:gd name="T3" fmla="*/ 211 h 213"/>
                    <a:gd name="T4" fmla="*/ 18 w 136"/>
                    <a:gd name="T5" fmla="*/ 211 h 213"/>
                    <a:gd name="T6" fmla="*/ 6 w 136"/>
                    <a:gd name="T7" fmla="*/ 194 h 213"/>
                    <a:gd name="T8" fmla="*/ 59 w 136"/>
                    <a:gd name="T9" fmla="*/ 36 h 213"/>
                    <a:gd name="T10" fmla="*/ 54 w 136"/>
                    <a:gd name="T11" fmla="*/ 23 h 213"/>
                    <a:gd name="T12" fmla="*/ 43 w 136"/>
                    <a:gd name="T13" fmla="*/ 18 h 213"/>
                    <a:gd name="T14" fmla="*/ 54 w 136"/>
                    <a:gd name="T15" fmla="*/ 1 h 213"/>
                    <a:gd name="T16" fmla="*/ 125 w 136"/>
                    <a:gd name="T17" fmla="*/ 1 h 213"/>
                    <a:gd name="T18" fmla="*/ 128 w 136"/>
                    <a:gd name="T19" fmla="*/ 14 h 213"/>
                    <a:gd name="T20" fmla="*/ 89 w 136"/>
                    <a:gd name="T21" fmla="*/ 128 h 213"/>
                    <a:gd name="T22" fmla="*/ 75 w 136"/>
                    <a:gd name="T23" fmla="*/ 171 h 213"/>
                    <a:gd name="T24" fmla="*/ 86 w 136"/>
                    <a:gd name="T25" fmla="*/ 18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213">
                      <a:moveTo>
                        <a:pt x="86" y="189"/>
                      </a:moveTo>
                      <a:cubicBezTo>
                        <a:pt x="86" y="206"/>
                        <a:pt x="78" y="213"/>
                        <a:pt x="62" y="211"/>
                      </a:cubicBezTo>
                      <a:cubicBezTo>
                        <a:pt x="47" y="209"/>
                        <a:pt x="33" y="210"/>
                        <a:pt x="18" y="211"/>
                      </a:cubicBezTo>
                      <a:cubicBezTo>
                        <a:pt x="0" y="211"/>
                        <a:pt x="0" y="211"/>
                        <a:pt x="6" y="194"/>
                      </a:cubicBezTo>
                      <a:cubicBezTo>
                        <a:pt x="23" y="141"/>
                        <a:pt x="41" y="89"/>
                        <a:pt x="59" y="36"/>
                      </a:cubicBezTo>
                      <a:cubicBezTo>
                        <a:pt x="60" y="31"/>
                        <a:pt x="67" y="24"/>
                        <a:pt x="54" y="23"/>
                      </a:cubicBezTo>
                      <a:cubicBezTo>
                        <a:pt x="50" y="23"/>
                        <a:pt x="42" y="27"/>
                        <a:pt x="43" y="18"/>
                      </a:cubicBezTo>
                      <a:cubicBezTo>
                        <a:pt x="45" y="12"/>
                        <a:pt x="44" y="1"/>
                        <a:pt x="54" y="1"/>
                      </a:cubicBezTo>
                      <a:cubicBezTo>
                        <a:pt x="78" y="0"/>
                        <a:pt x="101" y="0"/>
                        <a:pt x="125" y="1"/>
                      </a:cubicBezTo>
                      <a:cubicBezTo>
                        <a:pt x="136" y="1"/>
                        <a:pt x="130" y="9"/>
                        <a:pt x="128" y="14"/>
                      </a:cubicBezTo>
                      <a:cubicBezTo>
                        <a:pt x="115" y="52"/>
                        <a:pt x="102" y="90"/>
                        <a:pt x="89" y="128"/>
                      </a:cubicBezTo>
                      <a:cubicBezTo>
                        <a:pt x="84" y="142"/>
                        <a:pt x="81" y="157"/>
                        <a:pt x="75" y="171"/>
                      </a:cubicBezTo>
                      <a:cubicBezTo>
                        <a:pt x="69" y="183"/>
                        <a:pt x="69" y="191"/>
                        <a:pt x="86" y="1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4" name="Freeform 60"/>
                <p:cNvSpPr/>
                <p:nvPr/>
              </p:nvSpPr>
              <p:spPr bwMode="auto">
                <a:xfrm>
                  <a:off x="8803648" y="1917700"/>
                  <a:ext cx="333375" cy="222250"/>
                </a:xfrm>
                <a:custGeom>
                  <a:avLst/>
                  <a:gdLst>
                    <a:gd name="T0" fmla="*/ 0 w 89"/>
                    <a:gd name="T1" fmla="*/ 59 h 59"/>
                    <a:gd name="T2" fmla="*/ 17 w 89"/>
                    <a:gd name="T3" fmla="*/ 7 h 59"/>
                    <a:gd name="T4" fmla="*/ 27 w 89"/>
                    <a:gd name="T5" fmla="*/ 0 h 59"/>
                    <a:gd name="T6" fmla="*/ 79 w 89"/>
                    <a:gd name="T7" fmla="*/ 0 h 59"/>
                    <a:gd name="T8" fmla="*/ 85 w 89"/>
                    <a:gd name="T9" fmla="*/ 10 h 59"/>
                    <a:gd name="T10" fmla="*/ 85 w 89"/>
                    <a:gd name="T11" fmla="*/ 12 h 59"/>
                    <a:gd name="T12" fmla="*/ 67 w 89"/>
                    <a:gd name="T13" fmla="*/ 59 h 59"/>
                    <a:gd name="T14" fmla="*/ 0 w 89"/>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59">
                      <a:moveTo>
                        <a:pt x="0" y="59"/>
                      </a:moveTo>
                      <a:cubicBezTo>
                        <a:pt x="6" y="41"/>
                        <a:pt x="12" y="24"/>
                        <a:pt x="17" y="7"/>
                      </a:cubicBezTo>
                      <a:cubicBezTo>
                        <a:pt x="19" y="2"/>
                        <a:pt x="22" y="0"/>
                        <a:pt x="27" y="0"/>
                      </a:cubicBezTo>
                      <a:cubicBezTo>
                        <a:pt x="44" y="0"/>
                        <a:pt x="62" y="1"/>
                        <a:pt x="79" y="0"/>
                      </a:cubicBezTo>
                      <a:cubicBezTo>
                        <a:pt x="88" y="0"/>
                        <a:pt x="89" y="4"/>
                        <a:pt x="85" y="10"/>
                      </a:cubicBezTo>
                      <a:cubicBezTo>
                        <a:pt x="85" y="11"/>
                        <a:pt x="85" y="11"/>
                        <a:pt x="85" y="12"/>
                      </a:cubicBezTo>
                      <a:cubicBezTo>
                        <a:pt x="79" y="27"/>
                        <a:pt x="76" y="44"/>
                        <a:pt x="67" y="59"/>
                      </a:cubicBezTo>
                      <a:cubicBezTo>
                        <a:pt x="45" y="59"/>
                        <a:pt x="23" y="59"/>
                        <a:pt x="0"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5" name="Freeform 66"/>
                <p:cNvSpPr/>
                <p:nvPr/>
              </p:nvSpPr>
              <p:spPr bwMode="auto">
                <a:xfrm>
                  <a:off x="9956173" y="1920875"/>
                  <a:ext cx="300038" cy="222250"/>
                </a:xfrm>
                <a:custGeom>
                  <a:avLst/>
                  <a:gdLst>
                    <a:gd name="T0" fmla="*/ 80 w 80"/>
                    <a:gd name="T1" fmla="*/ 1 h 59"/>
                    <a:gd name="T2" fmla="*/ 63 w 80"/>
                    <a:gd name="T3" fmla="*/ 52 h 59"/>
                    <a:gd name="T4" fmla="*/ 54 w 80"/>
                    <a:gd name="T5" fmla="*/ 59 h 59"/>
                    <a:gd name="T6" fmla="*/ 9 w 80"/>
                    <a:gd name="T7" fmla="*/ 59 h 59"/>
                    <a:gd name="T8" fmla="*/ 2 w 80"/>
                    <a:gd name="T9" fmla="*/ 49 h 59"/>
                    <a:gd name="T10" fmla="*/ 16 w 80"/>
                    <a:gd name="T11" fmla="*/ 8 h 59"/>
                    <a:gd name="T12" fmla="*/ 27 w 80"/>
                    <a:gd name="T13" fmla="*/ 0 h 59"/>
                    <a:gd name="T14" fmla="*/ 80 w 80"/>
                    <a:gd name="T15" fmla="*/ 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59">
                      <a:moveTo>
                        <a:pt x="80" y="1"/>
                      </a:moveTo>
                      <a:cubicBezTo>
                        <a:pt x="74" y="19"/>
                        <a:pt x="68" y="35"/>
                        <a:pt x="63" y="52"/>
                      </a:cubicBezTo>
                      <a:cubicBezTo>
                        <a:pt x="61" y="57"/>
                        <a:pt x="59" y="59"/>
                        <a:pt x="54" y="59"/>
                      </a:cubicBezTo>
                      <a:cubicBezTo>
                        <a:pt x="39" y="59"/>
                        <a:pt x="24" y="59"/>
                        <a:pt x="9" y="59"/>
                      </a:cubicBezTo>
                      <a:cubicBezTo>
                        <a:pt x="0" y="59"/>
                        <a:pt x="0" y="55"/>
                        <a:pt x="2" y="49"/>
                      </a:cubicBezTo>
                      <a:cubicBezTo>
                        <a:pt x="7" y="35"/>
                        <a:pt x="12" y="22"/>
                        <a:pt x="16" y="8"/>
                      </a:cubicBezTo>
                      <a:cubicBezTo>
                        <a:pt x="18" y="2"/>
                        <a:pt x="22" y="0"/>
                        <a:pt x="27" y="0"/>
                      </a:cubicBezTo>
                      <a:cubicBezTo>
                        <a:pt x="44" y="1"/>
                        <a:pt x="61" y="1"/>
                        <a:pt x="8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userDrawn="1"/>
            </p:nvGrpSpPr>
            <p:grpSpPr>
              <a:xfrm>
                <a:off x="-3358145" y="3714749"/>
                <a:ext cx="4732338" cy="1106488"/>
                <a:chOff x="-1067427" y="1898650"/>
                <a:chExt cx="4732338" cy="1106488"/>
              </a:xfrm>
              <a:grpFill/>
            </p:grpSpPr>
            <p:sp>
              <p:nvSpPr>
                <p:cNvPr id="49" name="Freeform 18"/>
                <p:cNvSpPr>
                  <a:spLocks noEditPoints="1"/>
                </p:cNvSpPr>
                <p:nvPr/>
              </p:nvSpPr>
              <p:spPr bwMode="auto">
                <a:xfrm>
                  <a:off x="-1067427" y="1966913"/>
                  <a:ext cx="1320800" cy="1033463"/>
                </a:xfrm>
                <a:custGeom>
                  <a:avLst/>
                  <a:gdLst>
                    <a:gd name="T0" fmla="*/ 221 w 352"/>
                    <a:gd name="T1" fmla="*/ 1 h 275"/>
                    <a:gd name="T2" fmla="*/ 340 w 352"/>
                    <a:gd name="T3" fmla="*/ 0 h 275"/>
                    <a:gd name="T4" fmla="*/ 348 w 352"/>
                    <a:gd name="T5" fmla="*/ 12 h 275"/>
                    <a:gd name="T6" fmla="*/ 271 w 352"/>
                    <a:gd name="T7" fmla="*/ 239 h 275"/>
                    <a:gd name="T8" fmla="*/ 224 w 352"/>
                    <a:gd name="T9" fmla="*/ 272 h 275"/>
                    <a:gd name="T10" fmla="*/ 192 w 352"/>
                    <a:gd name="T11" fmla="*/ 271 h 275"/>
                    <a:gd name="T12" fmla="*/ 180 w 352"/>
                    <a:gd name="T13" fmla="*/ 268 h 275"/>
                    <a:gd name="T14" fmla="*/ 188 w 352"/>
                    <a:gd name="T15" fmla="*/ 250 h 275"/>
                    <a:gd name="T16" fmla="*/ 215 w 352"/>
                    <a:gd name="T17" fmla="*/ 201 h 275"/>
                    <a:gd name="T18" fmla="*/ 210 w 352"/>
                    <a:gd name="T19" fmla="*/ 196 h 275"/>
                    <a:gd name="T20" fmla="*/ 187 w 352"/>
                    <a:gd name="T21" fmla="*/ 203 h 275"/>
                    <a:gd name="T22" fmla="*/ 168 w 352"/>
                    <a:gd name="T23" fmla="*/ 261 h 275"/>
                    <a:gd name="T24" fmla="*/ 153 w 352"/>
                    <a:gd name="T25" fmla="*/ 272 h 275"/>
                    <a:gd name="T26" fmla="*/ 107 w 352"/>
                    <a:gd name="T27" fmla="*/ 272 h 275"/>
                    <a:gd name="T28" fmla="*/ 99 w 352"/>
                    <a:gd name="T29" fmla="*/ 261 h 275"/>
                    <a:gd name="T30" fmla="*/ 116 w 352"/>
                    <a:gd name="T31" fmla="*/ 210 h 275"/>
                    <a:gd name="T32" fmla="*/ 115 w 352"/>
                    <a:gd name="T33" fmla="*/ 196 h 275"/>
                    <a:gd name="T34" fmla="*/ 91 w 352"/>
                    <a:gd name="T35" fmla="*/ 203 h 275"/>
                    <a:gd name="T36" fmla="*/ 72 w 352"/>
                    <a:gd name="T37" fmla="*/ 260 h 275"/>
                    <a:gd name="T38" fmla="*/ 55 w 352"/>
                    <a:gd name="T39" fmla="*/ 272 h 275"/>
                    <a:gd name="T40" fmla="*/ 13 w 352"/>
                    <a:gd name="T41" fmla="*/ 272 h 275"/>
                    <a:gd name="T42" fmla="*/ 4 w 352"/>
                    <a:gd name="T43" fmla="*/ 258 h 275"/>
                    <a:gd name="T44" fmla="*/ 63 w 352"/>
                    <a:gd name="T45" fmla="*/ 83 h 275"/>
                    <a:gd name="T46" fmla="*/ 87 w 352"/>
                    <a:gd name="T47" fmla="*/ 12 h 275"/>
                    <a:gd name="T48" fmla="*/ 104 w 352"/>
                    <a:gd name="T49" fmla="*/ 0 h 275"/>
                    <a:gd name="T50" fmla="*/ 221 w 352"/>
                    <a:gd name="T51" fmla="*/ 1 h 275"/>
                    <a:gd name="T52" fmla="*/ 227 w 352"/>
                    <a:gd name="T53" fmla="*/ 87 h 275"/>
                    <a:gd name="T54" fmla="*/ 261 w 352"/>
                    <a:gd name="T55" fmla="*/ 66 h 275"/>
                    <a:gd name="T56" fmla="*/ 271 w 352"/>
                    <a:gd name="T57" fmla="*/ 37 h 275"/>
                    <a:gd name="T58" fmla="*/ 271 w 352"/>
                    <a:gd name="T59" fmla="*/ 24 h 275"/>
                    <a:gd name="T60" fmla="*/ 247 w 352"/>
                    <a:gd name="T61" fmla="*/ 29 h 275"/>
                    <a:gd name="T62" fmla="*/ 227 w 352"/>
                    <a:gd name="T63" fmla="*/ 87 h 275"/>
                    <a:gd name="T64" fmla="*/ 131 w 352"/>
                    <a:gd name="T65" fmla="*/ 87 h 275"/>
                    <a:gd name="T66" fmla="*/ 165 w 352"/>
                    <a:gd name="T67" fmla="*/ 66 h 275"/>
                    <a:gd name="T68" fmla="*/ 175 w 352"/>
                    <a:gd name="T69" fmla="*/ 37 h 275"/>
                    <a:gd name="T70" fmla="*/ 175 w 352"/>
                    <a:gd name="T71" fmla="*/ 24 h 275"/>
                    <a:gd name="T72" fmla="*/ 151 w 352"/>
                    <a:gd name="T73" fmla="*/ 29 h 275"/>
                    <a:gd name="T74" fmla="*/ 131 w 352"/>
                    <a:gd name="T75" fmla="*/ 87 h 275"/>
                    <a:gd name="T76" fmla="*/ 215 w 352"/>
                    <a:gd name="T77" fmla="*/ 172 h 275"/>
                    <a:gd name="T78" fmla="*/ 228 w 352"/>
                    <a:gd name="T79" fmla="*/ 166 h 275"/>
                    <a:gd name="T80" fmla="*/ 244 w 352"/>
                    <a:gd name="T81" fmla="*/ 118 h 275"/>
                    <a:gd name="T82" fmla="*/ 241 w 352"/>
                    <a:gd name="T83" fmla="*/ 110 h 275"/>
                    <a:gd name="T84" fmla="*/ 214 w 352"/>
                    <a:gd name="T85" fmla="*/ 124 h 275"/>
                    <a:gd name="T86" fmla="*/ 202 w 352"/>
                    <a:gd name="T87" fmla="*/ 160 h 275"/>
                    <a:gd name="T88" fmla="*/ 215 w 352"/>
                    <a:gd name="T89" fmla="*/ 172 h 275"/>
                    <a:gd name="T90" fmla="*/ 117 w 352"/>
                    <a:gd name="T91" fmla="*/ 172 h 275"/>
                    <a:gd name="T92" fmla="*/ 134 w 352"/>
                    <a:gd name="T93" fmla="*/ 161 h 275"/>
                    <a:gd name="T94" fmla="*/ 144 w 352"/>
                    <a:gd name="T95" fmla="*/ 128 h 275"/>
                    <a:gd name="T96" fmla="*/ 129 w 352"/>
                    <a:gd name="T97" fmla="*/ 110 h 275"/>
                    <a:gd name="T98" fmla="*/ 119 w 352"/>
                    <a:gd name="T99" fmla="*/ 120 h 275"/>
                    <a:gd name="T100" fmla="*/ 107 w 352"/>
                    <a:gd name="T101" fmla="*/ 158 h 275"/>
                    <a:gd name="T102" fmla="*/ 117 w 352"/>
                    <a:gd name="T103" fmla="*/ 17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2" h="275">
                      <a:moveTo>
                        <a:pt x="221" y="1"/>
                      </a:moveTo>
                      <a:cubicBezTo>
                        <a:pt x="261" y="1"/>
                        <a:pt x="300" y="1"/>
                        <a:pt x="340" y="0"/>
                      </a:cubicBezTo>
                      <a:cubicBezTo>
                        <a:pt x="349" y="0"/>
                        <a:pt x="352" y="2"/>
                        <a:pt x="348" y="12"/>
                      </a:cubicBezTo>
                      <a:cubicBezTo>
                        <a:pt x="322" y="87"/>
                        <a:pt x="297" y="163"/>
                        <a:pt x="271" y="239"/>
                      </a:cubicBezTo>
                      <a:cubicBezTo>
                        <a:pt x="263" y="262"/>
                        <a:pt x="249" y="271"/>
                        <a:pt x="224" y="272"/>
                      </a:cubicBezTo>
                      <a:cubicBezTo>
                        <a:pt x="213" y="272"/>
                        <a:pt x="203" y="272"/>
                        <a:pt x="192" y="271"/>
                      </a:cubicBezTo>
                      <a:cubicBezTo>
                        <a:pt x="188" y="271"/>
                        <a:pt x="180" y="275"/>
                        <a:pt x="180" y="268"/>
                      </a:cubicBezTo>
                      <a:cubicBezTo>
                        <a:pt x="180" y="262"/>
                        <a:pt x="181" y="252"/>
                        <a:pt x="188" y="250"/>
                      </a:cubicBezTo>
                      <a:cubicBezTo>
                        <a:pt x="212" y="242"/>
                        <a:pt x="206" y="217"/>
                        <a:pt x="215" y="201"/>
                      </a:cubicBezTo>
                      <a:cubicBezTo>
                        <a:pt x="217" y="197"/>
                        <a:pt x="213" y="195"/>
                        <a:pt x="210" y="196"/>
                      </a:cubicBezTo>
                      <a:cubicBezTo>
                        <a:pt x="202" y="198"/>
                        <a:pt x="192" y="189"/>
                        <a:pt x="187" y="203"/>
                      </a:cubicBezTo>
                      <a:cubicBezTo>
                        <a:pt x="181" y="222"/>
                        <a:pt x="174" y="241"/>
                        <a:pt x="168" y="261"/>
                      </a:cubicBezTo>
                      <a:cubicBezTo>
                        <a:pt x="165" y="269"/>
                        <a:pt x="162" y="272"/>
                        <a:pt x="153" y="272"/>
                      </a:cubicBezTo>
                      <a:cubicBezTo>
                        <a:pt x="138" y="271"/>
                        <a:pt x="122" y="271"/>
                        <a:pt x="107" y="272"/>
                      </a:cubicBezTo>
                      <a:cubicBezTo>
                        <a:pt x="98" y="272"/>
                        <a:pt x="96" y="269"/>
                        <a:pt x="99" y="261"/>
                      </a:cubicBezTo>
                      <a:cubicBezTo>
                        <a:pt x="105" y="244"/>
                        <a:pt x="111" y="227"/>
                        <a:pt x="116" y="210"/>
                      </a:cubicBezTo>
                      <a:cubicBezTo>
                        <a:pt x="117" y="206"/>
                        <a:pt x="125" y="198"/>
                        <a:pt x="115" y="196"/>
                      </a:cubicBezTo>
                      <a:cubicBezTo>
                        <a:pt x="108" y="195"/>
                        <a:pt x="96" y="189"/>
                        <a:pt x="91" y="203"/>
                      </a:cubicBezTo>
                      <a:cubicBezTo>
                        <a:pt x="85" y="222"/>
                        <a:pt x="78" y="241"/>
                        <a:pt x="72" y="260"/>
                      </a:cubicBezTo>
                      <a:cubicBezTo>
                        <a:pt x="69" y="270"/>
                        <a:pt x="65" y="272"/>
                        <a:pt x="55" y="272"/>
                      </a:cubicBezTo>
                      <a:cubicBezTo>
                        <a:pt x="41" y="271"/>
                        <a:pt x="27" y="271"/>
                        <a:pt x="13" y="272"/>
                      </a:cubicBezTo>
                      <a:cubicBezTo>
                        <a:pt x="2" y="272"/>
                        <a:pt x="0" y="270"/>
                        <a:pt x="4" y="258"/>
                      </a:cubicBezTo>
                      <a:cubicBezTo>
                        <a:pt x="24" y="200"/>
                        <a:pt x="44" y="141"/>
                        <a:pt x="63" y="83"/>
                      </a:cubicBezTo>
                      <a:cubicBezTo>
                        <a:pt x="71" y="59"/>
                        <a:pt x="80" y="36"/>
                        <a:pt x="87" y="12"/>
                      </a:cubicBezTo>
                      <a:cubicBezTo>
                        <a:pt x="90" y="2"/>
                        <a:pt x="95" y="0"/>
                        <a:pt x="104" y="0"/>
                      </a:cubicBezTo>
                      <a:cubicBezTo>
                        <a:pt x="143" y="1"/>
                        <a:pt x="182" y="1"/>
                        <a:pt x="221" y="1"/>
                      </a:cubicBezTo>
                      <a:close/>
                      <a:moveTo>
                        <a:pt x="227" y="87"/>
                      </a:moveTo>
                      <a:cubicBezTo>
                        <a:pt x="253" y="89"/>
                        <a:pt x="253" y="89"/>
                        <a:pt x="261" y="66"/>
                      </a:cubicBezTo>
                      <a:cubicBezTo>
                        <a:pt x="265" y="57"/>
                        <a:pt x="269" y="47"/>
                        <a:pt x="271" y="37"/>
                      </a:cubicBezTo>
                      <a:cubicBezTo>
                        <a:pt x="272" y="33"/>
                        <a:pt x="280" y="25"/>
                        <a:pt x="271" y="24"/>
                      </a:cubicBezTo>
                      <a:cubicBezTo>
                        <a:pt x="263" y="22"/>
                        <a:pt x="251" y="16"/>
                        <a:pt x="247" y="29"/>
                      </a:cubicBezTo>
                      <a:cubicBezTo>
                        <a:pt x="239" y="48"/>
                        <a:pt x="233" y="67"/>
                        <a:pt x="227" y="87"/>
                      </a:cubicBezTo>
                      <a:close/>
                      <a:moveTo>
                        <a:pt x="131" y="87"/>
                      </a:moveTo>
                      <a:cubicBezTo>
                        <a:pt x="157" y="89"/>
                        <a:pt x="157" y="89"/>
                        <a:pt x="165" y="66"/>
                      </a:cubicBezTo>
                      <a:cubicBezTo>
                        <a:pt x="169" y="56"/>
                        <a:pt x="173" y="47"/>
                        <a:pt x="175" y="37"/>
                      </a:cubicBezTo>
                      <a:cubicBezTo>
                        <a:pt x="176" y="33"/>
                        <a:pt x="183" y="25"/>
                        <a:pt x="175" y="24"/>
                      </a:cubicBezTo>
                      <a:cubicBezTo>
                        <a:pt x="167" y="22"/>
                        <a:pt x="155" y="17"/>
                        <a:pt x="151" y="29"/>
                      </a:cubicBezTo>
                      <a:cubicBezTo>
                        <a:pt x="143" y="48"/>
                        <a:pt x="137" y="67"/>
                        <a:pt x="131" y="87"/>
                      </a:cubicBezTo>
                      <a:close/>
                      <a:moveTo>
                        <a:pt x="215" y="172"/>
                      </a:moveTo>
                      <a:cubicBezTo>
                        <a:pt x="217" y="171"/>
                        <a:pt x="225" y="176"/>
                        <a:pt x="228" y="166"/>
                      </a:cubicBezTo>
                      <a:cubicBezTo>
                        <a:pt x="233" y="150"/>
                        <a:pt x="239" y="134"/>
                        <a:pt x="244" y="118"/>
                      </a:cubicBezTo>
                      <a:cubicBezTo>
                        <a:pt x="245" y="115"/>
                        <a:pt x="246" y="112"/>
                        <a:pt x="241" y="110"/>
                      </a:cubicBezTo>
                      <a:cubicBezTo>
                        <a:pt x="228" y="107"/>
                        <a:pt x="219" y="111"/>
                        <a:pt x="214" y="124"/>
                      </a:cubicBezTo>
                      <a:cubicBezTo>
                        <a:pt x="210" y="136"/>
                        <a:pt x="207" y="148"/>
                        <a:pt x="202" y="160"/>
                      </a:cubicBezTo>
                      <a:cubicBezTo>
                        <a:pt x="197" y="171"/>
                        <a:pt x="201" y="174"/>
                        <a:pt x="215" y="172"/>
                      </a:cubicBezTo>
                      <a:close/>
                      <a:moveTo>
                        <a:pt x="117" y="172"/>
                      </a:moveTo>
                      <a:cubicBezTo>
                        <a:pt x="127" y="175"/>
                        <a:pt x="131" y="170"/>
                        <a:pt x="134" y="161"/>
                      </a:cubicBezTo>
                      <a:cubicBezTo>
                        <a:pt x="137" y="150"/>
                        <a:pt x="141" y="139"/>
                        <a:pt x="144" y="128"/>
                      </a:cubicBezTo>
                      <a:cubicBezTo>
                        <a:pt x="151" y="110"/>
                        <a:pt x="149" y="108"/>
                        <a:pt x="129" y="110"/>
                      </a:cubicBezTo>
                      <a:cubicBezTo>
                        <a:pt x="122" y="111"/>
                        <a:pt x="121" y="115"/>
                        <a:pt x="119" y="120"/>
                      </a:cubicBezTo>
                      <a:cubicBezTo>
                        <a:pt x="115" y="132"/>
                        <a:pt x="112" y="145"/>
                        <a:pt x="107" y="158"/>
                      </a:cubicBezTo>
                      <a:cubicBezTo>
                        <a:pt x="102" y="169"/>
                        <a:pt x="103" y="175"/>
                        <a:pt x="117" y="1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0" name="Freeform 19"/>
                <p:cNvSpPr/>
                <p:nvPr/>
              </p:nvSpPr>
              <p:spPr bwMode="auto">
                <a:xfrm>
                  <a:off x="35886" y="1914525"/>
                  <a:ext cx="1290638" cy="1090613"/>
                </a:xfrm>
                <a:custGeom>
                  <a:avLst/>
                  <a:gdLst>
                    <a:gd name="T0" fmla="*/ 137 w 344"/>
                    <a:gd name="T1" fmla="*/ 168 h 290"/>
                    <a:gd name="T2" fmla="*/ 153 w 344"/>
                    <a:gd name="T3" fmla="*/ 165 h 290"/>
                    <a:gd name="T4" fmla="*/ 167 w 344"/>
                    <a:gd name="T5" fmla="*/ 167 h 290"/>
                    <a:gd name="T6" fmla="*/ 158 w 344"/>
                    <a:gd name="T7" fmla="*/ 187 h 290"/>
                    <a:gd name="T8" fmla="*/ 155 w 344"/>
                    <a:gd name="T9" fmla="*/ 188 h 290"/>
                    <a:gd name="T10" fmla="*/ 117 w 344"/>
                    <a:gd name="T11" fmla="*/ 224 h 290"/>
                    <a:gd name="T12" fmla="*/ 106 w 344"/>
                    <a:gd name="T13" fmla="*/ 255 h 290"/>
                    <a:gd name="T14" fmla="*/ 60 w 344"/>
                    <a:gd name="T15" fmla="*/ 287 h 290"/>
                    <a:gd name="T16" fmla="*/ 13 w 344"/>
                    <a:gd name="T17" fmla="*/ 287 h 290"/>
                    <a:gd name="T18" fmla="*/ 1 w 344"/>
                    <a:gd name="T19" fmla="*/ 283 h 290"/>
                    <a:gd name="T20" fmla="*/ 10 w 344"/>
                    <a:gd name="T21" fmla="*/ 265 h 290"/>
                    <a:gd name="T22" fmla="*/ 45 w 344"/>
                    <a:gd name="T23" fmla="*/ 231 h 290"/>
                    <a:gd name="T24" fmla="*/ 53 w 344"/>
                    <a:gd name="T25" fmla="*/ 207 h 290"/>
                    <a:gd name="T26" fmla="*/ 21 w 344"/>
                    <a:gd name="T27" fmla="*/ 209 h 290"/>
                    <a:gd name="T28" fmla="*/ 48 w 344"/>
                    <a:gd name="T29" fmla="*/ 183 h 290"/>
                    <a:gd name="T30" fmla="*/ 67 w 344"/>
                    <a:gd name="T31" fmla="*/ 168 h 290"/>
                    <a:gd name="T32" fmla="*/ 85 w 344"/>
                    <a:gd name="T33" fmla="*/ 111 h 290"/>
                    <a:gd name="T34" fmla="*/ 55 w 344"/>
                    <a:gd name="T35" fmla="*/ 111 h 290"/>
                    <a:gd name="T36" fmla="*/ 80 w 344"/>
                    <a:gd name="T37" fmla="*/ 88 h 290"/>
                    <a:gd name="T38" fmla="*/ 99 w 344"/>
                    <a:gd name="T39" fmla="*/ 74 h 290"/>
                    <a:gd name="T40" fmla="*/ 111 w 344"/>
                    <a:gd name="T41" fmla="*/ 37 h 290"/>
                    <a:gd name="T42" fmla="*/ 104 w 344"/>
                    <a:gd name="T43" fmla="*/ 27 h 290"/>
                    <a:gd name="T44" fmla="*/ 98 w 344"/>
                    <a:gd name="T45" fmla="*/ 27 h 290"/>
                    <a:gd name="T46" fmla="*/ 87 w 344"/>
                    <a:gd name="T47" fmla="*/ 23 h 290"/>
                    <a:gd name="T48" fmla="*/ 98 w 344"/>
                    <a:gd name="T49" fmla="*/ 5 h 290"/>
                    <a:gd name="T50" fmla="*/ 210 w 344"/>
                    <a:gd name="T51" fmla="*/ 4 h 290"/>
                    <a:gd name="T52" fmla="*/ 216 w 344"/>
                    <a:gd name="T53" fmla="*/ 10 h 290"/>
                    <a:gd name="T54" fmla="*/ 205 w 344"/>
                    <a:gd name="T55" fmla="*/ 27 h 290"/>
                    <a:gd name="T56" fmla="*/ 175 w 344"/>
                    <a:gd name="T57" fmla="*/ 53 h 290"/>
                    <a:gd name="T58" fmla="*/ 166 w 344"/>
                    <a:gd name="T59" fmla="*/ 85 h 290"/>
                    <a:gd name="T60" fmla="*/ 200 w 344"/>
                    <a:gd name="T61" fmla="*/ 88 h 290"/>
                    <a:gd name="T62" fmla="*/ 222 w 344"/>
                    <a:gd name="T63" fmla="*/ 70 h 290"/>
                    <a:gd name="T64" fmla="*/ 234 w 344"/>
                    <a:gd name="T65" fmla="*/ 12 h 290"/>
                    <a:gd name="T66" fmla="*/ 247 w 344"/>
                    <a:gd name="T67" fmla="*/ 1 h 290"/>
                    <a:gd name="T68" fmla="*/ 293 w 344"/>
                    <a:gd name="T69" fmla="*/ 1 h 290"/>
                    <a:gd name="T70" fmla="*/ 304 w 344"/>
                    <a:gd name="T71" fmla="*/ 16 h 290"/>
                    <a:gd name="T72" fmla="*/ 292 w 344"/>
                    <a:gd name="T73" fmla="*/ 78 h 290"/>
                    <a:gd name="T74" fmla="*/ 300 w 344"/>
                    <a:gd name="T75" fmla="*/ 88 h 290"/>
                    <a:gd name="T76" fmla="*/ 332 w 344"/>
                    <a:gd name="T77" fmla="*/ 88 h 290"/>
                    <a:gd name="T78" fmla="*/ 343 w 344"/>
                    <a:gd name="T79" fmla="*/ 92 h 290"/>
                    <a:gd name="T80" fmla="*/ 330 w 344"/>
                    <a:gd name="T81" fmla="*/ 111 h 290"/>
                    <a:gd name="T82" fmla="*/ 303 w 344"/>
                    <a:gd name="T83" fmla="*/ 111 h 290"/>
                    <a:gd name="T84" fmla="*/ 281 w 344"/>
                    <a:gd name="T85" fmla="*/ 130 h 290"/>
                    <a:gd name="T86" fmla="*/ 282 w 344"/>
                    <a:gd name="T87" fmla="*/ 140 h 290"/>
                    <a:gd name="T88" fmla="*/ 321 w 344"/>
                    <a:gd name="T89" fmla="*/ 135 h 290"/>
                    <a:gd name="T90" fmla="*/ 326 w 344"/>
                    <a:gd name="T91" fmla="*/ 141 h 290"/>
                    <a:gd name="T92" fmla="*/ 317 w 344"/>
                    <a:gd name="T93" fmla="*/ 158 h 290"/>
                    <a:gd name="T94" fmla="*/ 274 w 344"/>
                    <a:gd name="T95" fmla="*/ 187 h 290"/>
                    <a:gd name="T96" fmla="*/ 268 w 344"/>
                    <a:gd name="T97" fmla="*/ 198 h 290"/>
                    <a:gd name="T98" fmla="*/ 258 w 344"/>
                    <a:gd name="T99" fmla="*/ 248 h 290"/>
                    <a:gd name="T100" fmla="*/ 271 w 344"/>
                    <a:gd name="T101" fmla="*/ 264 h 290"/>
                    <a:gd name="T102" fmla="*/ 283 w 344"/>
                    <a:gd name="T103" fmla="*/ 268 h 290"/>
                    <a:gd name="T104" fmla="*/ 269 w 344"/>
                    <a:gd name="T105" fmla="*/ 286 h 290"/>
                    <a:gd name="T106" fmla="*/ 192 w 344"/>
                    <a:gd name="T107" fmla="*/ 286 h 290"/>
                    <a:gd name="T108" fmla="*/ 181 w 344"/>
                    <a:gd name="T109" fmla="*/ 272 h 290"/>
                    <a:gd name="T110" fmla="*/ 183 w 344"/>
                    <a:gd name="T111" fmla="*/ 254 h 290"/>
                    <a:gd name="T112" fmla="*/ 108 w 344"/>
                    <a:gd name="T113" fmla="*/ 276 h 290"/>
                    <a:gd name="T114" fmla="*/ 172 w 344"/>
                    <a:gd name="T115" fmla="*/ 226 h 290"/>
                    <a:gd name="T116" fmla="*/ 199 w 344"/>
                    <a:gd name="T117" fmla="*/ 183 h 290"/>
                    <a:gd name="T118" fmla="*/ 212 w 344"/>
                    <a:gd name="T119" fmla="*/ 121 h 290"/>
                    <a:gd name="T120" fmla="*/ 203 w 344"/>
                    <a:gd name="T121" fmla="*/ 111 h 290"/>
                    <a:gd name="T122" fmla="*/ 202 w 344"/>
                    <a:gd name="T123" fmla="*/ 111 h 290"/>
                    <a:gd name="T124" fmla="*/ 137 w 344"/>
                    <a:gd name="T125" fmla="*/ 16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4" h="290">
                      <a:moveTo>
                        <a:pt x="137" y="168"/>
                      </a:moveTo>
                      <a:cubicBezTo>
                        <a:pt x="144" y="167"/>
                        <a:pt x="148" y="165"/>
                        <a:pt x="153" y="165"/>
                      </a:cubicBezTo>
                      <a:cubicBezTo>
                        <a:pt x="158" y="165"/>
                        <a:pt x="166" y="160"/>
                        <a:pt x="167" y="167"/>
                      </a:cubicBezTo>
                      <a:cubicBezTo>
                        <a:pt x="168" y="174"/>
                        <a:pt x="165" y="182"/>
                        <a:pt x="158" y="187"/>
                      </a:cubicBezTo>
                      <a:cubicBezTo>
                        <a:pt x="157" y="188"/>
                        <a:pt x="156" y="188"/>
                        <a:pt x="155" y="188"/>
                      </a:cubicBezTo>
                      <a:cubicBezTo>
                        <a:pt x="128" y="185"/>
                        <a:pt x="122" y="204"/>
                        <a:pt x="117" y="224"/>
                      </a:cubicBezTo>
                      <a:cubicBezTo>
                        <a:pt x="114" y="234"/>
                        <a:pt x="110" y="245"/>
                        <a:pt x="106" y="255"/>
                      </a:cubicBezTo>
                      <a:cubicBezTo>
                        <a:pt x="98" y="276"/>
                        <a:pt x="83" y="286"/>
                        <a:pt x="60" y="287"/>
                      </a:cubicBezTo>
                      <a:cubicBezTo>
                        <a:pt x="44" y="287"/>
                        <a:pt x="28" y="287"/>
                        <a:pt x="13" y="287"/>
                      </a:cubicBezTo>
                      <a:cubicBezTo>
                        <a:pt x="9" y="286"/>
                        <a:pt x="0" y="290"/>
                        <a:pt x="1" y="283"/>
                      </a:cubicBezTo>
                      <a:cubicBezTo>
                        <a:pt x="2" y="276"/>
                        <a:pt x="2" y="264"/>
                        <a:pt x="10" y="265"/>
                      </a:cubicBezTo>
                      <a:cubicBezTo>
                        <a:pt x="37" y="268"/>
                        <a:pt x="39" y="248"/>
                        <a:pt x="45" y="231"/>
                      </a:cubicBezTo>
                      <a:cubicBezTo>
                        <a:pt x="48" y="223"/>
                        <a:pt x="50" y="215"/>
                        <a:pt x="53" y="207"/>
                      </a:cubicBezTo>
                      <a:cubicBezTo>
                        <a:pt x="41" y="205"/>
                        <a:pt x="31" y="210"/>
                        <a:pt x="21" y="209"/>
                      </a:cubicBezTo>
                      <a:cubicBezTo>
                        <a:pt x="22" y="192"/>
                        <a:pt x="30" y="182"/>
                        <a:pt x="48" y="183"/>
                      </a:cubicBezTo>
                      <a:cubicBezTo>
                        <a:pt x="58" y="183"/>
                        <a:pt x="64" y="178"/>
                        <a:pt x="67" y="168"/>
                      </a:cubicBezTo>
                      <a:cubicBezTo>
                        <a:pt x="72" y="149"/>
                        <a:pt x="79" y="131"/>
                        <a:pt x="85" y="111"/>
                      </a:cubicBezTo>
                      <a:cubicBezTo>
                        <a:pt x="75" y="111"/>
                        <a:pt x="65" y="111"/>
                        <a:pt x="55" y="111"/>
                      </a:cubicBezTo>
                      <a:cubicBezTo>
                        <a:pt x="58" y="88"/>
                        <a:pt x="58" y="87"/>
                        <a:pt x="80" y="88"/>
                      </a:cubicBezTo>
                      <a:cubicBezTo>
                        <a:pt x="91" y="89"/>
                        <a:pt x="96" y="85"/>
                        <a:pt x="99" y="74"/>
                      </a:cubicBezTo>
                      <a:cubicBezTo>
                        <a:pt x="102" y="62"/>
                        <a:pt x="106" y="49"/>
                        <a:pt x="111" y="37"/>
                      </a:cubicBezTo>
                      <a:cubicBezTo>
                        <a:pt x="114" y="29"/>
                        <a:pt x="113" y="26"/>
                        <a:pt x="104" y="27"/>
                      </a:cubicBezTo>
                      <a:cubicBezTo>
                        <a:pt x="102" y="27"/>
                        <a:pt x="100" y="28"/>
                        <a:pt x="98" y="27"/>
                      </a:cubicBezTo>
                      <a:cubicBezTo>
                        <a:pt x="94" y="26"/>
                        <a:pt x="86" y="31"/>
                        <a:pt x="87" y="23"/>
                      </a:cubicBezTo>
                      <a:cubicBezTo>
                        <a:pt x="88" y="16"/>
                        <a:pt x="86" y="5"/>
                        <a:pt x="98" y="5"/>
                      </a:cubicBezTo>
                      <a:cubicBezTo>
                        <a:pt x="135" y="4"/>
                        <a:pt x="173" y="4"/>
                        <a:pt x="210" y="4"/>
                      </a:cubicBezTo>
                      <a:cubicBezTo>
                        <a:pt x="214" y="4"/>
                        <a:pt x="219" y="4"/>
                        <a:pt x="216" y="10"/>
                      </a:cubicBezTo>
                      <a:cubicBezTo>
                        <a:pt x="213" y="16"/>
                        <a:pt x="215" y="28"/>
                        <a:pt x="205" y="27"/>
                      </a:cubicBezTo>
                      <a:cubicBezTo>
                        <a:pt x="183" y="23"/>
                        <a:pt x="179" y="37"/>
                        <a:pt x="175" y="53"/>
                      </a:cubicBezTo>
                      <a:cubicBezTo>
                        <a:pt x="172" y="64"/>
                        <a:pt x="162" y="80"/>
                        <a:pt x="166" y="85"/>
                      </a:cubicBezTo>
                      <a:cubicBezTo>
                        <a:pt x="173" y="93"/>
                        <a:pt x="188" y="86"/>
                        <a:pt x="200" y="88"/>
                      </a:cubicBezTo>
                      <a:cubicBezTo>
                        <a:pt x="214" y="90"/>
                        <a:pt x="221" y="86"/>
                        <a:pt x="222" y="70"/>
                      </a:cubicBezTo>
                      <a:cubicBezTo>
                        <a:pt x="224" y="51"/>
                        <a:pt x="230" y="31"/>
                        <a:pt x="234" y="12"/>
                      </a:cubicBezTo>
                      <a:cubicBezTo>
                        <a:pt x="235" y="4"/>
                        <a:pt x="238" y="1"/>
                        <a:pt x="247" y="1"/>
                      </a:cubicBezTo>
                      <a:cubicBezTo>
                        <a:pt x="262" y="2"/>
                        <a:pt x="278" y="2"/>
                        <a:pt x="293" y="1"/>
                      </a:cubicBezTo>
                      <a:cubicBezTo>
                        <a:pt x="306" y="0"/>
                        <a:pt x="307" y="6"/>
                        <a:pt x="304" y="16"/>
                      </a:cubicBezTo>
                      <a:cubicBezTo>
                        <a:pt x="300" y="37"/>
                        <a:pt x="297" y="57"/>
                        <a:pt x="292" y="78"/>
                      </a:cubicBezTo>
                      <a:cubicBezTo>
                        <a:pt x="290" y="86"/>
                        <a:pt x="292" y="88"/>
                        <a:pt x="300" y="88"/>
                      </a:cubicBezTo>
                      <a:cubicBezTo>
                        <a:pt x="311" y="87"/>
                        <a:pt x="321" y="87"/>
                        <a:pt x="332" y="88"/>
                      </a:cubicBezTo>
                      <a:cubicBezTo>
                        <a:pt x="336" y="88"/>
                        <a:pt x="344" y="84"/>
                        <a:pt x="343" y="92"/>
                      </a:cubicBezTo>
                      <a:cubicBezTo>
                        <a:pt x="341" y="99"/>
                        <a:pt x="343" y="111"/>
                        <a:pt x="330" y="111"/>
                      </a:cubicBezTo>
                      <a:cubicBezTo>
                        <a:pt x="321" y="111"/>
                        <a:pt x="312" y="112"/>
                        <a:pt x="303" y="111"/>
                      </a:cubicBezTo>
                      <a:cubicBezTo>
                        <a:pt x="288" y="108"/>
                        <a:pt x="282" y="116"/>
                        <a:pt x="281" y="130"/>
                      </a:cubicBezTo>
                      <a:cubicBezTo>
                        <a:pt x="281" y="133"/>
                        <a:pt x="279" y="137"/>
                        <a:pt x="282" y="140"/>
                      </a:cubicBezTo>
                      <a:cubicBezTo>
                        <a:pt x="294" y="132"/>
                        <a:pt x="308" y="136"/>
                        <a:pt x="321" y="135"/>
                      </a:cubicBezTo>
                      <a:cubicBezTo>
                        <a:pt x="324" y="135"/>
                        <a:pt x="327" y="137"/>
                        <a:pt x="326" y="141"/>
                      </a:cubicBezTo>
                      <a:cubicBezTo>
                        <a:pt x="323" y="147"/>
                        <a:pt x="324" y="156"/>
                        <a:pt x="317" y="158"/>
                      </a:cubicBezTo>
                      <a:cubicBezTo>
                        <a:pt x="299" y="163"/>
                        <a:pt x="288" y="178"/>
                        <a:pt x="274" y="187"/>
                      </a:cubicBezTo>
                      <a:cubicBezTo>
                        <a:pt x="269" y="189"/>
                        <a:pt x="269" y="194"/>
                        <a:pt x="268" y="198"/>
                      </a:cubicBezTo>
                      <a:cubicBezTo>
                        <a:pt x="265" y="215"/>
                        <a:pt x="262" y="232"/>
                        <a:pt x="258" y="248"/>
                      </a:cubicBezTo>
                      <a:cubicBezTo>
                        <a:pt x="255" y="260"/>
                        <a:pt x="258" y="265"/>
                        <a:pt x="271" y="264"/>
                      </a:cubicBezTo>
                      <a:cubicBezTo>
                        <a:pt x="275" y="263"/>
                        <a:pt x="284" y="259"/>
                        <a:pt x="283" y="268"/>
                      </a:cubicBezTo>
                      <a:cubicBezTo>
                        <a:pt x="282" y="275"/>
                        <a:pt x="283" y="286"/>
                        <a:pt x="269" y="286"/>
                      </a:cubicBezTo>
                      <a:cubicBezTo>
                        <a:pt x="243" y="285"/>
                        <a:pt x="217" y="285"/>
                        <a:pt x="192" y="286"/>
                      </a:cubicBezTo>
                      <a:cubicBezTo>
                        <a:pt x="181" y="286"/>
                        <a:pt x="176" y="284"/>
                        <a:pt x="181" y="272"/>
                      </a:cubicBezTo>
                      <a:cubicBezTo>
                        <a:pt x="182" y="269"/>
                        <a:pt x="182" y="264"/>
                        <a:pt x="183" y="254"/>
                      </a:cubicBezTo>
                      <a:cubicBezTo>
                        <a:pt x="162" y="282"/>
                        <a:pt x="136" y="275"/>
                        <a:pt x="108" y="276"/>
                      </a:cubicBezTo>
                      <a:cubicBezTo>
                        <a:pt x="131" y="257"/>
                        <a:pt x="151" y="240"/>
                        <a:pt x="172" y="226"/>
                      </a:cubicBezTo>
                      <a:cubicBezTo>
                        <a:pt x="188" y="215"/>
                        <a:pt x="197" y="202"/>
                        <a:pt x="199" y="183"/>
                      </a:cubicBezTo>
                      <a:cubicBezTo>
                        <a:pt x="202" y="162"/>
                        <a:pt x="207" y="142"/>
                        <a:pt x="212" y="121"/>
                      </a:cubicBezTo>
                      <a:cubicBezTo>
                        <a:pt x="213" y="114"/>
                        <a:pt x="213" y="110"/>
                        <a:pt x="203" y="111"/>
                      </a:cubicBezTo>
                      <a:cubicBezTo>
                        <a:pt x="203" y="111"/>
                        <a:pt x="202" y="111"/>
                        <a:pt x="202" y="111"/>
                      </a:cubicBezTo>
                      <a:cubicBezTo>
                        <a:pt x="151" y="110"/>
                        <a:pt x="151" y="110"/>
                        <a:pt x="137"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1" name="Freeform 28"/>
                <p:cNvSpPr>
                  <a:spLocks noEditPoints="1"/>
                </p:cNvSpPr>
                <p:nvPr/>
              </p:nvSpPr>
              <p:spPr bwMode="auto">
                <a:xfrm>
                  <a:off x="2277436" y="1898650"/>
                  <a:ext cx="754063" cy="1087438"/>
                </a:xfrm>
                <a:custGeom>
                  <a:avLst/>
                  <a:gdLst>
                    <a:gd name="T0" fmla="*/ 180 w 201"/>
                    <a:gd name="T1" fmla="*/ 5 h 289"/>
                    <a:gd name="T2" fmla="*/ 161 w 201"/>
                    <a:gd name="T3" fmla="*/ 41 h 289"/>
                    <a:gd name="T4" fmla="*/ 166 w 201"/>
                    <a:gd name="T5" fmla="*/ 50 h 289"/>
                    <a:gd name="T6" fmla="*/ 169 w 201"/>
                    <a:gd name="T7" fmla="*/ 50 h 289"/>
                    <a:gd name="T8" fmla="*/ 191 w 201"/>
                    <a:gd name="T9" fmla="*/ 83 h 289"/>
                    <a:gd name="T10" fmla="*/ 131 w 201"/>
                    <a:gd name="T11" fmla="*/ 257 h 289"/>
                    <a:gd name="T12" fmla="*/ 87 w 201"/>
                    <a:gd name="T13" fmla="*/ 289 h 289"/>
                    <a:gd name="T14" fmla="*/ 13 w 201"/>
                    <a:gd name="T15" fmla="*/ 289 h 289"/>
                    <a:gd name="T16" fmla="*/ 3 w 201"/>
                    <a:gd name="T17" fmla="*/ 277 h 289"/>
                    <a:gd name="T18" fmla="*/ 77 w 201"/>
                    <a:gd name="T19" fmla="*/ 60 h 289"/>
                    <a:gd name="T20" fmla="*/ 89 w 201"/>
                    <a:gd name="T21" fmla="*/ 50 h 289"/>
                    <a:gd name="T22" fmla="*/ 106 w 201"/>
                    <a:gd name="T23" fmla="*/ 38 h 289"/>
                    <a:gd name="T24" fmla="*/ 161 w 201"/>
                    <a:gd name="T25" fmla="*/ 5 h 289"/>
                    <a:gd name="T26" fmla="*/ 180 w 201"/>
                    <a:gd name="T27" fmla="*/ 5 h 289"/>
                    <a:gd name="T28" fmla="*/ 95 w 201"/>
                    <a:gd name="T29" fmla="*/ 159 h 289"/>
                    <a:gd name="T30" fmla="*/ 117 w 201"/>
                    <a:gd name="T31" fmla="*/ 147 h 289"/>
                    <a:gd name="T32" fmla="*/ 138 w 201"/>
                    <a:gd name="T33" fmla="*/ 85 h 289"/>
                    <a:gd name="T34" fmla="*/ 136 w 201"/>
                    <a:gd name="T35" fmla="*/ 74 h 289"/>
                    <a:gd name="T36" fmla="*/ 121 w 201"/>
                    <a:gd name="T37" fmla="*/ 81 h 289"/>
                    <a:gd name="T38" fmla="*/ 95 w 201"/>
                    <a:gd name="T39" fmla="*/ 159 h 289"/>
                    <a:gd name="T40" fmla="*/ 104 w 201"/>
                    <a:gd name="T41" fmla="*/ 185 h 289"/>
                    <a:gd name="T42" fmla="*/ 82 w 201"/>
                    <a:gd name="T43" fmla="*/ 197 h 289"/>
                    <a:gd name="T44" fmla="*/ 62 w 201"/>
                    <a:gd name="T45" fmla="*/ 256 h 289"/>
                    <a:gd name="T46" fmla="*/ 61 w 201"/>
                    <a:gd name="T47" fmla="*/ 264 h 289"/>
                    <a:gd name="T48" fmla="*/ 71 w 201"/>
                    <a:gd name="T49" fmla="*/ 265 h 289"/>
                    <a:gd name="T50" fmla="*/ 80 w 201"/>
                    <a:gd name="T51" fmla="*/ 256 h 289"/>
                    <a:gd name="T52" fmla="*/ 104 w 201"/>
                    <a:gd name="T53" fmla="*/ 18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289">
                      <a:moveTo>
                        <a:pt x="180" y="5"/>
                      </a:moveTo>
                      <a:cubicBezTo>
                        <a:pt x="173" y="19"/>
                        <a:pt x="167" y="30"/>
                        <a:pt x="161" y="41"/>
                      </a:cubicBezTo>
                      <a:cubicBezTo>
                        <a:pt x="157" y="48"/>
                        <a:pt x="157" y="51"/>
                        <a:pt x="166" y="50"/>
                      </a:cubicBezTo>
                      <a:cubicBezTo>
                        <a:pt x="167" y="50"/>
                        <a:pt x="168" y="50"/>
                        <a:pt x="169" y="50"/>
                      </a:cubicBezTo>
                      <a:cubicBezTo>
                        <a:pt x="201" y="51"/>
                        <a:pt x="201" y="51"/>
                        <a:pt x="191" y="83"/>
                      </a:cubicBezTo>
                      <a:cubicBezTo>
                        <a:pt x="171" y="141"/>
                        <a:pt x="151" y="199"/>
                        <a:pt x="131" y="257"/>
                      </a:cubicBezTo>
                      <a:cubicBezTo>
                        <a:pt x="123" y="281"/>
                        <a:pt x="113" y="289"/>
                        <a:pt x="87" y="289"/>
                      </a:cubicBezTo>
                      <a:cubicBezTo>
                        <a:pt x="62" y="289"/>
                        <a:pt x="38" y="288"/>
                        <a:pt x="13" y="289"/>
                      </a:cubicBezTo>
                      <a:cubicBezTo>
                        <a:pt x="3" y="289"/>
                        <a:pt x="0" y="288"/>
                        <a:pt x="3" y="277"/>
                      </a:cubicBezTo>
                      <a:cubicBezTo>
                        <a:pt x="28" y="205"/>
                        <a:pt x="53" y="132"/>
                        <a:pt x="77" y="60"/>
                      </a:cubicBezTo>
                      <a:cubicBezTo>
                        <a:pt x="79" y="54"/>
                        <a:pt x="81" y="49"/>
                        <a:pt x="89" y="50"/>
                      </a:cubicBezTo>
                      <a:cubicBezTo>
                        <a:pt x="99" y="52"/>
                        <a:pt x="103" y="46"/>
                        <a:pt x="106" y="38"/>
                      </a:cubicBezTo>
                      <a:cubicBezTo>
                        <a:pt x="115" y="11"/>
                        <a:pt x="133" y="0"/>
                        <a:pt x="161" y="5"/>
                      </a:cubicBezTo>
                      <a:cubicBezTo>
                        <a:pt x="166" y="6"/>
                        <a:pt x="172" y="5"/>
                        <a:pt x="180" y="5"/>
                      </a:cubicBezTo>
                      <a:close/>
                      <a:moveTo>
                        <a:pt x="95" y="159"/>
                      </a:moveTo>
                      <a:cubicBezTo>
                        <a:pt x="108" y="163"/>
                        <a:pt x="114" y="159"/>
                        <a:pt x="117" y="147"/>
                      </a:cubicBezTo>
                      <a:cubicBezTo>
                        <a:pt x="123" y="126"/>
                        <a:pt x="131" y="106"/>
                        <a:pt x="138" y="85"/>
                      </a:cubicBezTo>
                      <a:cubicBezTo>
                        <a:pt x="139" y="81"/>
                        <a:pt x="145" y="76"/>
                        <a:pt x="136" y="74"/>
                      </a:cubicBezTo>
                      <a:cubicBezTo>
                        <a:pt x="130" y="72"/>
                        <a:pt x="124" y="72"/>
                        <a:pt x="121" y="81"/>
                      </a:cubicBezTo>
                      <a:cubicBezTo>
                        <a:pt x="113" y="107"/>
                        <a:pt x="104" y="133"/>
                        <a:pt x="95" y="159"/>
                      </a:cubicBezTo>
                      <a:close/>
                      <a:moveTo>
                        <a:pt x="104" y="185"/>
                      </a:moveTo>
                      <a:cubicBezTo>
                        <a:pt x="87" y="182"/>
                        <a:pt x="87" y="182"/>
                        <a:pt x="82" y="197"/>
                      </a:cubicBezTo>
                      <a:cubicBezTo>
                        <a:pt x="76" y="217"/>
                        <a:pt x="69" y="236"/>
                        <a:pt x="62" y="256"/>
                      </a:cubicBezTo>
                      <a:cubicBezTo>
                        <a:pt x="61" y="259"/>
                        <a:pt x="59" y="262"/>
                        <a:pt x="61" y="264"/>
                      </a:cubicBezTo>
                      <a:cubicBezTo>
                        <a:pt x="64" y="267"/>
                        <a:pt x="68" y="266"/>
                        <a:pt x="71" y="265"/>
                      </a:cubicBezTo>
                      <a:cubicBezTo>
                        <a:pt x="76" y="264"/>
                        <a:pt x="78" y="260"/>
                        <a:pt x="80" y="256"/>
                      </a:cubicBezTo>
                      <a:cubicBezTo>
                        <a:pt x="88" y="232"/>
                        <a:pt x="96" y="209"/>
                        <a:pt x="104"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2" name="Freeform 30"/>
                <p:cNvSpPr/>
                <p:nvPr/>
              </p:nvSpPr>
              <p:spPr bwMode="auto">
                <a:xfrm>
                  <a:off x="2990223" y="1917700"/>
                  <a:ext cx="674688" cy="1071563"/>
                </a:xfrm>
                <a:custGeom>
                  <a:avLst/>
                  <a:gdLst>
                    <a:gd name="T0" fmla="*/ 0 w 180"/>
                    <a:gd name="T1" fmla="*/ 284 h 285"/>
                    <a:gd name="T2" fmla="*/ 26 w 180"/>
                    <a:gd name="T3" fmla="*/ 261 h 285"/>
                    <a:gd name="T4" fmla="*/ 46 w 180"/>
                    <a:gd name="T5" fmla="*/ 247 h 285"/>
                    <a:gd name="T6" fmla="*/ 110 w 180"/>
                    <a:gd name="T7" fmla="*/ 57 h 285"/>
                    <a:gd name="T8" fmla="*/ 101 w 180"/>
                    <a:gd name="T9" fmla="*/ 44 h 285"/>
                    <a:gd name="T10" fmla="*/ 72 w 180"/>
                    <a:gd name="T11" fmla="*/ 61 h 285"/>
                    <a:gd name="T12" fmla="*/ 70 w 180"/>
                    <a:gd name="T13" fmla="*/ 64 h 285"/>
                    <a:gd name="T14" fmla="*/ 8 w 180"/>
                    <a:gd name="T15" fmla="*/ 98 h 285"/>
                    <a:gd name="T16" fmla="*/ 4 w 180"/>
                    <a:gd name="T17" fmla="*/ 90 h 285"/>
                    <a:gd name="T18" fmla="*/ 44 w 180"/>
                    <a:gd name="T19" fmla="*/ 8 h 285"/>
                    <a:gd name="T20" fmla="*/ 57 w 180"/>
                    <a:gd name="T21" fmla="*/ 0 h 285"/>
                    <a:gd name="T22" fmla="*/ 90 w 180"/>
                    <a:gd name="T23" fmla="*/ 0 h 285"/>
                    <a:gd name="T24" fmla="*/ 97 w 180"/>
                    <a:gd name="T25" fmla="*/ 11 h 285"/>
                    <a:gd name="T26" fmla="*/ 105 w 180"/>
                    <a:gd name="T27" fmla="*/ 21 h 285"/>
                    <a:gd name="T28" fmla="*/ 166 w 180"/>
                    <a:gd name="T29" fmla="*/ 21 h 285"/>
                    <a:gd name="T30" fmla="*/ 176 w 180"/>
                    <a:gd name="T31" fmla="*/ 34 h 285"/>
                    <a:gd name="T32" fmla="*/ 115 w 180"/>
                    <a:gd name="T33" fmla="*/ 214 h 285"/>
                    <a:gd name="T34" fmla="*/ 103 w 180"/>
                    <a:gd name="T35" fmla="*/ 249 h 285"/>
                    <a:gd name="T36" fmla="*/ 59 w 180"/>
                    <a:gd name="T37" fmla="*/ 283 h 285"/>
                    <a:gd name="T38" fmla="*/ 0 w 180"/>
                    <a:gd name="T39" fmla="*/ 28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85">
                      <a:moveTo>
                        <a:pt x="0" y="284"/>
                      </a:moveTo>
                      <a:cubicBezTo>
                        <a:pt x="1" y="266"/>
                        <a:pt x="8" y="258"/>
                        <a:pt x="26" y="261"/>
                      </a:cubicBezTo>
                      <a:cubicBezTo>
                        <a:pt x="37" y="263"/>
                        <a:pt x="42" y="257"/>
                        <a:pt x="46" y="247"/>
                      </a:cubicBezTo>
                      <a:cubicBezTo>
                        <a:pt x="67" y="184"/>
                        <a:pt x="88" y="120"/>
                        <a:pt x="110" y="57"/>
                      </a:cubicBezTo>
                      <a:cubicBezTo>
                        <a:pt x="114" y="46"/>
                        <a:pt x="112" y="44"/>
                        <a:pt x="101" y="44"/>
                      </a:cubicBezTo>
                      <a:cubicBezTo>
                        <a:pt x="86" y="43"/>
                        <a:pt x="76" y="46"/>
                        <a:pt x="72" y="61"/>
                      </a:cubicBezTo>
                      <a:cubicBezTo>
                        <a:pt x="71" y="62"/>
                        <a:pt x="71" y="63"/>
                        <a:pt x="70" y="64"/>
                      </a:cubicBezTo>
                      <a:cubicBezTo>
                        <a:pt x="51" y="102"/>
                        <a:pt x="51" y="102"/>
                        <a:pt x="8" y="98"/>
                      </a:cubicBezTo>
                      <a:cubicBezTo>
                        <a:pt x="0" y="98"/>
                        <a:pt x="0" y="96"/>
                        <a:pt x="4" y="90"/>
                      </a:cubicBezTo>
                      <a:cubicBezTo>
                        <a:pt x="17" y="62"/>
                        <a:pt x="31" y="35"/>
                        <a:pt x="44" y="8"/>
                      </a:cubicBezTo>
                      <a:cubicBezTo>
                        <a:pt x="47" y="2"/>
                        <a:pt x="51" y="0"/>
                        <a:pt x="57" y="0"/>
                      </a:cubicBezTo>
                      <a:cubicBezTo>
                        <a:pt x="68" y="1"/>
                        <a:pt x="79" y="1"/>
                        <a:pt x="90" y="0"/>
                      </a:cubicBezTo>
                      <a:cubicBezTo>
                        <a:pt x="99" y="0"/>
                        <a:pt x="103" y="2"/>
                        <a:pt x="97" y="11"/>
                      </a:cubicBezTo>
                      <a:cubicBezTo>
                        <a:pt x="91" y="21"/>
                        <a:pt x="97" y="21"/>
                        <a:pt x="105" y="21"/>
                      </a:cubicBezTo>
                      <a:cubicBezTo>
                        <a:pt x="125" y="21"/>
                        <a:pt x="145" y="21"/>
                        <a:pt x="166" y="21"/>
                      </a:cubicBezTo>
                      <a:cubicBezTo>
                        <a:pt x="178" y="20"/>
                        <a:pt x="180" y="22"/>
                        <a:pt x="176" y="34"/>
                      </a:cubicBezTo>
                      <a:cubicBezTo>
                        <a:pt x="155" y="94"/>
                        <a:pt x="135" y="154"/>
                        <a:pt x="115" y="214"/>
                      </a:cubicBezTo>
                      <a:cubicBezTo>
                        <a:pt x="111" y="226"/>
                        <a:pt x="107" y="238"/>
                        <a:pt x="103" y="249"/>
                      </a:cubicBezTo>
                      <a:cubicBezTo>
                        <a:pt x="95" y="269"/>
                        <a:pt x="80" y="282"/>
                        <a:pt x="59" y="283"/>
                      </a:cubicBezTo>
                      <a:cubicBezTo>
                        <a:pt x="40" y="285"/>
                        <a:pt x="20" y="284"/>
                        <a:pt x="0" y="2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3" name="Freeform 37"/>
                <p:cNvSpPr/>
                <p:nvPr/>
              </p:nvSpPr>
              <p:spPr bwMode="auto">
                <a:xfrm>
                  <a:off x="1221748" y="1917700"/>
                  <a:ext cx="604838" cy="1071563"/>
                </a:xfrm>
                <a:custGeom>
                  <a:avLst/>
                  <a:gdLst>
                    <a:gd name="T0" fmla="*/ 29 w 161"/>
                    <a:gd name="T1" fmla="*/ 133 h 285"/>
                    <a:gd name="T2" fmla="*/ 97 w 161"/>
                    <a:gd name="T3" fmla="*/ 6 h 285"/>
                    <a:gd name="T4" fmla="*/ 108 w 161"/>
                    <a:gd name="T5" fmla="*/ 0 h 285"/>
                    <a:gd name="T6" fmla="*/ 161 w 161"/>
                    <a:gd name="T7" fmla="*/ 0 h 285"/>
                    <a:gd name="T8" fmla="*/ 130 w 161"/>
                    <a:gd name="T9" fmla="*/ 58 h 285"/>
                    <a:gd name="T10" fmla="*/ 130 w 161"/>
                    <a:gd name="T11" fmla="*/ 74 h 285"/>
                    <a:gd name="T12" fmla="*/ 128 w 161"/>
                    <a:gd name="T13" fmla="*/ 84 h 285"/>
                    <a:gd name="T14" fmla="*/ 64 w 161"/>
                    <a:gd name="T15" fmla="*/ 275 h 285"/>
                    <a:gd name="T16" fmla="*/ 50 w 161"/>
                    <a:gd name="T17" fmla="*/ 284 h 285"/>
                    <a:gd name="T18" fmla="*/ 11 w 161"/>
                    <a:gd name="T19" fmla="*/ 284 h 285"/>
                    <a:gd name="T20" fmla="*/ 3 w 161"/>
                    <a:gd name="T21" fmla="*/ 273 h 285"/>
                    <a:gd name="T22" fmla="*/ 45 w 161"/>
                    <a:gd name="T23" fmla="*/ 152 h 285"/>
                    <a:gd name="T24" fmla="*/ 29 w 161"/>
                    <a:gd name="T25" fmla="*/ 1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85">
                      <a:moveTo>
                        <a:pt x="29" y="133"/>
                      </a:moveTo>
                      <a:cubicBezTo>
                        <a:pt x="53" y="90"/>
                        <a:pt x="75" y="48"/>
                        <a:pt x="97" y="6"/>
                      </a:cubicBezTo>
                      <a:cubicBezTo>
                        <a:pt x="99" y="2"/>
                        <a:pt x="103" y="0"/>
                        <a:pt x="108" y="0"/>
                      </a:cubicBezTo>
                      <a:cubicBezTo>
                        <a:pt x="125" y="0"/>
                        <a:pt x="141" y="0"/>
                        <a:pt x="161" y="0"/>
                      </a:cubicBezTo>
                      <a:cubicBezTo>
                        <a:pt x="150" y="21"/>
                        <a:pt x="140" y="40"/>
                        <a:pt x="130" y="58"/>
                      </a:cubicBezTo>
                      <a:cubicBezTo>
                        <a:pt x="128" y="63"/>
                        <a:pt x="120" y="68"/>
                        <a:pt x="130" y="74"/>
                      </a:cubicBezTo>
                      <a:cubicBezTo>
                        <a:pt x="131" y="75"/>
                        <a:pt x="129" y="80"/>
                        <a:pt x="128" y="84"/>
                      </a:cubicBezTo>
                      <a:cubicBezTo>
                        <a:pt x="107" y="147"/>
                        <a:pt x="85" y="211"/>
                        <a:pt x="64" y="275"/>
                      </a:cubicBezTo>
                      <a:cubicBezTo>
                        <a:pt x="61" y="282"/>
                        <a:pt x="58" y="285"/>
                        <a:pt x="50" y="284"/>
                      </a:cubicBezTo>
                      <a:cubicBezTo>
                        <a:pt x="37" y="284"/>
                        <a:pt x="24" y="284"/>
                        <a:pt x="11" y="284"/>
                      </a:cubicBezTo>
                      <a:cubicBezTo>
                        <a:pt x="2" y="285"/>
                        <a:pt x="0" y="282"/>
                        <a:pt x="3" y="273"/>
                      </a:cubicBezTo>
                      <a:cubicBezTo>
                        <a:pt x="17" y="233"/>
                        <a:pt x="31" y="192"/>
                        <a:pt x="45" y="152"/>
                      </a:cubicBezTo>
                      <a:cubicBezTo>
                        <a:pt x="50" y="135"/>
                        <a:pt x="50" y="135"/>
                        <a:pt x="29"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4" name="Freeform 38"/>
                <p:cNvSpPr/>
                <p:nvPr/>
              </p:nvSpPr>
              <p:spPr bwMode="auto">
                <a:xfrm>
                  <a:off x="1886911" y="1966913"/>
                  <a:ext cx="660400" cy="1033463"/>
                </a:xfrm>
                <a:custGeom>
                  <a:avLst/>
                  <a:gdLst>
                    <a:gd name="T0" fmla="*/ 176 w 176"/>
                    <a:gd name="T1" fmla="*/ 1 h 275"/>
                    <a:gd name="T2" fmla="*/ 93 w 176"/>
                    <a:gd name="T3" fmla="*/ 244 h 275"/>
                    <a:gd name="T4" fmla="*/ 53 w 176"/>
                    <a:gd name="T5" fmla="*/ 272 h 275"/>
                    <a:gd name="T6" fmla="*/ 12 w 176"/>
                    <a:gd name="T7" fmla="*/ 272 h 275"/>
                    <a:gd name="T8" fmla="*/ 1 w 176"/>
                    <a:gd name="T9" fmla="*/ 267 h 275"/>
                    <a:gd name="T10" fmla="*/ 11 w 176"/>
                    <a:gd name="T11" fmla="*/ 251 h 275"/>
                    <a:gd name="T12" fmla="*/ 36 w 176"/>
                    <a:gd name="T13" fmla="*/ 229 h 275"/>
                    <a:gd name="T14" fmla="*/ 103 w 176"/>
                    <a:gd name="T15" fmla="*/ 34 h 275"/>
                    <a:gd name="T16" fmla="*/ 94 w 176"/>
                    <a:gd name="T17" fmla="*/ 21 h 275"/>
                    <a:gd name="T18" fmla="*/ 76 w 176"/>
                    <a:gd name="T19" fmla="*/ 21 h 275"/>
                    <a:gd name="T20" fmla="*/ 64 w 176"/>
                    <a:gd name="T21" fmla="*/ 16 h 275"/>
                    <a:gd name="T22" fmla="*/ 76 w 176"/>
                    <a:gd name="T23" fmla="*/ 0 h 275"/>
                    <a:gd name="T24" fmla="*/ 176 w 176"/>
                    <a:gd name="T25" fmla="*/ 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75">
                      <a:moveTo>
                        <a:pt x="176" y="1"/>
                      </a:moveTo>
                      <a:cubicBezTo>
                        <a:pt x="148" y="83"/>
                        <a:pt x="121" y="164"/>
                        <a:pt x="93" y="244"/>
                      </a:cubicBezTo>
                      <a:cubicBezTo>
                        <a:pt x="87" y="262"/>
                        <a:pt x="72" y="271"/>
                        <a:pt x="53" y="272"/>
                      </a:cubicBezTo>
                      <a:cubicBezTo>
                        <a:pt x="39" y="272"/>
                        <a:pt x="26" y="272"/>
                        <a:pt x="12" y="272"/>
                      </a:cubicBezTo>
                      <a:cubicBezTo>
                        <a:pt x="8" y="272"/>
                        <a:pt x="0" y="275"/>
                        <a:pt x="1" y="267"/>
                      </a:cubicBezTo>
                      <a:cubicBezTo>
                        <a:pt x="2" y="260"/>
                        <a:pt x="2" y="250"/>
                        <a:pt x="11" y="251"/>
                      </a:cubicBezTo>
                      <a:cubicBezTo>
                        <a:pt x="28" y="252"/>
                        <a:pt x="32" y="241"/>
                        <a:pt x="36" y="229"/>
                      </a:cubicBezTo>
                      <a:cubicBezTo>
                        <a:pt x="58" y="164"/>
                        <a:pt x="80" y="99"/>
                        <a:pt x="103" y="34"/>
                      </a:cubicBezTo>
                      <a:cubicBezTo>
                        <a:pt x="106" y="24"/>
                        <a:pt x="105" y="20"/>
                        <a:pt x="94" y="21"/>
                      </a:cubicBezTo>
                      <a:cubicBezTo>
                        <a:pt x="88" y="22"/>
                        <a:pt x="82" y="22"/>
                        <a:pt x="76" y="21"/>
                      </a:cubicBezTo>
                      <a:cubicBezTo>
                        <a:pt x="72" y="21"/>
                        <a:pt x="63" y="25"/>
                        <a:pt x="64" y="16"/>
                      </a:cubicBezTo>
                      <a:cubicBezTo>
                        <a:pt x="65" y="10"/>
                        <a:pt x="65" y="0"/>
                        <a:pt x="76" y="0"/>
                      </a:cubicBezTo>
                      <a:cubicBezTo>
                        <a:pt x="109" y="1"/>
                        <a:pt x="141" y="1"/>
                        <a:pt x="17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5" name="Freeform 45"/>
                <p:cNvSpPr/>
                <p:nvPr/>
              </p:nvSpPr>
              <p:spPr bwMode="auto">
                <a:xfrm>
                  <a:off x="1532898" y="2124075"/>
                  <a:ext cx="519113" cy="868363"/>
                </a:xfrm>
                <a:custGeom>
                  <a:avLst/>
                  <a:gdLst>
                    <a:gd name="T0" fmla="*/ 138 w 138"/>
                    <a:gd name="T1" fmla="*/ 1 h 231"/>
                    <a:gd name="T2" fmla="*/ 62 w 138"/>
                    <a:gd name="T3" fmla="*/ 222 h 231"/>
                    <a:gd name="T4" fmla="*/ 50 w 138"/>
                    <a:gd name="T5" fmla="*/ 230 h 231"/>
                    <a:gd name="T6" fmla="*/ 11 w 138"/>
                    <a:gd name="T7" fmla="*/ 230 h 231"/>
                    <a:gd name="T8" fmla="*/ 3 w 138"/>
                    <a:gd name="T9" fmla="*/ 218 h 231"/>
                    <a:gd name="T10" fmla="*/ 73 w 138"/>
                    <a:gd name="T11" fmla="*/ 11 h 231"/>
                    <a:gd name="T12" fmla="*/ 88 w 138"/>
                    <a:gd name="T13" fmla="*/ 0 h 231"/>
                    <a:gd name="T14" fmla="*/ 138 w 138"/>
                    <a:gd name="T15" fmla="*/ 1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31">
                      <a:moveTo>
                        <a:pt x="138" y="1"/>
                      </a:moveTo>
                      <a:cubicBezTo>
                        <a:pt x="112" y="76"/>
                        <a:pt x="87" y="149"/>
                        <a:pt x="62" y="222"/>
                      </a:cubicBezTo>
                      <a:cubicBezTo>
                        <a:pt x="60" y="229"/>
                        <a:pt x="56" y="230"/>
                        <a:pt x="50" y="230"/>
                      </a:cubicBezTo>
                      <a:cubicBezTo>
                        <a:pt x="37" y="230"/>
                        <a:pt x="24" y="229"/>
                        <a:pt x="11" y="230"/>
                      </a:cubicBezTo>
                      <a:cubicBezTo>
                        <a:pt x="0" y="231"/>
                        <a:pt x="0" y="226"/>
                        <a:pt x="3" y="218"/>
                      </a:cubicBezTo>
                      <a:cubicBezTo>
                        <a:pt x="27" y="149"/>
                        <a:pt x="50" y="80"/>
                        <a:pt x="73" y="11"/>
                      </a:cubicBezTo>
                      <a:cubicBezTo>
                        <a:pt x="76" y="3"/>
                        <a:pt x="79" y="0"/>
                        <a:pt x="88" y="0"/>
                      </a:cubicBezTo>
                      <a:cubicBezTo>
                        <a:pt x="104" y="1"/>
                        <a:pt x="120" y="1"/>
                        <a:pt x="13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6" name="Freeform 52"/>
                <p:cNvSpPr/>
                <p:nvPr/>
              </p:nvSpPr>
              <p:spPr bwMode="auto">
                <a:xfrm>
                  <a:off x="2899736" y="2338388"/>
                  <a:ext cx="300038" cy="425450"/>
                </a:xfrm>
                <a:custGeom>
                  <a:avLst/>
                  <a:gdLst>
                    <a:gd name="T0" fmla="*/ 28 w 80"/>
                    <a:gd name="T1" fmla="*/ 111 h 113"/>
                    <a:gd name="T2" fmla="*/ 6 w 80"/>
                    <a:gd name="T3" fmla="*/ 83 h 113"/>
                    <a:gd name="T4" fmla="*/ 19 w 80"/>
                    <a:gd name="T5" fmla="*/ 16 h 113"/>
                    <a:gd name="T6" fmla="*/ 32 w 80"/>
                    <a:gd name="T7" fmla="*/ 4 h 113"/>
                    <a:gd name="T8" fmla="*/ 73 w 80"/>
                    <a:gd name="T9" fmla="*/ 7 h 113"/>
                    <a:gd name="T10" fmla="*/ 67 w 80"/>
                    <a:gd name="T11" fmla="*/ 46 h 113"/>
                    <a:gd name="T12" fmla="*/ 59 w 80"/>
                    <a:gd name="T13" fmla="*/ 93 h 113"/>
                    <a:gd name="T14" fmla="*/ 37 w 80"/>
                    <a:gd name="T15" fmla="*/ 111 h 113"/>
                    <a:gd name="T16" fmla="*/ 28 w 80"/>
                    <a:gd name="T17" fmla="*/ 1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3">
                      <a:moveTo>
                        <a:pt x="28" y="111"/>
                      </a:moveTo>
                      <a:cubicBezTo>
                        <a:pt x="0" y="111"/>
                        <a:pt x="0" y="111"/>
                        <a:pt x="6" y="83"/>
                      </a:cubicBezTo>
                      <a:cubicBezTo>
                        <a:pt x="10" y="61"/>
                        <a:pt x="15" y="39"/>
                        <a:pt x="19" y="16"/>
                      </a:cubicBezTo>
                      <a:cubicBezTo>
                        <a:pt x="20" y="8"/>
                        <a:pt x="23" y="4"/>
                        <a:pt x="32" y="4"/>
                      </a:cubicBezTo>
                      <a:cubicBezTo>
                        <a:pt x="46" y="5"/>
                        <a:pt x="66" y="0"/>
                        <a:pt x="73" y="7"/>
                      </a:cubicBezTo>
                      <a:cubicBezTo>
                        <a:pt x="80" y="15"/>
                        <a:pt x="70" y="33"/>
                        <a:pt x="67" y="46"/>
                      </a:cubicBezTo>
                      <a:cubicBezTo>
                        <a:pt x="65" y="62"/>
                        <a:pt x="60" y="77"/>
                        <a:pt x="59" y="93"/>
                      </a:cubicBezTo>
                      <a:cubicBezTo>
                        <a:pt x="57" y="108"/>
                        <a:pt x="51" y="113"/>
                        <a:pt x="37" y="111"/>
                      </a:cubicBezTo>
                      <a:cubicBezTo>
                        <a:pt x="34" y="110"/>
                        <a:pt x="31" y="111"/>
                        <a:pt x="2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7" name="Freeform 67"/>
                <p:cNvSpPr/>
                <p:nvPr/>
              </p:nvSpPr>
              <p:spPr bwMode="auto">
                <a:xfrm>
                  <a:off x="1177298" y="1944688"/>
                  <a:ext cx="231775" cy="209550"/>
                </a:xfrm>
                <a:custGeom>
                  <a:avLst/>
                  <a:gdLst>
                    <a:gd name="T0" fmla="*/ 38 w 62"/>
                    <a:gd name="T1" fmla="*/ 0 h 56"/>
                    <a:gd name="T2" fmla="*/ 56 w 62"/>
                    <a:gd name="T3" fmla="*/ 25 h 56"/>
                    <a:gd name="T4" fmla="*/ 16 w 62"/>
                    <a:gd name="T5" fmla="*/ 56 h 56"/>
                    <a:gd name="T6" fmla="*/ 4 w 62"/>
                    <a:gd name="T7" fmla="*/ 40 h 56"/>
                    <a:gd name="T8" fmla="*/ 8 w 62"/>
                    <a:gd name="T9" fmla="*/ 24 h 56"/>
                    <a:gd name="T10" fmla="*/ 38 w 62"/>
                    <a:gd name="T11" fmla="*/ 0 h 56"/>
                  </a:gdLst>
                  <a:ahLst/>
                  <a:cxnLst>
                    <a:cxn ang="0">
                      <a:pos x="T0" y="T1"/>
                    </a:cxn>
                    <a:cxn ang="0">
                      <a:pos x="T2" y="T3"/>
                    </a:cxn>
                    <a:cxn ang="0">
                      <a:pos x="T4" y="T5"/>
                    </a:cxn>
                    <a:cxn ang="0">
                      <a:pos x="T6" y="T7"/>
                    </a:cxn>
                    <a:cxn ang="0">
                      <a:pos x="T8" y="T9"/>
                    </a:cxn>
                    <a:cxn ang="0">
                      <a:pos x="T10" y="T11"/>
                    </a:cxn>
                  </a:cxnLst>
                  <a:rect l="0" t="0" r="r" b="b"/>
                  <a:pathLst>
                    <a:path w="62" h="56">
                      <a:moveTo>
                        <a:pt x="38" y="0"/>
                      </a:moveTo>
                      <a:cubicBezTo>
                        <a:pt x="62" y="0"/>
                        <a:pt x="62" y="0"/>
                        <a:pt x="56" y="25"/>
                      </a:cubicBezTo>
                      <a:cubicBezTo>
                        <a:pt x="49" y="56"/>
                        <a:pt x="49" y="55"/>
                        <a:pt x="16" y="56"/>
                      </a:cubicBezTo>
                      <a:cubicBezTo>
                        <a:pt x="3" y="56"/>
                        <a:pt x="0" y="52"/>
                        <a:pt x="4" y="40"/>
                      </a:cubicBezTo>
                      <a:cubicBezTo>
                        <a:pt x="6" y="35"/>
                        <a:pt x="6" y="30"/>
                        <a:pt x="8" y="24"/>
                      </a:cubicBezTo>
                      <a:cubicBezTo>
                        <a:pt x="13" y="0"/>
                        <a:pt x="13"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8" name="Freeform 68"/>
                <p:cNvSpPr/>
                <p:nvPr/>
              </p:nvSpPr>
              <p:spPr bwMode="auto">
                <a:xfrm>
                  <a:off x="1840873" y="1917700"/>
                  <a:ext cx="266700" cy="157163"/>
                </a:xfrm>
                <a:custGeom>
                  <a:avLst/>
                  <a:gdLst>
                    <a:gd name="T0" fmla="*/ 41 w 71"/>
                    <a:gd name="T1" fmla="*/ 0 h 42"/>
                    <a:gd name="T2" fmla="*/ 64 w 71"/>
                    <a:gd name="T3" fmla="*/ 29 h 42"/>
                    <a:gd name="T4" fmla="*/ 48 w 71"/>
                    <a:gd name="T5" fmla="*/ 42 h 42"/>
                    <a:gd name="T6" fmla="*/ 11 w 71"/>
                    <a:gd name="T7" fmla="*/ 42 h 42"/>
                    <a:gd name="T8" fmla="*/ 2 w 71"/>
                    <a:gd name="T9" fmla="*/ 32 h 42"/>
                    <a:gd name="T10" fmla="*/ 41 w 71"/>
                    <a:gd name="T11" fmla="*/ 0 h 42"/>
                  </a:gdLst>
                  <a:ahLst/>
                  <a:cxnLst>
                    <a:cxn ang="0">
                      <a:pos x="T0" y="T1"/>
                    </a:cxn>
                    <a:cxn ang="0">
                      <a:pos x="T2" y="T3"/>
                    </a:cxn>
                    <a:cxn ang="0">
                      <a:pos x="T4" y="T5"/>
                    </a:cxn>
                    <a:cxn ang="0">
                      <a:pos x="T6" y="T7"/>
                    </a:cxn>
                    <a:cxn ang="0">
                      <a:pos x="T8" y="T9"/>
                    </a:cxn>
                    <a:cxn ang="0">
                      <a:pos x="T10" y="T11"/>
                    </a:cxn>
                  </a:cxnLst>
                  <a:rect l="0" t="0" r="r" b="b"/>
                  <a:pathLst>
                    <a:path w="71" h="42">
                      <a:moveTo>
                        <a:pt x="41" y="0"/>
                      </a:moveTo>
                      <a:cubicBezTo>
                        <a:pt x="71" y="0"/>
                        <a:pt x="71" y="0"/>
                        <a:pt x="64" y="29"/>
                      </a:cubicBezTo>
                      <a:cubicBezTo>
                        <a:pt x="62" y="39"/>
                        <a:pt x="58" y="42"/>
                        <a:pt x="48" y="42"/>
                      </a:cubicBezTo>
                      <a:cubicBezTo>
                        <a:pt x="36" y="41"/>
                        <a:pt x="23" y="41"/>
                        <a:pt x="11" y="42"/>
                      </a:cubicBezTo>
                      <a:cubicBezTo>
                        <a:pt x="3" y="42"/>
                        <a:pt x="0" y="41"/>
                        <a:pt x="2" y="32"/>
                      </a:cubicBezTo>
                      <a:cubicBezTo>
                        <a:pt x="10" y="0"/>
                        <a:pt x="9" y="0"/>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7" name="组合 16"/>
              <p:cNvGrpSpPr/>
              <p:nvPr userDrawn="1"/>
            </p:nvGrpSpPr>
            <p:grpSpPr>
              <a:xfrm>
                <a:off x="226430" y="5742124"/>
                <a:ext cx="8058151" cy="1112838"/>
                <a:chOff x="2517148" y="3846513"/>
                <a:chExt cx="8058151" cy="1112838"/>
              </a:xfrm>
              <a:grpFill/>
            </p:grpSpPr>
            <p:sp>
              <p:nvSpPr>
                <p:cNvPr id="18" name="Freeform 22"/>
                <p:cNvSpPr/>
                <p:nvPr/>
              </p:nvSpPr>
              <p:spPr bwMode="auto">
                <a:xfrm>
                  <a:off x="9287836" y="3857625"/>
                  <a:ext cx="1287463" cy="1084263"/>
                </a:xfrm>
                <a:custGeom>
                  <a:avLst/>
                  <a:gdLst>
                    <a:gd name="T0" fmla="*/ 0 w 343"/>
                    <a:gd name="T1" fmla="*/ 287 h 288"/>
                    <a:gd name="T2" fmla="*/ 81 w 343"/>
                    <a:gd name="T3" fmla="*/ 150 h 288"/>
                    <a:gd name="T4" fmla="*/ 114 w 343"/>
                    <a:gd name="T5" fmla="*/ 95 h 288"/>
                    <a:gd name="T6" fmla="*/ 107 w 343"/>
                    <a:gd name="T7" fmla="*/ 83 h 288"/>
                    <a:gd name="T8" fmla="*/ 80 w 343"/>
                    <a:gd name="T9" fmla="*/ 83 h 288"/>
                    <a:gd name="T10" fmla="*/ 66 w 343"/>
                    <a:gd name="T11" fmla="*/ 78 h 288"/>
                    <a:gd name="T12" fmla="*/ 82 w 343"/>
                    <a:gd name="T13" fmla="*/ 61 h 288"/>
                    <a:gd name="T14" fmla="*/ 121 w 343"/>
                    <a:gd name="T15" fmla="*/ 62 h 288"/>
                    <a:gd name="T16" fmla="*/ 139 w 343"/>
                    <a:gd name="T17" fmla="*/ 51 h 288"/>
                    <a:gd name="T18" fmla="*/ 168 w 343"/>
                    <a:gd name="T19" fmla="*/ 7 h 288"/>
                    <a:gd name="T20" fmla="*/ 237 w 343"/>
                    <a:gd name="T21" fmla="*/ 5 h 288"/>
                    <a:gd name="T22" fmla="*/ 211 w 343"/>
                    <a:gd name="T23" fmla="*/ 49 h 288"/>
                    <a:gd name="T24" fmla="*/ 218 w 343"/>
                    <a:gd name="T25" fmla="*/ 62 h 288"/>
                    <a:gd name="T26" fmla="*/ 332 w 343"/>
                    <a:gd name="T27" fmla="*/ 61 h 288"/>
                    <a:gd name="T28" fmla="*/ 340 w 343"/>
                    <a:gd name="T29" fmla="*/ 73 h 288"/>
                    <a:gd name="T30" fmla="*/ 279 w 343"/>
                    <a:gd name="T31" fmla="*/ 250 h 288"/>
                    <a:gd name="T32" fmla="*/ 227 w 343"/>
                    <a:gd name="T33" fmla="*/ 287 h 288"/>
                    <a:gd name="T34" fmla="*/ 142 w 343"/>
                    <a:gd name="T35" fmla="*/ 287 h 288"/>
                    <a:gd name="T36" fmla="*/ 168 w 343"/>
                    <a:gd name="T37" fmla="*/ 264 h 288"/>
                    <a:gd name="T38" fmla="*/ 216 w 343"/>
                    <a:gd name="T39" fmla="*/ 230 h 288"/>
                    <a:gd name="T40" fmla="*/ 261 w 343"/>
                    <a:gd name="T41" fmla="*/ 97 h 288"/>
                    <a:gd name="T42" fmla="*/ 251 w 343"/>
                    <a:gd name="T43" fmla="*/ 83 h 288"/>
                    <a:gd name="T44" fmla="*/ 192 w 343"/>
                    <a:gd name="T45" fmla="*/ 86 h 288"/>
                    <a:gd name="T46" fmla="*/ 161 w 343"/>
                    <a:gd name="T47" fmla="*/ 135 h 288"/>
                    <a:gd name="T48" fmla="*/ 77 w 343"/>
                    <a:gd name="T49" fmla="*/ 277 h 288"/>
                    <a:gd name="T50" fmla="*/ 58 w 343"/>
                    <a:gd name="T51" fmla="*/ 287 h 288"/>
                    <a:gd name="T52" fmla="*/ 0 w 343"/>
                    <a:gd name="T53"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3" h="288">
                      <a:moveTo>
                        <a:pt x="0" y="287"/>
                      </a:moveTo>
                      <a:cubicBezTo>
                        <a:pt x="28" y="239"/>
                        <a:pt x="55" y="195"/>
                        <a:pt x="81" y="150"/>
                      </a:cubicBezTo>
                      <a:cubicBezTo>
                        <a:pt x="92" y="132"/>
                        <a:pt x="103" y="113"/>
                        <a:pt x="114" y="95"/>
                      </a:cubicBezTo>
                      <a:cubicBezTo>
                        <a:pt x="120" y="85"/>
                        <a:pt x="117" y="83"/>
                        <a:pt x="107" y="83"/>
                      </a:cubicBezTo>
                      <a:cubicBezTo>
                        <a:pt x="98" y="84"/>
                        <a:pt x="89" y="84"/>
                        <a:pt x="80" y="83"/>
                      </a:cubicBezTo>
                      <a:cubicBezTo>
                        <a:pt x="75" y="83"/>
                        <a:pt x="66" y="88"/>
                        <a:pt x="66" y="78"/>
                      </a:cubicBezTo>
                      <a:cubicBezTo>
                        <a:pt x="67" y="70"/>
                        <a:pt x="68" y="60"/>
                        <a:pt x="82" y="61"/>
                      </a:cubicBezTo>
                      <a:cubicBezTo>
                        <a:pt x="95" y="62"/>
                        <a:pt x="108" y="61"/>
                        <a:pt x="121" y="62"/>
                      </a:cubicBezTo>
                      <a:cubicBezTo>
                        <a:pt x="130" y="62"/>
                        <a:pt x="135" y="59"/>
                        <a:pt x="139" y="51"/>
                      </a:cubicBezTo>
                      <a:cubicBezTo>
                        <a:pt x="149" y="35"/>
                        <a:pt x="154" y="12"/>
                        <a:pt x="168" y="7"/>
                      </a:cubicBezTo>
                      <a:cubicBezTo>
                        <a:pt x="188" y="0"/>
                        <a:pt x="213" y="5"/>
                        <a:pt x="237" y="5"/>
                      </a:cubicBezTo>
                      <a:cubicBezTo>
                        <a:pt x="228" y="21"/>
                        <a:pt x="220" y="35"/>
                        <a:pt x="211" y="49"/>
                      </a:cubicBezTo>
                      <a:cubicBezTo>
                        <a:pt x="205" y="59"/>
                        <a:pt x="206" y="62"/>
                        <a:pt x="218" y="62"/>
                      </a:cubicBezTo>
                      <a:cubicBezTo>
                        <a:pt x="256" y="61"/>
                        <a:pt x="294" y="62"/>
                        <a:pt x="332" y="61"/>
                      </a:cubicBezTo>
                      <a:cubicBezTo>
                        <a:pt x="342" y="61"/>
                        <a:pt x="343" y="64"/>
                        <a:pt x="340" y="73"/>
                      </a:cubicBezTo>
                      <a:cubicBezTo>
                        <a:pt x="319" y="132"/>
                        <a:pt x="300" y="191"/>
                        <a:pt x="279" y="250"/>
                      </a:cubicBezTo>
                      <a:cubicBezTo>
                        <a:pt x="271" y="275"/>
                        <a:pt x="253" y="287"/>
                        <a:pt x="227" y="287"/>
                      </a:cubicBezTo>
                      <a:cubicBezTo>
                        <a:pt x="199" y="287"/>
                        <a:pt x="171" y="287"/>
                        <a:pt x="142" y="287"/>
                      </a:cubicBezTo>
                      <a:cubicBezTo>
                        <a:pt x="147" y="264"/>
                        <a:pt x="147" y="264"/>
                        <a:pt x="168" y="264"/>
                      </a:cubicBezTo>
                      <a:cubicBezTo>
                        <a:pt x="210" y="263"/>
                        <a:pt x="202" y="269"/>
                        <a:pt x="216" y="230"/>
                      </a:cubicBezTo>
                      <a:cubicBezTo>
                        <a:pt x="231" y="186"/>
                        <a:pt x="246" y="141"/>
                        <a:pt x="261" y="97"/>
                      </a:cubicBezTo>
                      <a:cubicBezTo>
                        <a:pt x="266" y="85"/>
                        <a:pt x="263" y="82"/>
                        <a:pt x="251" y="83"/>
                      </a:cubicBezTo>
                      <a:cubicBezTo>
                        <a:pt x="231" y="85"/>
                        <a:pt x="207" y="76"/>
                        <a:pt x="192" y="86"/>
                      </a:cubicBezTo>
                      <a:cubicBezTo>
                        <a:pt x="177" y="96"/>
                        <a:pt x="171" y="118"/>
                        <a:pt x="161" y="135"/>
                      </a:cubicBezTo>
                      <a:cubicBezTo>
                        <a:pt x="133" y="182"/>
                        <a:pt x="105" y="229"/>
                        <a:pt x="77" y="277"/>
                      </a:cubicBezTo>
                      <a:cubicBezTo>
                        <a:pt x="73" y="285"/>
                        <a:pt x="68" y="288"/>
                        <a:pt x="58" y="287"/>
                      </a:cubicBezTo>
                      <a:cubicBezTo>
                        <a:pt x="40" y="287"/>
                        <a:pt x="22" y="287"/>
                        <a:pt x="0"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9" name="Freeform 25"/>
                <p:cNvSpPr>
                  <a:spLocks noEditPoints="1"/>
                </p:cNvSpPr>
                <p:nvPr/>
              </p:nvSpPr>
              <p:spPr bwMode="auto">
                <a:xfrm>
                  <a:off x="7579686" y="3917950"/>
                  <a:ext cx="819150" cy="1027113"/>
                </a:xfrm>
                <a:custGeom>
                  <a:avLst/>
                  <a:gdLst>
                    <a:gd name="T0" fmla="*/ 218 w 218"/>
                    <a:gd name="T1" fmla="*/ 1 h 273"/>
                    <a:gd name="T2" fmla="*/ 145 w 218"/>
                    <a:gd name="T3" fmla="*/ 216 h 273"/>
                    <a:gd name="T4" fmla="*/ 66 w 218"/>
                    <a:gd name="T5" fmla="*/ 272 h 273"/>
                    <a:gd name="T6" fmla="*/ 11 w 218"/>
                    <a:gd name="T7" fmla="*/ 272 h 273"/>
                    <a:gd name="T8" fmla="*/ 3 w 218"/>
                    <a:gd name="T9" fmla="*/ 261 h 273"/>
                    <a:gd name="T10" fmla="*/ 89 w 218"/>
                    <a:gd name="T11" fmla="*/ 9 h 273"/>
                    <a:gd name="T12" fmla="*/ 100 w 218"/>
                    <a:gd name="T13" fmla="*/ 0 h 273"/>
                    <a:gd name="T14" fmla="*/ 218 w 218"/>
                    <a:gd name="T15" fmla="*/ 1 h 273"/>
                    <a:gd name="T16" fmla="*/ 68 w 218"/>
                    <a:gd name="T17" fmla="*/ 250 h 273"/>
                    <a:gd name="T18" fmla="*/ 88 w 218"/>
                    <a:gd name="T19" fmla="*/ 233 h 273"/>
                    <a:gd name="T20" fmla="*/ 154 w 218"/>
                    <a:gd name="T21" fmla="*/ 36 h 273"/>
                    <a:gd name="T22" fmla="*/ 154 w 218"/>
                    <a:gd name="T23" fmla="*/ 23 h 273"/>
                    <a:gd name="T24" fmla="*/ 133 w 218"/>
                    <a:gd name="T25" fmla="*/ 30 h 273"/>
                    <a:gd name="T26" fmla="*/ 62 w 218"/>
                    <a:gd name="T27" fmla="*/ 241 h 273"/>
                    <a:gd name="T28" fmla="*/ 68 w 218"/>
                    <a:gd name="T29" fmla="*/ 25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273">
                      <a:moveTo>
                        <a:pt x="218" y="1"/>
                      </a:moveTo>
                      <a:cubicBezTo>
                        <a:pt x="193" y="74"/>
                        <a:pt x="169" y="145"/>
                        <a:pt x="145" y="216"/>
                      </a:cubicBezTo>
                      <a:cubicBezTo>
                        <a:pt x="127" y="271"/>
                        <a:pt x="121" y="273"/>
                        <a:pt x="66" y="272"/>
                      </a:cubicBezTo>
                      <a:cubicBezTo>
                        <a:pt x="48" y="271"/>
                        <a:pt x="29" y="271"/>
                        <a:pt x="11" y="272"/>
                      </a:cubicBezTo>
                      <a:cubicBezTo>
                        <a:pt x="2" y="272"/>
                        <a:pt x="0" y="269"/>
                        <a:pt x="3" y="261"/>
                      </a:cubicBezTo>
                      <a:cubicBezTo>
                        <a:pt x="32" y="177"/>
                        <a:pt x="61" y="93"/>
                        <a:pt x="89" y="9"/>
                      </a:cubicBezTo>
                      <a:cubicBezTo>
                        <a:pt x="91" y="3"/>
                        <a:pt x="93" y="0"/>
                        <a:pt x="100" y="0"/>
                      </a:cubicBezTo>
                      <a:cubicBezTo>
                        <a:pt x="139" y="1"/>
                        <a:pt x="177" y="1"/>
                        <a:pt x="218" y="1"/>
                      </a:cubicBezTo>
                      <a:close/>
                      <a:moveTo>
                        <a:pt x="68" y="250"/>
                      </a:moveTo>
                      <a:cubicBezTo>
                        <a:pt x="81" y="251"/>
                        <a:pt x="84" y="242"/>
                        <a:pt x="88" y="233"/>
                      </a:cubicBezTo>
                      <a:cubicBezTo>
                        <a:pt x="110" y="167"/>
                        <a:pt x="132" y="102"/>
                        <a:pt x="154" y="36"/>
                      </a:cubicBezTo>
                      <a:cubicBezTo>
                        <a:pt x="156" y="32"/>
                        <a:pt x="163" y="25"/>
                        <a:pt x="154" y="23"/>
                      </a:cubicBezTo>
                      <a:cubicBezTo>
                        <a:pt x="147" y="22"/>
                        <a:pt x="137" y="17"/>
                        <a:pt x="133" y="30"/>
                      </a:cubicBezTo>
                      <a:cubicBezTo>
                        <a:pt x="110" y="100"/>
                        <a:pt x="86" y="170"/>
                        <a:pt x="62" y="241"/>
                      </a:cubicBezTo>
                      <a:cubicBezTo>
                        <a:pt x="59" y="248"/>
                        <a:pt x="61" y="251"/>
                        <a:pt x="68" y="2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0" name="Freeform 26"/>
                <p:cNvSpPr>
                  <a:spLocks noEditPoints="1"/>
                </p:cNvSpPr>
                <p:nvPr/>
              </p:nvSpPr>
              <p:spPr bwMode="auto">
                <a:xfrm>
                  <a:off x="3628398" y="3851275"/>
                  <a:ext cx="757238" cy="1085850"/>
                </a:xfrm>
                <a:custGeom>
                  <a:avLst/>
                  <a:gdLst>
                    <a:gd name="T0" fmla="*/ 180 w 202"/>
                    <a:gd name="T1" fmla="*/ 5 h 289"/>
                    <a:gd name="T2" fmla="*/ 162 w 202"/>
                    <a:gd name="T3" fmla="*/ 38 h 289"/>
                    <a:gd name="T4" fmla="*/ 170 w 202"/>
                    <a:gd name="T5" fmla="*/ 50 h 289"/>
                    <a:gd name="T6" fmla="*/ 173 w 202"/>
                    <a:gd name="T7" fmla="*/ 50 h 289"/>
                    <a:gd name="T8" fmla="*/ 193 w 202"/>
                    <a:gd name="T9" fmla="*/ 77 h 289"/>
                    <a:gd name="T10" fmla="*/ 131 w 202"/>
                    <a:gd name="T11" fmla="*/ 258 h 289"/>
                    <a:gd name="T12" fmla="*/ 88 w 202"/>
                    <a:gd name="T13" fmla="*/ 289 h 289"/>
                    <a:gd name="T14" fmla="*/ 11 w 202"/>
                    <a:gd name="T15" fmla="*/ 289 h 289"/>
                    <a:gd name="T16" fmla="*/ 3 w 202"/>
                    <a:gd name="T17" fmla="*/ 278 h 289"/>
                    <a:gd name="T18" fmla="*/ 78 w 202"/>
                    <a:gd name="T19" fmla="*/ 58 h 289"/>
                    <a:gd name="T20" fmla="*/ 87 w 202"/>
                    <a:gd name="T21" fmla="*/ 50 h 289"/>
                    <a:gd name="T22" fmla="*/ 107 w 202"/>
                    <a:gd name="T23" fmla="*/ 37 h 289"/>
                    <a:gd name="T24" fmla="*/ 159 w 202"/>
                    <a:gd name="T25" fmla="*/ 5 h 289"/>
                    <a:gd name="T26" fmla="*/ 180 w 202"/>
                    <a:gd name="T27" fmla="*/ 5 h 289"/>
                    <a:gd name="T28" fmla="*/ 95 w 202"/>
                    <a:gd name="T29" fmla="*/ 159 h 289"/>
                    <a:gd name="T30" fmla="*/ 117 w 202"/>
                    <a:gd name="T31" fmla="*/ 148 h 289"/>
                    <a:gd name="T32" fmla="*/ 138 w 202"/>
                    <a:gd name="T33" fmla="*/ 86 h 289"/>
                    <a:gd name="T34" fmla="*/ 137 w 202"/>
                    <a:gd name="T35" fmla="*/ 74 h 289"/>
                    <a:gd name="T36" fmla="*/ 122 w 202"/>
                    <a:gd name="T37" fmla="*/ 81 h 289"/>
                    <a:gd name="T38" fmla="*/ 95 w 202"/>
                    <a:gd name="T39" fmla="*/ 159 h 289"/>
                    <a:gd name="T40" fmla="*/ 105 w 202"/>
                    <a:gd name="T41" fmla="*/ 184 h 289"/>
                    <a:gd name="T42" fmla="*/ 83 w 202"/>
                    <a:gd name="T43" fmla="*/ 192 h 289"/>
                    <a:gd name="T44" fmla="*/ 62 w 202"/>
                    <a:gd name="T45" fmla="*/ 256 h 289"/>
                    <a:gd name="T46" fmla="*/ 62 w 202"/>
                    <a:gd name="T47" fmla="*/ 265 h 289"/>
                    <a:gd name="T48" fmla="*/ 72 w 202"/>
                    <a:gd name="T49" fmla="*/ 265 h 289"/>
                    <a:gd name="T50" fmla="*/ 80 w 202"/>
                    <a:gd name="T51" fmla="*/ 255 h 289"/>
                    <a:gd name="T52" fmla="*/ 105 w 202"/>
                    <a:gd name="T53" fmla="*/ 18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2" h="289">
                      <a:moveTo>
                        <a:pt x="180" y="5"/>
                      </a:moveTo>
                      <a:cubicBezTo>
                        <a:pt x="173" y="18"/>
                        <a:pt x="168" y="28"/>
                        <a:pt x="162" y="38"/>
                      </a:cubicBezTo>
                      <a:cubicBezTo>
                        <a:pt x="155" y="49"/>
                        <a:pt x="159" y="51"/>
                        <a:pt x="170" y="50"/>
                      </a:cubicBezTo>
                      <a:cubicBezTo>
                        <a:pt x="171" y="50"/>
                        <a:pt x="172" y="50"/>
                        <a:pt x="173" y="50"/>
                      </a:cubicBezTo>
                      <a:cubicBezTo>
                        <a:pt x="202" y="50"/>
                        <a:pt x="202" y="50"/>
                        <a:pt x="193" y="77"/>
                      </a:cubicBezTo>
                      <a:cubicBezTo>
                        <a:pt x="172" y="137"/>
                        <a:pt x="152" y="197"/>
                        <a:pt x="131" y="258"/>
                      </a:cubicBezTo>
                      <a:cubicBezTo>
                        <a:pt x="123" y="281"/>
                        <a:pt x="112" y="289"/>
                        <a:pt x="88" y="289"/>
                      </a:cubicBezTo>
                      <a:cubicBezTo>
                        <a:pt x="62" y="289"/>
                        <a:pt x="37" y="289"/>
                        <a:pt x="11" y="289"/>
                      </a:cubicBezTo>
                      <a:cubicBezTo>
                        <a:pt x="2" y="289"/>
                        <a:pt x="0" y="287"/>
                        <a:pt x="3" y="278"/>
                      </a:cubicBezTo>
                      <a:cubicBezTo>
                        <a:pt x="28" y="205"/>
                        <a:pt x="53" y="132"/>
                        <a:pt x="78" y="58"/>
                      </a:cubicBezTo>
                      <a:cubicBezTo>
                        <a:pt x="79" y="54"/>
                        <a:pt x="81" y="49"/>
                        <a:pt x="87" y="50"/>
                      </a:cubicBezTo>
                      <a:cubicBezTo>
                        <a:pt x="98" y="53"/>
                        <a:pt x="104" y="46"/>
                        <a:pt x="107" y="37"/>
                      </a:cubicBezTo>
                      <a:cubicBezTo>
                        <a:pt x="115" y="11"/>
                        <a:pt x="132" y="0"/>
                        <a:pt x="159" y="5"/>
                      </a:cubicBezTo>
                      <a:cubicBezTo>
                        <a:pt x="165" y="6"/>
                        <a:pt x="171" y="5"/>
                        <a:pt x="180" y="5"/>
                      </a:cubicBezTo>
                      <a:close/>
                      <a:moveTo>
                        <a:pt x="95" y="159"/>
                      </a:moveTo>
                      <a:cubicBezTo>
                        <a:pt x="108" y="163"/>
                        <a:pt x="114" y="160"/>
                        <a:pt x="117" y="148"/>
                      </a:cubicBezTo>
                      <a:cubicBezTo>
                        <a:pt x="123" y="127"/>
                        <a:pt x="131" y="106"/>
                        <a:pt x="138" y="86"/>
                      </a:cubicBezTo>
                      <a:cubicBezTo>
                        <a:pt x="139" y="82"/>
                        <a:pt x="145" y="76"/>
                        <a:pt x="137" y="74"/>
                      </a:cubicBezTo>
                      <a:cubicBezTo>
                        <a:pt x="131" y="72"/>
                        <a:pt x="124" y="72"/>
                        <a:pt x="122" y="81"/>
                      </a:cubicBezTo>
                      <a:cubicBezTo>
                        <a:pt x="113" y="107"/>
                        <a:pt x="104" y="132"/>
                        <a:pt x="95" y="159"/>
                      </a:cubicBezTo>
                      <a:close/>
                      <a:moveTo>
                        <a:pt x="105" y="184"/>
                      </a:moveTo>
                      <a:cubicBezTo>
                        <a:pt x="95" y="184"/>
                        <a:pt x="87" y="181"/>
                        <a:pt x="83" y="192"/>
                      </a:cubicBezTo>
                      <a:cubicBezTo>
                        <a:pt x="77" y="214"/>
                        <a:pt x="69" y="235"/>
                        <a:pt x="62" y="256"/>
                      </a:cubicBezTo>
                      <a:cubicBezTo>
                        <a:pt x="61" y="259"/>
                        <a:pt x="57" y="263"/>
                        <a:pt x="62" y="265"/>
                      </a:cubicBezTo>
                      <a:cubicBezTo>
                        <a:pt x="65" y="266"/>
                        <a:pt x="69" y="266"/>
                        <a:pt x="72" y="265"/>
                      </a:cubicBezTo>
                      <a:cubicBezTo>
                        <a:pt x="77" y="263"/>
                        <a:pt x="79" y="259"/>
                        <a:pt x="80" y="255"/>
                      </a:cubicBezTo>
                      <a:cubicBezTo>
                        <a:pt x="88" y="232"/>
                        <a:pt x="96" y="209"/>
                        <a:pt x="105"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1" name="Freeform 27"/>
                <p:cNvSpPr>
                  <a:spLocks noEditPoints="1"/>
                </p:cNvSpPr>
                <p:nvPr/>
              </p:nvSpPr>
              <p:spPr bwMode="auto">
                <a:xfrm>
                  <a:off x="4757111" y="3917950"/>
                  <a:ext cx="792163" cy="977900"/>
                </a:xfrm>
                <a:custGeom>
                  <a:avLst/>
                  <a:gdLst>
                    <a:gd name="T0" fmla="*/ 211 w 211"/>
                    <a:gd name="T1" fmla="*/ 1 h 260"/>
                    <a:gd name="T2" fmla="*/ 174 w 211"/>
                    <a:gd name="T3" fmla="*/ 110 h 260"/>
                    <a:gd name="T4" fmla="*/ 136 w 211"/>
                    <a:gd name="T5" fmla="*/ 224 h 260"/>
                    <a:gd name="T6" fmla="*/ 85 w 211"/>
                    <a:gd name="T7" fmla="*/ 260 h 260"/>
                    <a:gd name="T8" fmla="*/ 12 w 211"/>
                    <a:gd name="T9" fmla="*/ 260 h 260"/>
                    <a:gd name="T10" fmla="*/ 4 w 211"/>
                    <a:gd name="T11" fmla="*/ 249 h 260"/>
                    <a:gd name="T12" fmla="*/ 86 w 211"/>
                    <a:gd name="T13" fmla="*/ 9 h 260"/>
                    <a:gd name="T14" fmla="*/ 96 w 211"/>
                    <a:gd name="T15" fmla="*/ 0 h 260"/>
                    <a:gd name="T16" fmla="*/ 211 w 211"/>
                    <a:gd name="T17" fmla="*/ 1 h 260"/>
                    <a:gd name="T18" fmla="*/ 110 w 211"/>
                    <a:gd name="T19" fmla="*/ 118 h 260"/>
                    <a:gd name="T20" fmla="*/ 121 w 211"/>
                    <a:gd name="T21" fmla="*/ 110 h 260"/>
                    <a:gd name="T22" fmla="*/ 147 w 211"/>
                    <a:gd name="T23" fmla="*/ 33 h 260"/>
                    <a:gd name="T24" fmla="*/ 145 w 211"/>
                    <a:gd name="T25" fmla="*/ 23 h 260"/>
                    <a:gd name="T26" fmla="*/ 132 w 211"/>
                    <a:gd name="T27" fmla="*/ 29 h 260"/>
                    <a:gd name="T28" fmla="*/ 104 w 211"/>
                    <a:gd name="T29" fmla="*/ 111 h 260"/>
                    <a:gd name="T30" fmla="*/ 110 w 211"/>
                    <a:gd name="T31" fmla="*/ 118 h 260"/>
                    <a:gd name="T32" fmla="*/ 109 w 211"/>
                    <a:gd name="T33" fmla="*/ 143 h 260"/>
                    <a:gd name="T34" fmla="*/ 90 w 211"/>
                    <a:gd name="T35" fmla="*/ 152 h 260"/>
                    <a:gd name="T36" fmla="*/ 65 w 211"/>
                    <a:gd name="T37" fmla="*/ 227 h 260"/>
                    <a:gd name="T38" fmla="*/ 64 w 211"/>
                    <a:gd name="T39" fmla="*/ 236 h 260"/>
                    <a:gd name="T40" fmla="*/ 75 w 211"/>
                    <a:gd name="T41" fmla="*/ 235 h 260"/>
                    <a:gd name="T42" fmla="*/ 82 w 211"/>
                    <a:gd name="T43" fmla="*/ 225 h 260"/>
                    <a:gd name="T44" fmla="*/ 109 w 211"/>
                    <a:gd name="T45" fmla="*/ 14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1" h="260">
                      <a:moveTo>
                        <a:pt x="211" y="1"/>
                      </a:moveTo>
                      <a:cubicBezTo>
                        <a:pt x="198" y="38"/>
                        <a:pt x="186" y="74"/>
                        <a:pt x="174" y="110"/>
                      </a:cubicBezTo>
                      <a:cubicBezTo>
                        <a:pt x="161" y="148"/>
                        <a:pt x="148" y="186"/>
                        <a:pt x="136" y="224"/>
                      </a:cubicBezTo>
                      <a:cubicBezTo>
                        <a:pt x="127" y="248"/>
                        <a:pt x="111" y="260"/>
                        <a:pt x="85" y="260"/>
                      </a:cubicBezTo>
                      <a:cubicBezTo>
                        <a:pt x="61" y="260"/>
                        <a:pt x="36" y="260"/>
                        <a:pt x="12" y="260"/>
                      </a:cubicBezTo>
                      <a:cubicBezTo>
                        <a:pt x="3" y="260"/>
                        <a:pt x="0" y="259"/>
                        <a:pt x="4" y="249"/>
                      </a:cubicBezTo>
                      <a:cubicBezTo>
                        <a:pt x="31" y="169"/>
                        <a:pt x="58" y="89"/>
                        <a:pt x="86" y="9"/>
                      </a:cubicBezTo>
                      <a:cubicBezTo>
                        <a:pt x="87" y="4"/>
                        <a:pt x="89" y="0"/>
                        <a:pt x="96" y="0"/>
                      </a:cubicBezTo>
                      <a:cubicBezTo>
                        <a:pt x="134" y="1"/>
                        <a:pt x="171" y="1"/>
                        <a:pt x="211" y="1"/>
                      </a:cubicBezTo>
                      <a:close/>
                      <a:moveTo>
                        <a:pt x="110" y="118"/>
                      </a:moveTo>
                      <a:cubicBezTo>
                        <a:pt x="117" y="120"/>
                        <a:pt x="119" y="115"/>
                        <a:pt x="121" y="110"/>
                      </a:cubicBezTo>
                      <a:cubicBezTo>
                        <a:pt x="130" y="84"/>
                        <a:pt x="138" y="59"/>
                        <a:pt x="147" y="33"/>
                      </a:cubicBezTo>
                      <a:cubicBezTo>
                        <a:pt x="148" y="30"/>
                        <a:pt x="153" y="24"/>
                        <a:pt x="145" y="23"/>
                      </a:cubicBezTo>
                      <a:cubicBezTo>
                        <a:pt x="140" y="22"/>
                        <a:pt x="135" y="21"/>
                        <a:pt x="132" y="29"/>
                      </a:cubicBezTo>
                      <a:cubicBezTo>
                        <a:pt x="123" y="56"/>
                        <a:pt x="114" y="83"/>
                        <a:pt x="104" y="111"/>
                      </a:cubicBezTo>
                      <a:cubicBezTo>
                        <a:pt x="102" y="116"/>
                        <a:pt x="103" y="119"/>
                        <a:pt x="110" y="118"/>
                      </a:cubicBezTo>
                      <a:close/>
                      <a:moveTo>
                        <a:pt x="109" y="143"/>
                      </a:moveTo>
                      <a:cubicBezTo>
                        <a:pt x="99" y="140"/>
                        <a:pt x="93" y="141"/>
                        <a:pt x="90" y="152"/>
                      </a:cubicBezTo>
                      <a:cubicBezTo>
                        <a:pt x="82" y="177"/>
                        <a:pt x="73" y="202"/>
                        <a:pt x="65" y="227"/>
                      </a:cubicBezTo>
                      <a:cubicBezTo>
                        <a:pt x="64" y="230"/>
                        <a:pt x="60" y="234"/>
                        <a:pt x="64" y="236"/>
                      </a:cubicBezTo>
                      <a:cubicBezTo>
                        <a:pt x="67" y="239"/>
                        <a:pt x="71" y="237"/>
                        <a:pt x="75" y="235"/>
                      </a:cubicBezTo>
                      <a:cubicBezTo>
                        <a:pt x="78" y="233"/>
                        <a:pt x="80" y="229"/>
                        <a:pt x="82" y="225"/>
                      </a:cubicBezTo>
                      <a:cubicBezTo>
                        <a:pt x="91" y="198"/>
                        <a:pt x="100" y="171"/>
                        <a:pt x="109"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2" name="Freeform 29"/>
                <p:cNvSpPr/>
                <p:nvPr/>
              </p:nvSpPr>
              <p:spPr bwMode="auto">
                <a:xfrm>
                  <a:off x="4341186" y="3854450"/>
                  <a:ext cx="674688" cy="1082675"/>
                </a:xfrm>
                <a:custGeom>
                  <a:avLst/>
                  <a:gdLst>
                    <a:gd name="T0" fmla="*/ 0 w 180"/>
                    <a:gd name="T1" fmla="*/ 288 h 288"/>
                    <a:gd name="T2" fmla="*/ 26 w 180"/>
                    <a:gd name="T3" fmla="*/ 265 h 288"/>
                    <a:gd name="T4" fmla="*/ 45 w 180"/>
                    <a:gd name="T5" fmla="*/ 252 h 288"/>
                    <a:gd name="T6" fmla="*/ 111 w 180"/>
                    <a:gd name="T7" fmla="*/ 60 h 288"/>
                    <a:gd name="T8" fmla="*/ 102 w 180"/>
                    <a:gd name="T9" fmla="*/ 48 h 288"/>
                    <a:gd name="T10" fmla="*/ 71 w 180"/>
                    <a:gd name="T11" fmla="*/ 67 h 288"/>
                    <a:gd name="T12" fmla="*/ 13 w 180"/>
                    <a:gd name="T13" fmla="*/ 102 h 288"/>
                    <a:gd name="T14" fmla="*/ 1 w 180"/>
                    <a:gd name="T15" fmla="*/ 102 h 288"/>
                    <a:gd name="T16" fmla="*/ 11 w 180"/>
                    <a:gd name="T17" fmla="*/ 79 h 288"/>
                    <a:gd name="T18" fmla="*/ 43 w 180"/>
                    <a:gd name="T19" fmla="*/ 14 h 288"/>
                    <a:gd name="T20" fmla="*/ 59 w 180"/>
                    <a:gd name="T21" fmla="*/ 4 h 288"/>
                    <a:gd name="T22" fmla="*/ 83 w 180"/>
                    <a:gd name="T23" fmla="*/ 4 h 288"/>
                    <a:gd name="T24" fmla="*/ 95 w 180"/>
                    <a:gd name="T25" fmla="*/ 19 h 288"/>
                    <a:gd name="T26" fmla="*/ 103 w 180"/>
                    <a:gd name="T27" fmla="*/ 25 h 288"/>
                    <a:gd name="T28" fmla="*/ 169 w 180"/>
                    <a:gd name="T29" fmla="*/ 25 h 288"/>
                    <a:gd name="T30" fmla="*/ 177 w 180"/>
                    <a:gd name="T31" fmla="*/ 36 h 288"/>
                    <a:gd name="T32" fmla="*/ 103 w 180"/>
                    <a:gd name="T33" fmla="*/ 254 h 288"/>
                    <a:gd name="T34" fmla="*/ 53 w 180"/>
                    <a:gd name="T35" fmla="*/ 288 h 288"/>
                    <a:gd name="T36" fmla="*/ 0 w 180"/>
                    <a:gd name="T3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288">
                      <a:moveTo>
                        <a:pt x="0" y="288"/>
                      </a:moveTo>
                      <a:cubicBezTo>
                        <a:pt x="0" y="269"/>
                        <a:pt x="9" y="262"/>
                        <a:pt x="26" y="265"/>
                      </a:cubicBezTo>
                      <a:cubicBezTo>
                        <a:pt x="36" y="266"/>
                        <a:pt x="42" y="262"/>
                        <a:pt x="45" y="252"/>
                      </a:cubicBezTo>
                      <a:cubicBezTo>
                        <a:pt x="67" y="188"/>
                        <a:pt x="88" y="124"/>
                        <a:pt x="111" y="60"/>
                      </a:cubicBezTo>
                      <a:cubicBezTo>
                        <a:pt x="114" y="50"/>
                        <a:pt x="111" y="49"/>
                        <a:pt x="102" y="48"/>
                      </a:cubicBezTo>
                      <a:cubicBezTo>
                        <a:pt x="86" y="46"/>
                        <a:pt x="75" y="51"/>
                        <a:pt x="71" y="67"/>
                      </a:cubicBezTo>
                      <a:cubicBezTo>
                        <a:pt x="63" y="98"/>
                        <a:pt x="43" y="108"/>
                        <a:pt x="13" y="102"/>
                      </a:cubicBezTo>
                      <a:cubicBezTo>
                        <a:pt x="9" y="102"/>
                        <a:pt x="6" y="102"/>
                        <a:pt x="1" y="102"/>
                      </a:cubicBezTo>
                      <a:cubicBezTo>
                        <a:pt x="2" y="93"/>
                        <a:pt x="7" y="86"/>
                        <a:pt x="11" y="79"/>
                      </a:cubicBezTo>
                      <a:cubicBezTo>
                        <a:pt x="21" y="57"/>
                        <a:pt x="32" y="36"/>
                        <a:pt x="43" y="14"/>
                      </a:cubicBezTo>
                      <a:cubicBezTo>
                        <a:pt x="46" y="7"/>
                        <a:pt x="50" y="3"/>
                        <a:pt x="59" y="4"/>
                      </a:cubicBezTo>
                      <a:cubicBezTo>
                        <a:pt x="67" y="5"/>
                        <a:pt x="75" y="4"/>
                        <a:pt x="83" y="4"/>
                      </a:cubicBezTo>
                      <a:cubicBezTo>
                        <a:pt x="92" y="5"/>
                        <a:pt x="106" y="0"/>
                        <a:pt x="95" y="19"/>
                      </a:cubicBezTo>
                      <a:cubicBezTo>
                        <a:pt x="91" y="26"/>
                        <a:pt x="100" y="25"/>
                        <a:pt x="103" y="25"/>
                      </a:cubicBezTo>
                      <a:cubicBezTo>
                        <a:pt x="125" y="25"/>
                        <a:pt x="147" y="25"/>
                        <a:pt x="169" y="25"/>
                      </a:cubicBezTo>
                      <a:cubicBezTo>
                        <a:pt x="179" y="24"/>
                        <a:pt x="180" y="28"/>
                        <a:pt x="177" y="36"/>
                      </a:cubicBezTo>
                      <a:cubicBezTo>
                        <a:pt x="152" y="108"/>
                        <a:pt x="128" y="181"/>
                        <a:pt x="103" y="254"/>
                      </a:cubicBezTo>
                      <a:cubicBezTo>
                        <a:pt x="95" y="276"/>
                        <a:pt x="77" y="288"/>
                        <a:pt x="53" y="288"/>
                      </a:cubicBezTo>
                      <a:cubicBezTo>
                        <a:pt x="35" y="288"/>
                        <a:pt x="17" y="288"/>
                        <a:pt x="0" y="2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3" name="Freeform 31"/>
                <p:cNvSpPr/>
                <p:nvPr/>
              </p:nvSpPr>
              <p:spPr bwMode="auto">
                <a:xfrm>
                  <a:off x="5392111" y="3865563"/>
                  <a:ext cx="735013" cy="1087438"/>
                </a:xfrm>
                <a:custGeom>
                  <a:avLst/>
                  <a:gdLst>
                    <a:gd name="T0" fmla="*/ 196 w 196"/>
                    <a:gd name="T1" fmla="*/ 0 h 289"/>
                    <a:gd name="T2" fmla="*/ 190 w 196"/>
                    <a:gd name="T3" fmla="*/ 26 h 289"/>
                    <a:gd name="T4" fmla="*/ 191 w 196"/>
                    <a:gd name="T5" fmla="*/ 45 h 289"/>
                    <a:gd name="T6" fmla="*/ 183 w 196"/>
                    <a:gd name="T7" fmla="*/ 64 h 289"/>
                    <a:gd name="T8" fmla="*/ 171 w 196"/>
                    <a:gd name="T9" fmla="*/ 79 h 289"/>
                    <a:gd name="T10" fmla="*/ 114 w 196"/>
                    <a:gd name="T11" fmla="*/ 246 h 289"/>
                    <a:gd name="T12" fmla="*/ 60 w 196"/>
                    <a:gd name="T13" fmla="*/ 285 h 289"/>
                    <a:gd name="T14" fmla="*/ 12 w 196"/>
                    <a:gd name="T15" fmla="*/ 285 h 289"/>
                    <a:gd name="T16" fmla="*/ 1 w 196"/>
                    <a:gd name="T17" fmla="*/ 281 h 289"/>
                    <a:gd name="T18" fmla="*/ 12 w 196"/>
                    <a:gd name="T19" fmla="*/ 262 h 289"/>
                    <a:gd name="T20" fmla="*/ 15 w 196"/>
                    <a:gd name="T21" fmla="*/ 261 h 289"/>
                    <a:gd name="T22" fmla="*/ 52 w 196"/>
                    <a:gd name="T23" fmla="*/ 233 h 289"/>
                    <a:gd name="T24" fmla="*/ 105 w 196"/>
                    <a:gd name="T25" fmla="*/ 78 h 289"/>
                    <a:gd name="T26" fmla="*/ 96 w 196"/>
                    <a:gd name="T27" fmla="*/ 65 h 289"/>
                    <a:gd name="T28" fmla="*/ 48 w 196"/>
                    <a:gd name="T29" fmla="*/ 65 h 289"/>
                    <a:gd name="T30" fmla="*/ 36 w 196"/>
                    <a:gd name="T31" fmla="*/ 59 h 289"/>
                    <a:gd name="T32" fmla="*/ 49 w 196"/>
                    <a:gd name="T33" fmla="*/ 42 h 289"/>
                    <a:gd name="T34" fmla="*/ 106 w 196"/>
                    <a:gd name="T35" fmla="*/ 42 h 289"/>
                    <a:gd name="T36" fmla="*/ 120 w 196"/>
                    <a:gd name="T37" fmla="*/ 32 h 289"/>
                    <a:gd name="T38" fmla="*/ 165 w 196"/>
                    <a:gd name="T39" fmla="*/ 0 h 289"/>
                    <a:gd name="T40" fmla="*/ 196 w 196"/>
                    <a:gd name="T41"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289">
                      <a:moveTo>
                        <a:pt x="196" y="0"/>
                      </a:moveTo>
                      <a:cubicBezTo>
                        <a:pt x="196" y="10"/>
                        <a:pt x="191" y="18"/>
                        <a:pt x="190" y="26"/>
                      </a:cubicBezTo>
                      <a:cubicBezTo>
                        <a:pt x="189" y="32"/>
                        <a:pt x="180" y="38"/>
                        <a:pt x="191" y="45"/>
                      </a:cubicBezTo>
                      <a:cubicBezTo>
                        <a:pt x="194" y="47"/>
                        <a:pt x="191" y="62"/>
                        <a:pt x="183" y="64"/>
                      </a:cubicBezTo>
                      <a:cubicBezTo>
                        <a:pt x="174" y="67"/>
                        <a:pt x="173" y="73"/>
                        <a:pt x="171" y="79"/>
                      </a:cubicBezTo>
                      <a:cubicBezTo>
                        <a:pt x="152" y="135"/>
                        <a:pt x="133" y="191"/>
                        <a:pt x="114" y="246"/>
                      </a:cubicBezTo>
                      <a:cubicBezTo>
                        <a:pt x="104" y="276"/>
                        <a:pt x="92" y="285"/>
                        <a:pt x="60" y="285"/>
                      </a:cubicBezTo>
                      <a:cubicBezTo>
                        <a:pt x="44" y="285"/>
                        <a:pt x="28" y="285"/>
                        <a:pt x="12" y="285"/>
                      </a:cubicBezTo>
                      <a:cubicBezTo>
                        <a:pt x="8" y="284"/>
                        <a:pt x="0" y="289"/>
                        <a:pt x="1" y="281"/>
                      </a:cubicBezTo>
                      <a:cubicBezTo>
                        <a:pt x="2" y="274"/>
                        <a:pt x="1" y="264"/>
                        <a:pt x="12" y="262"/>
                      </a:cubicBezTo>
                      <a:cubicBezTo>
                        <a:pt x="13" y="261"/>
                        <a:pt x="14" y="261"/>
                        <a:pt x="15" y="261"/>
                      </a:cubicBezTo>
                      <a:cubicBezTo>
                        <a:pt x="42" y="259"/>
                        <a:pt x="43" y="259"/>
                        <a:pt x="52" y="233"/>
                      </a:cubicBezTo>
                      <a:cubicBezTo>
                        <a:pt x="69" y="181"/>
                        <a:pt x="87" y="130"/>
                        <a:pt x="105" y="78"/>
                      </a:cubicBezTo>
                      <a:cubicBezTo>
                        <a:pt x="108" y="68"/>
                        <a:pt x="108" y="64"/>
                        <a:pt x="96" y="65"/>
                      </a:cubicBezTo>
                      <a:cubicBezTo>
                        <a:pt x="80" y="66"/>
                        <a:pt x="64" y="66"/>
                        <a:pt x="48" y="65"/>
                      </a:cubicBezTo>
                      <a:cubicBezTo>
                        <a:pt x="43" y="65"/>
                        <a:pt x="34" y="69"/>
                        <a:pt x="36" y="59"/>
                      </a:cubicBezTo>
                      <a:cubicBezTo>
                        <a:pt x="37" y="53"/>
                        <a:pt x="36" y="42"/>
                        <a:pt x="49" y="42"/>
                      </a:cubicBezTo>
                      <a:cubicBezTo>
                        <a:pt x="68" y="42"/>
                        <a:pt x="87" y="42"/>
                        <a:pt x="106" y="42"/>
                      </a:cubicBezTo>
                      <a:cubicBezTo>
                        <a:pt x="114" y="43"/>
                        <a:pt x="118" y="39"/>
                        <a:pt x="120" y="32"/>
                      </a:cubicBezTo>
                      <a:cubicBezTo>
                        <a:pt x="131" y="0"/>
                        <a:pt x="131" y="0"/>
                        <a:pt x="165" y="0"/>
                      </a:cubicBezTo>
                      <a:cubicBezTo>
                        <a:pt x="175" y="0"/>
                        <a:pt x="186" y="0"/>
                        <a:pt x="1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 name="Freeform 34"/>
                <p:cNvSpPr/>
                <p:nvPr/>
              </p:nvSpPr>
              <p:spPr bwMode="auto">
                <a:xfrm>
                  <a:off x="7152648" y="3884613"/>
                  <a:ext cx="723900" cy="1060450"/>
                </a:xfrm>
                <a:custGeom>
                  <a:avLst/>
                  <a:gdLst>
                    <a:gd name="T0" fmla="*/ 178 w 193"/>
                    <a:gd name="T1" fmla="*/ 52 h 282"/>
                    <a:gd name="T2" fmla="*/ 152 w 193"/>
                    <a:gd name="T3" fmla="*/ 75 h 282"/>
                    <a:gd name="T4" fmla="*/ 124 w 193"/>
                    <a:gd name="T5" fmla="*/ 95 h 282"/>
                    <a:gd name="T6" fmla="*/ 66 w 193"/>
                    <a:gd name="T7" fmla="*/ 269 h 282"/>
                    <a:gd name="T8" fmla="*/ 49 w 193"/>
                    <a:gd name="T9" fmla="*/ 281 h 282"/>
                    <a:gd name="T10" fmla="*/ 19 w 193"/>
                    <a:gd name="T11" fmla="*/ 281 h 282"/>
                    <a:gd name="T12" fmla="*/ 6 w 193"/>
                    <a:gd name="T13" fmla="*/ 264 h 282"/>
                    <a:gd name="T14" fmla="*/ 65 w 193"/>
                    <a:gd name="T15" fmla="*/ 90 h 282"/>
                    <a:gd name="T16" fmla="*/ 54 w 193"/>
                    <a:gd name="T17" fmla="*/ 75 h 282"/>
                    <a:gd name="T18" fmla="*/ 46 w 193"/>
                    <a:gd name="T19" fmla="*/ 75 h 282"/>
                    <a:gd name="T20" fmla="*/ 32 w 193"/>
                    <a:gd name="T21" fmla="*/ 69 h 282"/>
                    <a:gd name="T22" fmla="*/ 46 w 193"/>
                    <a:gd name="T23" fmla="*/ 52 h 282"/>
                    <a:gd name="T24" fmla="*/ 70 w 193"/>
                    <a:gd name="T25" fmla="*/ 52 h 282"/>
                    <a:gd name="T26" fmla="*/ 80 w 193"/>
                    <a:gd name="T27" fmla="*/ 45 h 282"/>
                    <a:gd name="T28" fmla="*/ 67 w 193"/>
                    <a:gd name="T29" fmla="*/ 24 h 282"/>
                    <a:gd name="T30" fmla="*/ 51 w 193"/>
                    <a:gd name="T31" fmla="*/ 19 h 282"/>
                    <a:gd name="T32" fmla="*/ 69 w 193"/>
                    <a:gd name="T33" fmla="*/ 1 h 282"/>
                    <a:gd name="T34" fmla="*/ 193 w 193"/>
                    <a:gd name="T35" fmla="*/ 1 h 282"/>
                    <a:gd name="T36" fmla="*/ 169 w 193"/>
                    <a:gd name="T37" fmla="*/ 25 h 282"/>
                    <a:gd name="T38" fmla="*/ 148 w 193"/>
                    <a:gd name="T39" fmla="*/ 28 h 282"/>
                    <a:gd name="T40" fmla="*/ 142 w 193"/>
                    <a:gd name="T41" fmla="*/ 50 h 282"/>
                    <a:gd name="T42" fmla="*/ 158 w 193"/>
                    <a:gd name="T43" fmla="*/ 52 h 282"/>
                    <a:gd name="T44" fmla="*/ 178 w 193"/>
                    <a:gd name="T45" fmla="*/ 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 h="282">
                      <a:moveTo>
                        <a:pt x="178" y="52"/>
                      </a:moveTo>
                      <a:cubicBezTo>
                        <a:pt x="177" y="71"/>
                        <a:pt x="169" y="78"/>
                        <a:pt x="152" y="75"/>
                      </a:cubicBezTo>
                      <a:cubicBezTo>
                        <a:pt x="136" y="72"/>
                        <a:pt x="129" y="79"/>
                        <a:pt x="124" y="95"/>
                      </a:cubicBezTo>
                      <a:cubicBezTo>
                        <a:pt x="106" y="153"/>
                        <a:pt x="85" y="211"/>
                        <a:pt x="66" y="269"/>
                      </a:cubicBezTo>
                      <a:cubicBezTo>
                        <a:pt x="62" y="278"/>
                        <a:pt x="58" y="282"/>
                        <a:pt x="49" y="281"/>
                      </a:cubicBezTo>
                      <a:cubicBezTo>
                        <a:pt x="39" y="280"/>
                        <a:pt x="29" y="281"/>
                        <a:pt x="19" y="281"/>
                      </a:cubicBezTo>
                      <a:cubicBezTo>
                        <a:pt x="0" y="281"/>
                        <a:pt x="0" y="281"/>
                        <a:pt x="6" y="264"/>
                      </a:cubicBezTo>
                      <a:cubicBezTo>
                        <a:pt x="26" y="206"/>
                        <a:pt x="45" y="147"/>
                        <a:pt x="65" y="90"/>
                      </a:cubicBezTo>
                      <a:cubicBezTo>
                        <a:pt x="70" y="77"/>
                        <a:pt x="67" y="73"/>
                        <a:pt x="54" y="75"/>
                      </a:cubicBezTo>
                      <a:cubicBezTo>
                        <a:pt x="52" y="75"/>
                        <a:pt x="48" y="76"/>
                        <a:pt x="46" y="75"/>
                      </a:cubicBezTo>
                      <a:cubicBezTo>
                        <a:pt x="41" y="73"/>
                        <a:pt x="31" y="79"/>
                        <a:pt x="32" y="69"/>
                      </a:cubicBezTo>
                      <a:cubicBezTo>
                        <a:pt x="33" y="62"/>
                        <a:pt x="33" y="51"/>
                        <a:pt x="46" y="52"/>
                      </a:cubicBezTo>
                      <a:cubicBezTo>
                        <a:pt x="54" y="52"/>
                        <a:pt x="62" y="52"/>
                        <a:pt x="70" y="52"/>
                      </a:cubicBezTo>
                      <a:cubicBezTo>
                        <a:pt x="75" y="52"/>
                        <a:pt x="78" y="51"/>
                        <a:pt x="80" y="45"/>
                      </a:cubicBezTo>
                      <a:cubicBezTo>
                        <a:pt x="89" y="25"/>
                        <a:pt x="89" y="25"/>
                        <a:pt x="67" y="24"/>
                      </a:cubicBezTo>
                      <a:cubicBezTo>
                        <a:pt x="61" y="24"/>
                        <a:pt x="51" y="30"/>
                        <a:pt x="51" y="19"/>
                      </a:cubicBezTo>
                      <a:cubicBezTo>
                        <a:pt x="51" y="10"/>
                        <a:pt x="54" y="0"/>
                        <a:pt x="69" y="1"/>
                      </a:cubicBezTo>
                      <a:cubicBezTo>
                        <a:pt x="110" y="2"/>
                        <a:pt x="152" y="1"/>
                        <a:pt x="193" y="1"/>
                      </a:cubicBezTo>
                      <a:cubicBezTo>
                        <a:pt x="190" y="24"/>
                        <a:pt x="190" y="24"/>
                        <a:pt x="169" y="25"/>
                      </a:cubicBezTo>
                      <a:cubicBezTo>
                        <a:pt x="162" y="25"/>
                        <a:pt x="153" y="21"/>
                        <a:pt x="148" y="28"/>
                      </a:cubicBezTo>
                      <a:cubicBezTo>
                        <a:pt x="144" y="34"/>
                        <a:pt x="139" y="43"/>
                        <a:pt x="142" y="50"/>
                      </a:cubicBezTo>
                      <a:cubicBezTo>
                        <a:pt x="143" y="55"/>
                        <a:pt x="152" y="51"/>
                        <a:pt x="158" y="52"/>
                      </a:cubicBezTo>
                      <a:cubicBezTo>
                        <a:pt x="164" y="52"/>
                        <a:pt x="171" y="52"/>
                        <a:pt x="178"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5" name="Freeform 35"/>
                <p:cNvSpPr/>
                <p:nvPr/>
              </p:nvSpPr>
              <p:spPr bwMode="auto">
                <a:xfrm>
                  <a:off x="6503361" y="3933825"/>
                  <a:ext cx="762000" cy="1019175"/>
                </a:xfrm>
                <a:custGeom>
                  <a:avLst/>
                  <a:gdLst>
                    <a:gd name="T0" fmla="*/ 0 w 203"/>
                    <a:gd name="T1" fmla="*/ 24 h 271"/>
                    <a:gd name="T2" fmla="*/ 26 w 203"/>
                    <a:gd name="T3" fmla="*/ 0 h 271"/>
                    <a:gd name="T4" fmla="*/ 203 w 203"/>
                    <a:gd name="T5" fmla="*/ 0 h 271"/>
                    <a:gd name="T6" fmla="*/ 174 w 203"/>
                    <a:gd name="T7" fmla="*/ 88 h 271"/>
                    <a:gd name="T8" fmla="*/ 124 w 203"/>
                    <a:gd name="T9" fmla="*/ 232 h 271"/>
                    <a:gd name="T10" fmla="*/ 74 w 203"/>
                    <a:gd name="T11" fmla="*/ 267 h 271"/>
                    <a:gd name="T12" fmla="*/ 44 w 203"/>
                    <a:gd name="T13" fmla="*/ 267 h 271"/>
                    <a:gd name="T14" fmla="*/ 32 w 203"/>
                    <a:gd name="T15" fmla="*/ 264 h 271"/>
                    <a:gd name="T16" fmla="*/ 42 w 203"/>
                    <a:gd name="T17" fmla="*/ 246 h 271"/>
                    <a:gd name="T18" fmla="*/ 67 w 203"/>
                    <a:gd name="T19" fmla="*/ 221 h 271"/>
                    <a:gd name="T20" fmla="*/ 128 w 203"/>
                    <a:gd name="T21" fmla="*/ 41 h 271"/>
                    <a:gd name="T22" fmla="*/ 116 w 203"/>
                    <a:gd name="T23" fmla="*/ 24 h 271"/>
                    <a:gd name="T24" fmla="*/ 0 w 203"/>
                    <a:gd name="T25" fmla="*/ 2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271">
                      <a:moveTo>
                        <a:pt x="0" y="24"/>
                      </a:moveTo>
                      <a:cubicBezTo>
                        <a:pt x="4" y="0"/>
                        <a:pt x="4" y="0"/>
                        <a:pt x="26" y="0"/>
                      </a:cubicBezTo>
                      <a:cubicBezTo>
                        <a:pt x="84" y="0"/>
                        <a:pt x="143" y="0"/>
                        <a:pt x="203" y="0"/>
                      </a:cubicBezTo>
                      <a:cubicBezTo>
                        <a:pt x="193" y="30"/>
                        <a:pt x="183" y="59"/>
                        <a:pt x="174" y="88"/>
                      </a:cubicBezTo>
                      <a:cubicBezTo>
                        <a:pt x="157" y="136"/>
                        <a:pt x="141" y="184"/>
                        <a:pt x="124" y="232"/>
                      </a:cubicBezTo>
                      <a:cubicBezTo>
                        <a:pt x="116" y="258"/>
                        <a:pt x="102" y="267"/>
                        <a:pt x="74" y="267"/>
                      </a:cubicBezTo>
                      <a:cubicBezTo>
                        <a:pt x="64" y="267"/>
                        <a:pt x="54" y="268"/>
                        <a:pt x="44" y="267"/>
                      </a:cubicBezTo>
                      <a:cubicBezTo>
                        <a:pt x="40" y="267"/>
                        <a:pt x="32" y="271"/>
                        <a:pt x="32" y="264"/>
                      </a:cubicBezTo>
                      <a:cubicBezTo>
                        <a:pt x="33" y="258"/>
                        <a:pt x="33" y="246"/>
                        <a:pt x="42" y="246"/>
                      </a:cubicBezTo>
                      <a:cubicBezTo>
                        <a:pt x="59" y="245"/>
                        <a:pt x="63" y="233"/>
                        <a:pt x="67" y="221"/>
                      </a:cubicBezTo>
                      <a:cubicBezTo>
                        <a:pt x="87" y="161"/>
                        <a:pt x="107" y="101"/>
                        <a:pt x="128" y="41"/>
                      </a:cubicBezTo>
                      <a:cubicBezTo>
                        <a:pt x="134" y="23"/>
                        <a:pt x="134" y="24"/>
                        <a:pt x="116" y="24"/>
                      </a:cubicBezTo>
                      <a:cubicBezTo>
                        <a:pt x="78" y="24"/>
                        <a:pt x="39"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6" name="Freeform 36"/>
                <p:cNvSpPr>
                  <a:spLocks noEditPoints="1"/>
                </p:cNvSpPr>
                <p:nvPr/>
              </p:nvSpPr>
              <p:spPr bwMode="auto">
                <a:xfrm>
                  <a:off x="6225548" y="4137025"/>
                  <a:ext cx="698500" cy="646113"/>
                </a:xfrm>
                <a:custGeom>
                  <a:avLst/>
                  <a:gdLst>
                    <a:gd name="T0" fmla="*/ 0 w 186"/>
                    <a:gd name="T1" fmla="*/ 171 h 172"/>
                    <a:gd name="T2" fmla="*/ 56 w 186"/>
                    <a:gd name="T3" fmla="*/ 6 h 172"/>
                    <a:gd name="T4" fmla="*/ 65 w 186"/>
                    <a:gd name="T5" fmla="*/ 0 h 172"/>
                    <a:gd name="T6" fmla="*/ 186 w 186"/>
                    <a:gd name="T7" fmla="*/ 0 h 172"/>
                    <a:gd name="T8" fmla="*/ 136 w 186"/>
                    <a:gd name="T9" fmla="*/ 146 h 172"/>
                    <a:gd name="T10" fmla="*/ 104 w 186"/>
                    <a:gd name="T11" fmla="*/ 171 h 172"/>
                    <a:gd name="T12" fmla="*/ 0 w 186"/>
                    <a:gd name="T13" fmla="*/ 171 h 172"/>
                    <a:gd name="T14" fmla="*/ 89 w 186"/>
                    <a:gd name="T15" fmla="*/ 97 h 172"/>
                    <a:gd name="T16" fmla="*/ 74 w 186"/>
                    <a:gd name="T17" fmla="*/ 107 h 172"/>
                    <a:gd name="T18" fmla="*/ 63 w 186"/>
                    <a:gd name="T19" fmla="*/ 141 h 172"/>
                    <a:gd name="T20" fmla="*/ 74 w 186"/>
                    <a:gd name="T21" fmla="*/ 153 h 172"/>
                    <a:gd name="T22" fmla="*/ 85 w 186"/>
                    <a:gd name="T23" fmla="*/ 142 h 172"/>
                    <a:gd name="T24" fmla="*/ 97 w 186"/>
                    <a:gd name="T25" fmla="*/ 107 h 172"/>
                    <a:gd name="T26" fmla="*/ 89 w 186"/>
                    <a:gd name="T27" fmla="*/ 97 h 172"/>
                    <a:gd name="T28" fmla="*/ 97 w 186"/>
                    <a:gd name="T29" fmla="*/ 75 h 172"/>
                    <a:gd name="T30" fmla="*/ 111 w 186"/>
                    <a:gd name="T31" fmla="*/ 66 h 172"/>
                    <a:gd name="T32" fmla="*/ 125 w 186"/>
                    <a:gd name="T33" fmla="*/ 26 h 172"/>
                    <a:gd name="T34" fmla="*/ 122 w 186"/>
                    <a:gd name="T35" fmla="*/ 18 h 172"/>
                    <a:gd name="T36" fmla="*/ 101 w 186"/>
                    <a:gd name="T37" fmla="*/ 28 h 172"/>
                    <a:gd name="T38" fmla="*/ 89 w 186"/>
                    <a:gd name="T39" fmla="*/ 63 h 172"/>
                    <a:gd name="T40" fmla="*/ 97 w 186"/>
                    <a:gd name="T41" fmla="*/ 7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6" h="172">
                      <a:moveTo>
                        <a:pt x="0" y="171"/>
                      </a:moveTo>
                      <a:cubicBezTo>
                        <a:pt x="19" y="115"/>
                        <a:pt x="38" y="61"/>
                        <a:pt x="56" y="6"/>
                      </a:cubicBezTo>
                      <a:cubicBezTo>
                        <a:pt x="58" y="1"/>
                        <a:pt x="60" y="0"/>
                        <a:pt x="65" y="0"/>
                      </a:cubicBezTo>
                      <a:cubicBezTo>
                        <a:pt x="105" y="0"/>
                        <a:pt x="145" y="0"/>
                        <a:pt x="186" y="0"/>
                      </a:cubicBezTo>
                      <a:cubicBezTo>
                        <a:pt x="169" y="50"/>
                        <a:pt x="153" y="98"/>
                        <a:pt x="136" y="146"/>
                      </a:cubicBezTo>
                      <a:cubicBezTo>
                        <a:pt x="131" y="160"/>
                        <a:pt x="119" y="170"/>
                        <a:pt x="104" y="171"/>
                      </a:cubicBezTo>
                      <a:cubicBezTo>
                        <a:pt x="70" y="172"/>
                        <a:pt x="36" y="171"/>
                        <a:pt x="0" y="171"/>
                      </a:cubicBezTo>
                      <a:close/>
                      <a:moveTo>
                        <a:pt x="89" y="97"/>
                      </a:moveTo>
                      <a:cubicBezTo>
                        <a:pt x="81" y="96"/>
                        <a:pt x="76" y="98"/>
                        <a:pt x="74" y="107"/>
                      </a:cubicBezTo>
                      <a:cubicBezTo>
                        <a:pt x="71" y="119"/>
                        <a:pt x="66" y="130"/>
                        <a:pt x="63" y="141"/>
                      </a:cubicBezTo>
                      <a:cubicBezTo>
                        <a:pt x="59" y="153"/>
                        <a:pt x="62" y="156"/>
                        <a:pt x="74" y="153"/>
                      </a:cubicBezTo>
                      <a:cubicBezTo>
                        <a:pt x="81" y="152"/>
                        <a:pt x="83" y="147"/>
                        <a:pt x="85" y="142"/>
                      </a:cubicBezTo>
                      <a:cubicBezTo>
                        <a:pt x="89" y="131"/>
                        <a:pt x="93" y="118"/>
                        <a:pt x="97" y="107"/>
                      </a:cubicBezTo>
                      <a:cubicBezTo>
                        <a:pt x="101" y="98"/>
                        <a:pt x="97" y="97"/>
                        <a:pt x="89" y="97"/>
                      </a:cubicBezTo>
                      <a:close/>
                      <a:moveTo>
                        <a:pt x="97" y="75"/>
                      </a:moveTo>
                      <a:cubicBezTo>
                        <a:pt x="105" y="76"/>
                        <a:pt x="109" y="73"/>
                        <a:pt x="111" y="66"/>
                      </a:cubicBezTo>
                      <a:cubicBezTo>
                        <a:pt x="115" y="52"/>
                        <a:pt x="120" y="39"/>
                        <a:pt x="125" y="26"/>
                      </a:cubicBezTo>
                      <a:cubicBezTo>
                        <a:pt x="126" y="23"/>
                        <a:pt x="128" y="19"/>
                        <a:pt x="122" y="18"/>
                      </a:cubicBezTo>
                      <a:cubicBezTo>
                        <a:pt x="114" y="18"/>
                        <a:pt x="104" y="14"/>
                        <a:pt x="101" y="28"/>
                      </a:cubicBezTo>
                      <a:cubicBezTo>
                        <a:pt x="98" y="40"/>
                        <a:pt x="94" y="52"/>
                        <a:pt x="89" y="63"/>
                      </a:cubicBezTo>
                      <a:cubicBezTo>
                        <a:pt x="85" y="72"/>
                        <a:pt x="86" y="77"/>
                        <a:pt x="97"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7" name="Freeform 39"/>
                <p:cNvSpPr>
                  <a:spLocks noEditPoints="1"/>
                </p:cNvSpPr>
                <p:nvPr/>
              </p:nvSpPr>
              <p:spPr bwMode="auto">
                <a:xfrm>
                  <a:off x="8630611" y="4406900"/>
                  <a:ext cx="706438" cy="549275"/>
                </a:xfrm>
                <a:custGeom>
                  <a:avLst/>
                  <a:gdLst>
                    <a:gd name="T0" fmla="*/ 0 w 188"/>
                    <a:gd name="T1" fmla="*/ 142 h 146"/>
                    <a:gd name="T2" fmla="*/ 47 w 188"/>
                    <a:gd name="T3" fmla="*/ 6 h 146"/>
                    <a:gd name="T4" fmla="*/ 57 w 188"/>
                    <a:gd name="T5" fmla="*/ 0 h 146"/>
                    <a:gd name="T6" fmla="*/ 179 w 188"/>
                    <a:gd name="T7" fmla="*/ 0 h 146"/>
                    <a:gd name="T8" fmla="*/ 185 w 188"/>
                    <a:gd name="T9" fmla="*/ 9 h 146"/>
                    <a:gd name="T10" fmla="*/ 150 w 188"/>
                    <a:gd name="T11" fmla="*/ 112 h 146"/>
                    <a:gd name="T12" fmla="*/ 106 w 188"/>
                    <a:gd name="T13" fmla="*/ 142 h 146"/>
                    <a:gd name="T14" fmla="*/ 85 w 188"/>
                    <a:gd name="T15" fmla="*/ 142 h 146"/>
                    <a:gd name="T16" fmla="*/ 73 w 188"/>
                    <a:gd name="T17" fmla="*/ 137 h 146"/>
                    <a:gd name="T18" fmla="*/ 84 w 188"/>
                    <a:gd name="T19" fmla="*/ 120 h 146"/>
                    <a:gd name="T20" fmla="*/ 94 w 188"/>
                    <a:gd name="T21" fmla="*/ 116 h 146"/>
                    <a:gd name="T22" fmla="*/ 99 w 188"/>
                    <a:gd name="T23" fmla="*/ 104 h 146"/>
                    <a:gd name="T24" fmla="*/ 89 w 188"/>
                    <a:gd name="T25" fmla="*/ 102 h 146"/>
                    <a:gd name="T26" fmla="*/ 60 w 188"/>
                    <a:gd name="T27" fmla="*/ 123 h 146"/>
                    <a:gd name="T28" fmla="*/ 33 w 188"/>
                    <a:gd name="T29" fmla="*/ 142 h 146"/>
                    <a:gd name="T30" fmla="*/ 0 w 188"/>
                    <a:gd name="T31" fmla="*/ 142 h 146"/>
                    <a:gd name="T32" fmla="*/ 89 w 188"/>
                    <a:gd name="T33" fmla="*/ 39 h 146"/>
                    <a:gd name="T34" fmla="*/ 118 w 188"/>
                    <a:gd name="T35" fmla="*/ 39 h 146"/>
                    <a:gd name="T36" fmla="*/ 126 w 188"/>
                    <a:gd name="T37" fmla="*/ 28 h 146"/>
                    <a:gd name="T38" fmla="*/ 124 w 188"/>
                    <a:gd name="T39" fmla="*/ 23 h 146"/>
                    <a:gd name="T40" fmla="*/ 89 w 188"/>
                    <a:gd name="T41" fmla="*/ 39 h 146"/>
                    <a:gd name="T42" fmla="*/ 90 w 188"/>
                    <a:gd name="T43" fmla="*/ 79 h 146"/>
                    <a:gd name="T44" fmla="*/ 112 w 188"/>
                    <a:gd name="T45" fmla="*/ 67 h 146"/>
                    <a:gd name="T46" fmla="*/ 97 w 188"/>
                    <a:gd name="T47" fmla="*/ 63 h 146"/>
                    <a:gd name="T48" fmla="*/ 77 w 188"/>
                    <a:gd name="T49" fmla="*/ 75 h 146"/>
                    <a:gd name="T50" fmla="*/ 90 w 188"/>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46">
                      <a:moveTo>
                        <a:pt x="0" y="142"/>
                      </a:moveTo>
                      <a:cubicBezTo>
                        <a:pt x="16" y="95"/>
                        <a:pt x="31" y="50"/>
                        <a:pt x="47" y="6"/>
                      </a:cubicBezTo>
                      <a:cubicBezTo>
                        <a:pt x="48" y="0"/>
                        <a:pt x="52" y="0"/>
                        <a:pt x="57" y="0"/>
                      </a:cubicBezTo>
                      <a:cubicBezTo>
                        <a:pt x="98" y="0"/>
                        <a:pt x="138" y="0"/>
                        <a:pt x="179" y="0"/>
                      </a:cubicBezTo>
                      <a:cubicBezTo>
                        <a:pt x="186" y="0"/>
                        <a:pt x="188" y="2"/>
                        <a:pt x="185" y="9"/>
                      </a:cubicBezTo>
                      <a:cubicBezTo>
                        <a:pt x="173" y="43"/>
                        <a:pt x="162" y="78"/>
                        <a:pt x="150" y="112"/>
                      </a:cubicBezTo>
                      <a:cubicBezTo>
                        <a:pt x="143" y="133"/>
                        <a:pt x="129" y="142"/>
                        <a:pt x="106" y="142"/>
                      </a:cubicBezTo>
                      <a:cubicBezTo>
                        <a:pt x="99" y="142"/>
                        <a:pt x="92" y="142"/>
                        <a:pt x="85" y="142"/>
                      </a:cubicBezTo>
                      <a:cubicBezTo>
                        <a:pt x="81" y="141"/>
                        <a:pt x="72" y="146"/>
                        <a:pt x="73" y="137"/>
                      </a:cubicBezTo>
                      <a:cubicBezTo>
                        <a:pt x="73" y="130"/>
                        <a:pt x="72" y="119"/>
                        <a:pt x="84" y="120"/>
                      </a:cubicBezTo>
                      <a:cubicBezTo>
                        <a:pt x="88" y="120"/>
                        <a:pt x="91" y="118"/>
                        <a:pt x="94" y="116"/>
                      </a:cubicBezTo>
                      <a:cubicBezTo>
                        <a:pt x="97" y="113"/>
                        <a:pt x="101" y="109"/>
                        <a:pt x="99" y="104"/>
                      </a:cubicBezTo>
                      <a:cubicBezTo>
                        <a:pt x="97" y="100"/>
                        <a:pt x="93" y="103"/>
                        <a:pt x="89" y="102"/>
                      </a:cubicBezTo>
                      <a:cubicBezTo>
                        <a:pt x="72" y="99"/>
                        <a:pt x="62" y="105"/>
                        <a:pt x="60" y="123"/>
                      </a:cubicBezTo>
                      <a:cubicBezTo>
                        <a:pt x="58" y="139"/>
                        <a:pt x="48" y="144"/>
                        <a:pt x="33" y="142"/>
                      </a:cubicBezTo>
                      <a:cubicBezTo>
                        <a:pt x="23" y="141"/>
                        <a:pt x="12" y="142"/>
                        <a:pt x="0" y="142"/>
                      </a:cubicBezTo>
                      <a:close/>
                      <a:moveTo>
                        <a:pt x="89" y="39"/>
                      </a:moveTo>
                      <a:cubicBezTo>
                        <a:pt x="100" y="39"/>
                        <a:pt x="109" y="39"/>
                        <a:pt x="118" y="39"/>
                      </a:cubicBezTo>
                      <a:cubicBezTo>
                        <a:pt x="125" y="39"/>
                        <a:pt x="124" y="32"/>
                        <a:pt x="126" y="28"/>
                      </a:cubicBezTo>
                      <a:cubicBezTo>
                        <a:pt x="127" y="26"/>
                        <a:pt x="127" y="24"/>
                        <a:pt x="124" y="23"/>
                      </a:cubicBezTo>
                      <a:cubicBezTo>
                        <a:pt x="111" y="16"/>
                        <a:pt x="93" y="25"/>
                        <a:pt x="89" y="39"/>
                      </a:cubicBezTo>
                      <a:close/>
                      <a:moveTo>
                        <a:pt x="90" y="79"/>
                      </a:moveTo>
                      <a:cubicBezTo>
                        <a:pt x="102" y="81"/>
                        <a:pt x="113" y="81"/>
                        <a:pt x="112" y="67"/>
                      </a:cubicBezTo>
                      <a:cubicBezTo>
                        <a:pt x="111" y="57"/>
                        <a:pt x="102" y="64"/>
                        <a:pt x="97" y="63"/>
                      </a:cubicBezTo>
                      <a:cubicBezTo>
                        <a:pt x="87" y="61"/>
                        <a:pt x="76" y="62"/>
                        <a:pt x="77" y="75"/>
                      </a:cubicBezTo>
                      <a:cubicBezTo>
                        <a:pt x="77" y="85"/>
                        <a:pt x="87" y="77"/>
                        <a:pt x="90"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8" name="Freeform 41"/>
                <p:cNvSpPr/>
                <p:nvPr/>
              </p:nvSpPr>
              <p:spPr bwMode="auto">
                <a:xfrm>
                  <a:off x="8240086" y="3846513"/>
                  <a:ext cx="579438" cy="1109663"/>
                </a:xfrm>
                <a:custGeom>
                  <a:avLst/>
                  <a:gdLst>
                    <a:gd name="T0" fmla="*/ 123 w 154"/>
                    <a:gd name="T1" fmla="*/ 98 h 295"/>
                    <a:gd name="T2" fmla="*/ 125 w 154"/>
                    <a:gd name="T3" fmla="*/ 107 h 295"/>
                    <a:gd name="T4" fmla="*/ 136 w 154"/>
                    <a:gd name="T5" fmla="*/ 108 h 295"/>
                    <a:gd name="T6" fmla="*/ 150 w 154"/>
                    <a:gd name="T7" fmla="*/ 114 h 295"/>
                    <a:gd name="T8" fmla="*/ 134 w 154"/>
                    <a:gd name="T9" fmla="*/ 131 h 295"/>
                    <a:gd name="T10" fmla="*/ 102 w 154"/>
                    <a:gd name="T11" fmla="*/ 155 h 295"/>
                    <a:gd name="T12" fmla="*/ 60 w 154"/>
                    <a:gd name="T13" fmla="*/ 280 h 295"/>
                    <a:gd name="T14" fmla="*/ 44 w 154"/>
                    <a:gd name="T15" fmla="*/ 291 h 295"/>
                    <a:gd name="T16" fmla="*/ 7 w 154"/>
                    <a:gd name="T17" fmla="*/ 289 h 295"/>
                    <a:gd name="T18" fmla="*/ 16 w 154"/>
                    <a:gd name="T19" fmla="*/ 252 h 295"/>
                    <a:gd name="T20" fmla="*/ 57 w 154"/>
                    <a:gd name="T21" fmla="*/ 131 h 295"/>
                    <a:gd name="T22" fmla="*/ 39 w 154"/>
                    <a:gd name="T23" fmla="*/ 131 h 295"/>
                    <a:gd name="T24" fmla="*/ 25 w 154"/>
                    <a:gd name="T25" fmla="*/ 125 h 295"/>
                    <a:gd name="T26" fmla="*/ 41 w 154"/>
                    <a:gd name="T27" fmla="*/ 107 h 295"/>
                    <a:gd name="T28" fmla="*/ 59 w 154"/>
                    <a:gd name="T29" fmla="*/ 107 h 295"/>
                    <a:gd name="T30" fmla="*/ 66 w 154"/>
                    <a:gd name="T31" fmla="*/ 98 h 295"/>
                    <a:gd name="T32" fmla="*/ 66 w 154"/>
                    <a:gd name="T33" fmla="*/ 98 h 295"/>
                    <a:gd name="T34" fmla="*/ 69 w 154"/>
                    <a:gd name="T35" fmla="*/ 89 h 295"/>
                    <a:gd name="T36" fmla="*/ 69 w 154"/>
                    <a:gd name="T37" fmla="*/ 89 h 295"/>
                    <a:gd name="T38" fmla="*/ 72 w 154"/>
                    <a:gd name="T39" fmla="*/ 80 h 295"/>
                    <a:gd name="T40" fmla="*/ 72 w 154"/>
                    <a:gd name="T41" fmla="*/ 80 h 295"/>
                    <a:gd name="T42" fmla="*/ 95 w 154"/>
                    <a:gd name="T43" fmla="*/ 18 h 295"/>
                    <a:gd name="T44" fmla="*/ 112 w 154"/>
                    <a:gd name="T45" fmla="*/ 6 h 295"/>
                    <a:gd name="T46" fmla="*/ 149 w 154"/>
                    <a:gd name="T47" fmla="*/ 10 h 295"/>
                    <a:gd name="T48" fmla="*/ 139 w 154"/>
                    <a:gd name="T49" fmla="*/ 44 h 295"/>
                    <a:gd name="T50" fmla="*/ 129 w 154"/>
                    <a:gd name="T51" fmla="*/ 83 h 295"/>
                    <a:gd name="T52" fmla="*/ 129 w 154"/>
                    <a:gd name="T53" fmla="*/ 83 h 295"/>
                    <a:gd name="T54" fmla="*/ 126 w 154"/>
                    <a:gd name="T55" fmla="*/ 92 h 295"/>
                    <a:gd name="T56" fmla="*/ 126 w 154"/>
                    <a:gd name="T57" fmla="*/ 92 h 295"/>
                    <a:gd name="T58" fmla="*/ 123 w 154"/>
                    <a:gd name="T59" fmla="*/ 9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295">
                      <a:moveTo>
                        <a:pt x="123" y="98"/>
                      </a:moveTo>
                      <a:cubicBezTo>
                        <a:pt x="118" y="102"/>
                        <a:pt x="117" y="106"/>
                        <a:pt x="125" y="107"/>
                      </a:cubicBezTo>
                      <a:cubicBezTo>
                        <a:pt x="128" y="108"/>
                        <a:pt x="132" y="107"/>
                        <a:pt x="136" y="108"/>
                      </a:cubicBezTo>
                      <a:cubicBezTo>
                        <a:pt x="141" y="109"/>
                        <a:pt x="151" y="103"/>
                        <a:pt x="150" y="114"/>
                      </a:cubicBezTo>
                      <a:cubicBezTo>
                        <a:pt x="149" y="122"/>
                        <a:pt x="148" y="131"/>
                        <a:pt x="134" y="131"/>
                      </a:cubicBezTo>
                      <a:cubicBezTo>
                        <a:pt x="110" y="131"/>
                        <a:pt x="110" y="132"/>
                        <a:pt x="102" y="155"/>
                      </a:cubicBezTo>
                      <a:cubicBezTo>
                        <a:pt x="87" y="197"/>
                        <a:pt x="73" y="238"/>
                        <a:pt x="60" y="280"/>
                      </a:cubicBezTo>
                      <a:cubicBezTo>
                        <a:pt x="57" y="288"/>
                        <a:pt x="53" y="292"/>
                        <a:pt x="44" y="291"/>
                      </a:cubicBezTo>
                      <a:cubicBezTo>
                        <a:pt x="31" y="290"/>
                        <a:pt x="11" y="295"/>
                        <a:pt x="7" y="289"/>
                      </a:cubicBezTo>
                      <a:cubicBezTo>
                        <a:pt x="0" y="279"/>
                        <a:pt x="12" y="264"/>
                        <a:pt x="16" y="252"/>
                      </a:cubicBezTo>
                      <a:cubicBezTo>
                        <a:pt x="29" y="212"/>
                        <a:pt x="43" y="172"/>
                        <a:pt x="57" y="131"/>
                      </a:cubicBezTo>
                      <a:cubicBezTo>
                        <a:pt x="50" y="131"/>
                        <a:pt x="44" y="132"/>
                        <a:pt x="39" y="131"/>
                      </a:cubicBezTo>
                      <a:cubicBezTo>
                        <a:pt x="34" y="129"/>
                        <a:pt x="24" y="136"/>
                        <a:pt x="25" y="125"/>
                      </a:cubicBezTo>
                      <a:cubicBezTo>
                        <a:pt x="25" y="117"/>
                        <a:pt x="26" y="105"/>
                        <a:pt x="41" y="107"/>
                      </a:cubicBezTo>
                      <a:cubicBezTo>
                        <a:pt x="47" y="108"/>
                        <a:pt x="53" y="107"/>
                        <a:pt x="59" y="107"/>
                      </a:cubicBezTo>
                      <a:cubicBezTo>
                        <a:pt x="66" y="108"/>
                        <a:pt x="67" y="104"/>
                        <a:pt x="66" y="98"/>
                      </a:cubicBezTo>
                      <a:cubicBezTo>
                        <a:pt x="66" y="98"/>
                        <a:pt x="66" y="98"/>
                        <a:pt x="66" y="98"/>
                      </a:cubicBezTo>
                      <a:cubicBezTo>
                        <a:pt x="70" y="96"/>
                        <a:pt x="70" y="92"/>
                        <a:pt x="69" y="89"/>
                      </a:cubicBezTo>
                      <a:cubicBezTo>
                        <a:pt x="69" y="89"/>
                        <a:pt x="69" y="89"/>
                        <a:pt x="69" y="89"/>
                      </a:cubicBezTo>
                      <a:cubicBezTo>
                        <a:pt x="73" y="87"/>
                        <a:pt x="73" y="84"/>
                        <a:pt x="72" y="80"/>
                      </a:cubicBezTo>
                      <a:cubicBezTo>
                        <a:pt x="72" y="80"/>
                        <a:pt x="72" y="80"/>
                        <a:pt x="72" y="80"/>
                      </a:cubicBezTo>
                      <a:cubicBezTo>
                        <a:pt x="84" y="61"/>
                        <a:pt x="88" y="39"/>
                        <a:pt x="95" y="18"/>
                      </a:cubicBezTo>
                      <a:cubicBezTo>
                        <a:pt x="98" y="9"/>
                        <a:pt x="102" y="5"/>
                        <a:pt x="112" y="6"/>
                      </a:cubicBezTo>
                      <a:cubicBezTo>
                        <a:pt x="125" y="8"/>
                        <a:pt x="142" y="0"/>
                        <a:pt x="149" y="10"/>
                      </a:cubicBezTo>
                      <a:cubicBezTo>
                        <a:pt x="154" y="17"/>
                        <a:pt x="142" y="32"/>
                        <a:pt x="139" y="44"/>
                      </a:cubicBezTo>
                      <a:cubicBezTo>
                        <a:pt x="136" y="57"/>
                        <a:pt x="127" y="69"/>
                        <a:pt x="129" y="83"/>
                      </a:cubicBezTo>
                      <a:cubicBezTo>
                        <a:pt x="129" y="83"/>
                        <a:pt x="129" y="83"/>
                        <a:pt x="129" y="83"/>
                      </a:cubicBezTo>
                      <a:cubicBezTo>
                        <a:pt x="124" y="85"/>
                        <a:pt x="123" y="88"/>
                        <a:pt x="126" y="92"/>
                      </a:cubicBezTo>
                      <a:cubicBezTo>
                        <a:pt x="126" y="92"/>
                        <a:pt x="126" y="92"/>
                        <a:pt x="126" y="92"/>
                      </a:cubicBezTo>
                      <a:cubicBezTo>
                        <a:pt x="121" y="92"/>
                        <a:pt x="123" y="96"/>
                        <a:pt x="1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9" name="Freeform 43"/>
                <p:cNvSpPr/>
                <p:nvPr/>
              </p:nvSpPr>
              <p:spPr bwMode="auto">
                <a:xfrm>
                  <a:off x="8803648" y="3868738"/>
                  <a:ext cx="701675" cy="504825"/>
                </a:xfrm>
                <a:custGeom>
                  <a:avLst/>
                  <a:gdLst>
                    <a:gd name="T0" fmla="*/ 161 w 187"/>
                    <a:gd name="T1" fmla="*/ 107 h 134"/>
                    <a:gd name="T2" fmla="*/ 134 w 187"/>
                    <a:gd name="T3" fmla="*/ 130 h 134"/>
                    <a:gd name="T4" fmla="*/ 13 w 187"/>
                    <a:gd name="T5" fmla="*/ 130 h 134"/>
                    <a:gd name="T6" fmla="*/ 1 w 187"/>
                    <a:gd name="T7" fmla="*/ 126 h 134"/>
                    <a:gd name="T8" fmla="*/ 13 w 187"/>
                    <a:gd name="T9" fmla="*/ 107 h 134"/>
                    <a:gd name="T10" fmla="*/ 45 w 187"/>
                    <a:gd name="T11" fmla="*/ 107 h 134"/>
                    <a:gd name="T12" fmla="*/ 58 w 187"/>
                    <a:gd name="T13" fmla="*/ 93 h 134"/>
                    <a:gd name="T14" fmla="*/ 45 w 187"/>
                    <a:gd name="T15" fmla="*/ 87 h 134"/>
                    <a:gd name="T16" fmla="*/ 40 w 187"/>
                    <a:gd name="T17" fmla="*/ 87 h 134"/>
                    <a:gd name="T18" fmla="*/ 26 w 187"/>
                    <a:gd name="T19" fmla="*/ 82 h 134"/>
                    <a:gd name="T20" fmla="*/ 41 w 187"/>
                    <a:gd name="T21" fmla="*/ 64 h 134"/>
                    <a:gd name="T22" fmla="*/ 51 w 187"/>
                    <a:gd name="T23" fmla="*/ 65 h 134"/>
                    <a:gd name="T24" fmla="*/ 73 w 187"/>
                    <a:gd name="T25" fmla="*/ 44 h 134"/>
                    <a:gd name="T26" fmla="*/ 45 w 187"/>
                    <a:gd name="T27" fmla="*/ 44 h 134"/>
                    <a:gd name="T28" fmla="*/ 33 w 187"/>
                    <a:gd name="T29" fmla="*/ 39 h 134"/>
                    <a:gd name="T30" fmla="*/ 45 w 187"/>
                    <a:gd name="T31" fmla="*/ 21 h 134"/>
                    <a:gd name="T32" fmla="*/ 63 w 187"/>
                    <a:gd name="T33" fmla="*/ 21 h 134"/>
                    <a:gd name="T34" fmla="*/ 88 w 187"/>
                    <a:gd name="T35" fmla="*/ 6 h 134"/>
                    <a:gd name="T36" fmla="*/ 97 w 187"/>
                    <a:gd name="T37" fmla="*/ 0 h 134"/>
                    <a:gd name="T38" fmla="*/ 142 w 187"/>
                    <a:gd name="T39" fmla="*/ 0 h 134"/>
                    <a:gd name="T40" fmla="*/ 148 w 187"/>
                    <a:gd name="T41" fmla="*/ 10 h 134"/>
                    <a:gd name="T42" fmla="*/ 157 w 187"/>
                    <a:gd name="T43" fmla="*/ 21 h 134"/>
                    <a:gd name="T44" fmla="*/ 173 w 187"/>
                    <a:gd name="T45" fmla="*/ 22 h 134"/>
                    <a:gd name="T46" fmla="*/ 186 w 187"/>
                    <a:gd name="T47" fmla="*/ 27 h 134"/>
                    <a:gd name="T48" fmla="*/ 171 w 187"/>
                    <a:gd name="T49" fmla="*/ 44 h 134"/>
                    <a:gd name="T50" fmla="*/ 146 w 187"/>
                    <a:gd name="T51" fmla="*/ 44 h 134"/>
                    <a:gd name="T52" fmla="*/ 138 w 187"/>
                    <a:gd name="T53" fmla="*/ 46 h 134"/>
                    <a:gd name="T54" fmla="*/ 132 w 187"/>
                    <a:gd name="T55" fmla="*/ 61 h 134"/>
                    <a:gd name="T56" fmla="*/ 144 w 187"/>
                    <a:gd name="T57" fmla="*/ 64 h 134"/>
                    <a:gd name="T58" fmla="*/ 152 w 187"/>
                    <a:gd name="T59" fmla="*/ 65 h 134"/>
                    <a:gd name="T60" fmla="*/ 164 w 187"/>
                    <a:gd name="T61" fmla="*/ 70 h 134"/>
                    <a:gd name="T62" fmla="*/ 151 w 187"/>
                    <a:gd name="T63" fmla="*/ 87 h 134"/>
                    <a:gd name="T64" fmla="*/ 134 w 187"/>
                    <a:gd name="T65" fmla="*/ 87 h 134"/>
                    <a:gd name="T66" fmla="*/ 118 w 187"/>
                    <a:gd name="T67" fmla="*/ 99 h 134"/>
                    <a:gd name="T68" fmla="*/ 124 w 187"/>
                    <a:gd name="T69" fmla="*/ 107 h 134"/>
                    <a:gd name="T70" fmla="*/ 161 w 187"/>
                    <a:gd name="T71" fmla="*/ 10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34">
                      <a:moveTo>
                        <a:pt x="161" y="107"/>
                      </a:moveTo>
                      <a:cubicBezTo>
                        <a:pt x="156" y="130"/>
                        <a:pt x="156" y="130"/>
                        <a:pt x="134" y="130"/>
                      </a:cubicBezTo>
                      <a:cubicBezTo>
                        <a:pt x="94" y="130"/>
                        <a:pt x="53" y="130"/>
                        <a:pt x="13" y="130"/>
                      </a:cubicBezTo>
                      <a:cubicBezTo>
                        <a:pt x="9" y="130"/>
                        <a:pt x="0" y="134"/>
                        <a:pt x="1" y="126"/>
                      </a:cubicBezTo>
                      <a:cubicBezTo>
                        <a:pt x="2" y="119"/>
                        <a:pt x="1" y="108"/>
                        <a:pt x="13" y="107"/>
                      </a:cubicBezTo>
                      <a:cubicBezTo>
                        <a:pt x="24" y="107"/>
                        <a:pt x="34" y="106"/>
                        <a:pt x="45" y="107"/>
                      </a:cubicBezTo>
                      <a:cubicBezTo>
                        <a:pt x="56" y="108"/>
                        <a:pt x="57" y="100"/>
                        <a:pt x="58" y="93"/>
                      </a:cubicBezTo>
                      <a:cubicBezTo>
                        <a:pt x="58" y="84"/>
                        <a:pt x="50" y="88"/>
                        <a:pt x="45" y="87"/>
                      </a:cubicBezTo>
                      <a:cubicBezTo>
                        <a:pt x="44" y="87"/>
                        <a:pt x="41" y="88"/>
                        <a:pt x="40" y="87"/>
                      </a:cubicBezTo>
                      <a:cubicBezTo>
                        <a:pt x="35" y="85"/>
                        <a:pt x="25" y="92"/>
                        <a:pt x="26" y="82"/>
                      </a:cubicBezTo>
                      <a:cubicBezTo>
                        <a:pt x="27" y="75"/>
                        <a:pt x="27" y="63"/>
                        <a:pt x="41" y="64"/>
                      </a:cubicBezTo>
                      <a:cubicBezTo>
                        <a:pt x="44" y="65"/>
                        <a:pt x="48" y="64"/>
                        <a:pt x="51" y="65"/>
                      </a:cubicBezTo>
                      <a:cubicBezTo>
                        <a:pt x="66" y="67"/>
                        <a:pt x="73" y="60"/>
                        <a:pt x="73" y="44"/>
                      </a:cubicBezTo>
                      <a:cubicBezTo>
                        <a:pt x="64" y="44"/>
                        <a:pt x="54" y="45"/>
                        <a:pt x="45" y="44"/>
                      </a:cubicBezTo>
                      <a:cubicBezTo>
                        <a:pt x="41" y="44"/>
                        <a:pt x="32" y="48"/>
                        <a:pt x="33" y="39"/>
                      </a:cubicBezTo>
                      <a:cubicBezTo>
                        <a:pt x="34" y="32"/>
                        <a:pt x="33" y="22"/>
                        <a:pt x="45" y="21"/>
                      </a:cubicBezTo>
                      <a:cubicBezTo>
                        <a:pt x="51" y="21"/>
                        <a:pt x="57" y="21"/>
                        <a:pt x="63" y="21"/>
                      </a:cubicBezTo>
                      <a:cubicBezTo>
                        <a:pt x="75" y="22"/>
                        <a:pt x="87" y="23"/>
                        <a:pt x="88" y="6"/>
                      </a:cubicBezTo>
                      <a:cubicBezTo>
                        <a:pt x="88" y="1"/>
                        <a:pt x="93" y="0"/>
                        <a:pt x="97" y="0"/>
                      </a:cubicBezTo>
                      <a:cubicBezTo>
                        <a:pt x="112" y="0"/>
                        <a:pt x="127" y="0"/>
                        <a:pt x="142" y="0"/>
                      </a:cubicBezTo>
                      <a:cubicBezTo>
                        <a:pt x="150" y="0"/>
                        <a:pt x="152" y="3"/>
                        <a:pt x="148" y="10"/>
                      </a:cubicBezTo>
                      <a:cubicBezTo>
                        <a:pt x="144" y="19"/>
                        <a:pt x="148" y="22"/>
                        <a:pt x="157" y="21"/>
                      </a:cubicBezTo>
                      <a:cubicBezTo>
                        <a:pt x="162" y="21"/>
                        <a:pt x="168" y="20"/>
                        <a:pt x="173" y="22"/>
                      </a:cubicBezTo>
                      <a:cubicBezTo>
                        <a:pt x="178" y="23"/>
                        <a:pt x="187" y="16"/>
                        <a:pt x="186" y="27"/>
                      </a:cubicBezTo>
                      <a:cubicBezTo>
                        <a:pt x="185" y="34"/>
                        <a:pt x="185" y="46"/>
                        <a:pt x="171" y="44"/>
                      </a:cubicBezTo>
                      <a:cubicBezTo>
                        <a:pt x="163" y="44"/>
                        <a:pt x="154" y="44"/>
                        <a:pt x="146" y="44"/>
                      </a:cubicBezTo>
                      <a:cubicBezTo>
                        <a:pt x="143" y="44"/>
                        <a:pt x="139" y="44"/>
                        <a:pt x="138" y="46"/>
                      </a:cubicBezTo>
                      <a:cubicBezTo>
                        <a:pt x="135" y="51"/>
                        <a:pt x="132" y="56"/>
                        <a:pt x="132" y="61"/>
                      </a:cubicBezTo>
                      <a:cubicBezTo>
                        <a:pt x="133" y="67"/>
                        <a:pt x="140" y="64"/>
                        <a:pt x="144" y="64"/>
                      </a:cubicBezTo>
                      <a:cubicBezTo>
                        <a:pt x="146" y="65"/>
                        <a:pt x="150" y="64"/>
                        <a:pt x="152" y="65"/>
                      </a:cubicBezTo>
                      <a:cubicBezTo>
                        <a:pt x="157" y="66"/>
                        <a:pt x="166" y="61"/>
                        <a:pt x="164" y="70"/>
                      </a:cubicBezTo>
                      <a:cubicBezTo>
                        <a:pt x="164" y="77"/>
                        <a:pt x="164" y="88"/>
                        <a:pt x="151" y="87"/>
                      </a:cubicBezTo>
                      <a:cubicBezTo>
                        <a:pt x="145" y="87"/>
                        <a:pt x="140" y="88"/>
                        <a:pt x="134" y="87"/>
                      </a:cubicBezTo>
                      <a:cubicBezTo>
                        <a:pt x="124" y="85"/>
                        <a:pt x="120" y="90"/>
                        <a:pt x="118" y="99"/>
                      </a:cubicBezTo>
                      <a:cubicBezTo>
                        <a:pt x="116" y="106"/>
                        <a:pt x="118" y="107"/>
                        <a:pt x="124" y="107"/>
                      </a:cubicBezTo>
                      <a:cubicBezTo>
                        <a:pt x="136" y="107"/>
                        <a:pt x="148" y="107"/>
                        <a:pt x="161"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0" name="Freeform 46"/>
                <p:cNvSpPr/>
                <p:nvPr/>
              </p:nvSpPr>
              <p:spPr bwMode="auto">
                <a:xfrm>
                  <a:off x="5898523" y="4154488"/>
                  <a:ext cx="492125" cy="782638"/>
                </a:xfrm>
                <a:custGeom>
                  <a:avLst/>
                  <a:gdLst>
                    <a:gd name="T0" fmla="*/ 0 w 131"/>
                    <a:gd name="T1" fmla="*/ 208 h 208"/>
                    <a:gd name="T2" fmla="*/ 37 w 131"/>
                    <a:gd name="T3" fmla="*/ 98 h 208"/>
                    <a:gd name="T4" fmla="*/ 66 w 131"/>
                    <a:gd name="T5" fmla="*/ 14 h 208"/>
                    <a:gd name="T6" fmla="*/ 82 w 131"/>
                    <a:gd name="T7" fmla="*/ 1 h 208"/>
                    <a:gd name="T8" fmla="*/ 121 w 131"/>
                    <a:gd name="T9" fmla="*/ 1 h 208"/>
                    <a:gd name="T10" fmla="*/ 128 w 131"/>
                    <a:gd name="T11" fmla="*/ 11 h 208"/>
                    <a:gd name="T12" fmla="*/ 63 w 131"/>
                    <a:gd name="T13" fmla="*/ 202 h 208"/>
                    <a:gd name="T14" fmla="*/ 55 w 131"/>
                    <a:gd name="T15" fmla="*/ 208 h 208"/>
                    <a:gd name="T16" fmla="*/ 0 w 131"/>
                    <a:gd name="T17"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08">
                      <a:moveTo>
                        <a:pt x="0" y="208"/>
                      </a:moveTo>
                      <a:cubicBezTo>
                        <a:pt x="13" y="171"/>
                        <a:pt x="25" y="135"/>
                        <a:pt x="37" y="98"/>
                      </a:cubicBezTo>
                      <a:cubicBezTo>
                        <a:pt x="47" y="70"/>
                        <a:pt x="57" y="42"/>
                        <a:pt x="66" y="14"/>
                      </a:cubicBezTo>
                      <a:cubicBezTo>
                        <a:pt x="69" y="5"/>
                        <a:pt x="72" y="0"/>
                        <a:pt x="82" y="1"/>
                      </a:cubicBezTo>
                      <a:cubicBezTo>
                        <a:pt x="95" y="2"/>
                        <a:pt x="108" y="2"/>
                        <a:pt x="121" y="1"/>
                      </a:cubicBezTo>
                      <a:cubicBezTo>
                        <a:pt x="129" y="1"/>
                        <a:pt x="131" y="4"/>
                        <a:pt x="128" y="11"/>
                      </a:cubicBezTo>
                      <a:cubicBezTo>
                        <a:pt x="107" y="75"/>
                        <a:pt x="85" y="138"/>
                        <a:pt x="63" y="202"/>
                      </a:cubicBezTo>
                      <a:cubicBezTo>
                        <a:pt x="62" y="207"/>
                        <a:pt x="60" y="208"/>
                        <a:pt x="55" y="208"/>
                      </a:cubicBezTo>
                      <a:cubicBezTo>
                        <a:pt x="37" y="208"/>
                        <a:pt x="19" y="208"/>
                        <a:pt x="0"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1" name="Freeform 47"/>
                <p:cNvSpPr/>
                <p:nvPr/>
              </p:nvSpPr>
              <p:spPr bwMode="auto">
                <a:xfrm>
                  <a:off x="2690186" y="3873500"/>
                  <a:ext cx="484188" cy="673100"/>
                </a:xfrm>
                <a:custGeom>
                  <a:avLst/>
                  <a:gdLst>
                    <a:gd name="T0" fmla="*/ 12 w 129"/>
                    <a:gd name="T1" fmla="*/ 91 h 179"/>
                    <a:gd name="T2" fmla="*/ 59 w 129"/>
                    <a:gd name="T3" fmla="*/ 6 h 179"/>
                    <a:gd name="T4" fmla="*/ 68 w 129"/>
                    <a:gd name="T5" fmla="*/ 0 h 179"/>
                    <a:gd name="T6" fmla="*/ 129 w 129"/>
                    <a:gd name="T7" fmla="*/ 0 h 179"/>
                    <a:gd name="T8" fmla="*/ 116 w 129"/>
                    <a:gd name="T9" fmla="*/ 25 h 179"/>
                    <a:gd name="T10" fmla="*/ 96 w 129"/>
                    <a:gd name="T11" fmla="*/ 84 h 179"/>
                    <a:gd name="T12" fmla="*/ 69 w 129"/>
                    <a:gd name="T13" fmla="*/ 166 h 179"/>
                    <a:gd name="T14" fmla="*/ 51 w 129"/>
                    <a:gd name="T15" fmla="*/ 178 h 179"/>
                    <a:gd name="T16" fmla="*/ 0 w 129"/>
                    <a:gd name="T17" fmla="*/ 178 h 179"/>
                    <a:gd name="T18" fmla="*/ 24 w 129"/>
                    <a:gd name="T19" fmla="*/ 105 h 179"/>
                    <a:gd name="T20" fmla="*/ 12 w 129"/>
                    <a:gd name="T21" fmla="*/ 9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79">
                      <a:moveTo>
                        <a:pt x="12" y="91"/>
                      </a:moveTo>
                      <a:cubicBezTo>
                        <a:pt x="29" y="61"/>
                        <a:pt x="44" y="33"/>
                        <a:pt x="59" y="6"/>
                      </a:cubicBezTo>
                      <a:cubicBezTo>
                        <a:pt x="61" y="2"/>
                        <a:pt x="64" y="0"/>
                        <a:pt x="68" y="0"/>
                      </a:cubicBezTo>
                      <a:cubicBezTo>
                        <a:pt x="88" y="0"/>
                        <a:pt x="107" y="0"/>
                        <a:pt x="129" y="0"/>
                      </a:cubicBezTo>
                      <a:cubicBezTo>
                        <a:pt x="124" y="9"/>
                        <a:pt x="121" y="18"/>
                        <a:pt x="116" y="25"/>
                      </a:cubicBezTo>
                      <a:cubicBezTo>
                        <a:pt x="101" y="42"/>
                        <a:pt x="103" y="64"/>
                        <a:pt x="96" y="84"/>
                      </a:cubicBezTo>
                      <a:cubicBezTo>
                        <a:pt x="86" y="111"/>
                        <a:pt x="77" y="138"/>
                        <a:pt x="69" y="166"/>
                      </a:cubicBezTo>
                      <a:cubicBezTo>
                        <a:pt x="65" y="176"/>
                        <a:pt x="61" y="179"/>
                        <a:pt x="51" y="178"/>
                      </a:cubicBezTo>
                      <a:cubicBezTo>
                        <a:pt x="34" y="178"/>
                        <a:pt x="18" y="178"/>
                        <a:pt x="0" y="178"/>
                      </a:cubicBezTo>
                      <a:cubicBezTo>
                        <a:pt x="8" y="153"/>
                        <a:pt x="16" y="129"/>
                        <a:pt x="24" y="105"/>
                      </a:cubicBezTo>
                      <a:cubicBezTo>
                        <a:pt x="29" y="94"/>
                        <a:pt x="27" y="90"/>
                        <a:pt x="12"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2" name="Freeform 48"/>
                <p:cNvSpPr/>
                <p:nvPr/>
              </p:nvSpPr>
              <p:spPr bwMode="auto">
                <a:xfrm>
                  <a:off x="3091823" y="3873500"/>
                  <a:ext cx="795338" cy="304800"/>
                </a:xfrm>
                <a:custGeom>
                  <a:avLst/>
                  <a:gdLst>
                    <a:gd name="T0" fmla="*/ 113 w 212"/>
                    <a:gd name="T1" fmla="*/ 75 h 81"/>
                    <a:gd name="T2" fmla="*/ 131 w 212"/>
                    <a:gd name="T3" fmla="*/ 43 h 81"/>
                    <a:gd name="T4" fmla="*/ 93 w 212"/>
                    <a:gd name="T5" fmla="*/ 43 h 81"/>
                    <a:gd name="T6" fmla="*/ 83 w 212"/>
                    <a:gd name="T7" fmla="*/ 52 h 81"/>
                    <a:gd name="T8" fmla="*/ 40 w 212"/>
                    <a:gd name="T9" fmla="*/ 77 h 81"/>
                    <a:gd name="T10" fmla="*/ 0 w 212"/>
                    <a:gd name="T11" fmla="*/ 76 h 81"/>
                    <a:gd name="T12" fmla="*/ 44 w 212"/>
                    <a:gd name="T13" fmla="*/ 4 h 81"/>
                    <a:gd name="T14" fmla="*/ 54 w 212"/>
                    <a:gd name="T15" fmla="*/ 0 h 81"/>
                    <a:gd name="T16" fmla="*/ 104 w 212"/>
                    <a:gd name="T17" fmla="*/ 0 h 81"/>
                    <a:gd name="T18" fmla="*/ 109 w 212"/>
                    <a:gd name="T19" fmla="*/ 9 h 81"/>
                    <a:gd name="T20" fmla="*/ 116 w 212"/>
                    <a:gd name="T21" fmla="*/ 20 h 81"/>
                    <a:gd name="T22" fmla="*/ 201 w 212"/>
                    <a:gd name="T23" fmla="*/ 20 h 81"/>
                    <a:gd name="T24" fmla="*/ 207 w 212"/>
                    <a:gd name="T25" fmla="*/ 30 h 81"/>
                    <a:gd name="T26" fmla="*/ 206 w 212"/>
                    <a:gd name="T27" fmla="*/ 32 h 81"/>
                    <a:gd name="T28" fmla="*/ 113 w 212"/>
                    <a:gd name="T2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81">
                      <a:moveTo>
                        <a:pt x="113" y="75"/>
                      </a:moveTo>
                      <a:cubicBezTo>
                        <a:pt x="119" y="64"/>
                        <a:pt x="124" y="55"/>
                        <a:pt x="131" y="43"/>
                      </a:cubicBezTo>
                      <a:cubicBezTo>
                        <a:pt x="117" y="43"/>
                        <a:pt x="105" y="43"/>
                        <a:pt x="93" y="43"/>
                      </a:cubicBezTo>
                      <a:cubicBezTo>
                        <a:pt x="87" y="43"/>
                        <a:pt x="84" y="48"/>
                        <a:pt x="83" y="52"/>
                      </a:cubicBezTo>
                      <a:cubicBezTo>
                        <a:pt x="75" y="73"/>
                        <a:pt x="61" y="79"/>
                        <a:pt x="40" y="77"/>
                      </a:cubicBezTo>
                      <a:cubicBezTo>
                        <a:pt x="28" y="75"/>
                        <a:pt x="15" y="76"/>
                        <a:pt x="0" y="76"/>
                      </a:cubicBezTo>
                      <a:cubicBezTo>
                        <a:pt x="15" y="51"/>
                        <a:pt x="29" y="27"/>
                        <a:pt x="44" y="4"/>
                      </a:cubicBezTo>
                      <a:cubicBezTo>
                        <a:pt x="46" y="0"/>
                        <a:pt x="50" y="0"/>
                        <a:pt x="54" y="0"/>
                      </a:cubicBezTo>
                      <a:cubicBezTo>
                        <a:pt x="71" y="0"/>
                        <a:pt x="87" y="0"/>
                        <a:pt x="104" y="0"/>
                      </a:cubicBezTo>
                      <a:cubicBezTo>
                        <a:pt x="112" y="0"/>
                        <a:pt x="115" y="1"/>
                        <a:pt x="109" y="9"/>
                      </a:cubicBezTo>
                      <a:cubicBezTo>
                        <a:pt x="102" y="18"/>
                        <a:pt x="106" y="20"/>
                        <a:pt x="116" y="20"/>
                      </a:cubicBezTo>
                      <a:cubicBezTo>
                        <a:pt x="144" y="20"/>
                        <a:pt x="173" y="20"/>
                        <a:pt x="201" y="20"/>
                      </a:cubicBezTo>
                      <a:cubicBezTo>
                        <a:pt x="212" y="19"/>
                        <a:pt x="212" y="23"/>
                        <a:pt x="207" y="30"/>
                      </a:cubicBezTo>
                      <a:cubicBezTo>
                        <a:pt x="207" y="31"/>
                        <a:pt x="207" y="31"/>
                        <a:pt x="206" y="32"/>
                      </a:cubicBezTo>
                      <a:cubicBezTo>
                        <a:pt x="179" y="81"/>
                        <a:pt x="179" y="81"/>
                        <a:pt x="113"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3" name="Freeform 49"/>
                <p:cNvSpPr/>
                <p:nvPr/>
              </p:nvSpPr>
              <p:spPr bwMode="auto">
                <a:xfrm>
                  <a:off x="2787023" y="4583113"/>
                  <a:ext cx="541338" cy="361950"/>
                </a:xfrm>
                <a:custGeom>
                  <a:avLst/>
                  <a:gdLst>
                    <a:gd name="T0" fmla="*/ 76 w 144"/>
                    <a:gd name="T1" fmla="*/ 73 h 96"/>
                    <a:gd name="T2" fmla="*/ 111 w 144"/>
                    <a:gd name="T3" fmla="*/ 73 h 96"/>
                    <a:gd name="T4" fmla="*/ 144 w 144"/>
                    <a:gd name="T5" fmla="*/ 73 h 96"/>
                    <a:gd name="T6" fmla="*/ 119 w 144"/>
                    <a:gd name="T7" fmla="*/ 95 h 96"/>
                    <a:gd name="T8" fmla="*/ 13 w 144"/>
                    <a:gd name="T9" fmla="*/ 95 h 96"/>
                    <a:gd name="T10" fmla="*/ 4 w 144"/>
                    <a:gd name="T11" fmla="*/ 81 h 96"/>
                    <a:gd name="T12" fmla="*/ 27 w 144"/>
                    <a:gd name="T13" fmla="*/ 12 h 96"/>
                    <a:gd name="T14" fmla="*/ 43 w 144"/>
                    <a:gd name="T15" fmla="*/ 0 h 96"/>
                    <a:gd name="T16" fmla="*/ 100 w 144"/>
                    <a:gd name="T17" fmla="*/ 1 h 96"/>
                    <a:gd name="T18" fmla="*/ 76 w 144"/>
                    <a:gd name="T19"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96">
                      <a:moveTo>
                        <a:pt x="76" y="73"/>
                      </a:moveTo>
                      <a:cubicBezTo>
                        <a:pt x="89" y="73"/>
                        <a:pt x="100" y="73"/>
                        <a:pt x="111" y="73"/>
                      </a:cubicBezTo>
                      <a:cubicBezTo>
                        <a:pt x="122" y="73"/>
                        <a:pt x="133" y="73"/>
                        <a:pt x="144" y="73"/>
                      </a:cubicBezTo>
                      <a:cubicBezTo>
                        <a:pt x="143" y="90"/>
                        <a:pt x="136" y="96"/>
                        <a:pt x="119" y="95"/>
                      </a:cubicBezTo>
                      <a:cubicBezTo>
                        <a:pt x="84" y="93"/>
                        <a:pt x="49" y="94"/>
                        <a:pt x="13" y="95"/>
                      </a:cubicBezTo>
                      <a:cubicBezTo>
                        <a:pt x="1" y="95"/>
                        <a:pt x="0" y="92"/>
                        <a:pt x="4" y="81"/>
                      </a:cubicBezTo>
                      <a:cubicBezTo>
                        <a:pt x="12" y="58"/>
                        <a:pt x="20" y="35"/>
                        <a:pt x="27" y="12"/>
                      </a:cubicBezTo>
                      <a:cubicBezTo>
                        <a:pt x="30" y="4"/>
                        <a:pt x="34" y="0"/>
                        <a:pt x="43" y="0"/>
                      </a:cubicBezTo>
                      <a:cubicBezTo>
                        <a:pt x="61" y="1"/>
                        <a:pt x="80" y="1"/>
                        <a:pt x="100" y="1"/>
                      </a:cubicBezTo>
                      <a:cubicBezTo>
                        <a:pt x="92" y="25"/>
                        <a:pt x="84" y="48"/>
                        <a:pt x="76"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4" name="Freeform 50"/>
                <p:cNvSpPr/>
                <p:nvPr/>
              </p:nvSpPr>
              <p:spPr bwMode="auto">
                <a:xfrm>
                  <a:off x="3161673" y="4189413"/>
                  <a:ext cx="414338" cy="360363"/>
                </a:xfrm>
                <a:custGeom>
                  <a:avLst/>
                  <a:gdLst>
                    <a:gd name="T0" fmla="*/ 3 w 110"/>
                    <a:gd name="T1" fmla="*/ 73 h 96"/>
                    <a:gd name="T2" fmla="*/ 24 w 110"/>
                    <a:gd name="T3" fmla="*/ 57 h 96"/>
                    <a:gd name="T4" fmla="*/ 39 w 110"/>
                    <a:gd name="T5" fmla="*/ 10 h 96"/>
                    <a:gd name="T6" fmla="*/ 53 w 110"/>
                    <a:gd name="T7" fmla="*/ 0 h 96"/>
                    <a:gd name="T8" fmla="*/ 99 w 110"/>
                    <a:gd name="T9" fmla="*/ 0 h 96"/>
                    <a:gd name="T10" fmla="*/ 107 w 110"/>
                    <a:gd name="T11" fmla="*/ 9 h 96"/>
                    <a:gd name="T12" fmla="*/ 87 w 110"/>
                    <a:gd name="T13" fmla="*/ 67 h 96"/>
                    <a:gd name="T14" fmla="*/ 45 w 110"/>
                    <a:gd name="T15" fmla="*/ 94 h 96"/>
                    <a:gd name="T16" fmla="*/ 0 w 110"/>
                    <a:gd name="T17" fmla="*/ 93 h 96"/>
                    <a:gd name="T18" fmla="*/ 0 w 110"/>
                    <a:gd name="T19" fmla="*/ 90 h 96"/>
                    <a:gd name="T20" fmla="*/ 3 w 110"/>
                    <a:gd name="T21"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6">
                      <a:moveTo>
                        <a:pt x="3" y="73"/>
                      </a:moveTo>
                      <a:cubicBezTo>
                        <a:pt x="15" y="74"/>
                        <a:pt x="21" y="68"/>
                        <a:pt x="24" y="57"/>
                      </a:cubicBezTo>
                      <a:cubicBezTo>
                        <a:pt x="29" y="41"/>
                        <a:pt x="35" y="26"/>
                        <a:pt x="39" y="10"/>
                      </a:cubicBezTo>
                      <a:cubicBezTo>
                        <a:pt x="42" y="3"/>
                        <a:pt x="45" y="0"/>
                        <a:pt x="53" y="0"/>
                      </a:cubicBezTo>
                      <a:cubicBezTo>
                        <a:pt x="68" y="1"/>
                        <a:pt x="84" y="1"/>
                        <a:pt x="99" y="0"/>
                      </a:cubicBezTo>
                      <a:cubicBezTo>
                        <a:pt x="106" y="0"/>
                        <a:pt x="110" y="1"/>
                        <a:pt x="107" y="9"/>
                      </a:cubicBezTo>
                      <a:cubicBezTo>
                        <a:pt x="101" y="29"/>
                        <a:pt x="95" y="48"/>
                        <a:pt x="87" y="67"/>
                      </a:cubicBezTo>
                      <a:cubicBezTo>
                        <a:pt x="79" y="85"/>
                        <a:pt x="65" y="95"/>
                        <a:pt x="45" y="94"/>
                      </a:cubicBezTo>
                      <a:cubicBezTo>
                        <a:pt x="30" y="94"/>
                        <a:pt x="15" y="96"/>
                        <a:pt x="0" y="93"/>
                      </a:cubicBezTo>
                      <a:cubicBezTo>
                        <a:pt x="0" y="92"/>
                        <a:pt x="0" y="91"/>
                        <a:pt x="0" y="90"/>
                      </a:cubicBezTo>
                      <a:cubicBezTo>
                        <a:pt x="0" y="84"/>
                        <a:pt x="5" y="79"/>
                        <a:pt x="3"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5" name="Freeform 51"/>
                <p:cNvSpPr/>
                <p:nvPr/>
              </p:nvSpPr>
              <p:spPr bwMode="auto">
                <a:xfrm>
                  <a:off x="4250698" y="4291013"/>
                  <a:ext cx="300038" cy="428625"/>
                </a:xfrm>
                <a:custGeom>
                  <a:avLst/>
                  <a:gdLst>
                    <a:gd name="T0" fmla="*/ 28 w 80"/>
                    <a:gd name="T1" fmla="*/ 111 h 114"/>
                    <a:gd name="T2" fmla="*/ 6 w 80"/>
                    <a:gd name="T3" fmla="*/ 84 h 114"/>
                    <a:gd name="T4" fmla="*/ 19 w 80"/>
                    <a:gd name="T5" fmla="*/ 16 h 114"/>
                    <a:gd name="T6" fmla="*/ 32 w 80"/>
                    <a:gd name="T7" fmla="*/ 4 h 114"/>
                    <a:gd name="T8" fmla="*/ 72 w 80"/>
                    <a:gd name="T9" fmla="*/ 7 h 114"/>
                    <a:gd name="T10" fmla="*/ 67 w 80"/>
                    <a:gd name="T11" fmla="*/ 46 h 114"/>
                    <a:gd name="T12" fmla="*/ 59 w 80"/>
                    <a:gd name="T13" fmla="*/ 93 h 114"/>
                    <a:gd name="T14" fmla="*/ 37 w 80"/>
                    <a:gd name="T15" fmla="*/ 111 h 114"/>
                    <a:gd name="T16" fmla="*/ 28 w 80"/>
                    <a:gd name="T17" fmla="*/ 1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4">
                      <a:moveTo>
                        <a:pt x="28" y="111"/>
                      </a:moveTo>
                      <a:cubicBezTo>
                        <a:pt x="0" y="111"/>
                        <a:pt x="0" y="111"/>
                        <a:pt x="6" y="84"/>
                      </a:cubicBezTo>
                      <a:cubicBezTo>
                        <a:pt x="10" y="61"/>
                        <a:pt x="15" y="39"/>
                        <a:pt x="19" y="16"/>
                      </a:cubicBezTo>
                      <a:cubicBezTo>
                        <a:pt x="20" y="8"/>
                        <a:pt x="23" y="3"/>
                        <a:pt x="32" y="4"/>
                      </a:cubicBezTo>
                      <a:cubicBezTo>
                        <a:pt x="46" y="5"/>
                        <a:pt x="65" y="0"/>
                        <a:pt x="72" y="7"/>
                      </a:cubicBezTo>
                      <a:cubicBezTo>
                        <a:pt x="80" y="15"/>
                        <a:pt x="70" y="33"/>
                        <a:pt x="67" y="46"/>
                      </a:cubicBezTo>
                      <a:cubicBezTo>
                        <a:pt x="65" y="62"/>
                        <a:pt x="60" y="77"/>
                        <a:pt x="59" y="93"/>
                      </a:cubicBezTo>
                      <a:cubicBezTo>
                        <a:pt x="57" y="108"/>
                        <a:pt x="51" y="114"/>
                        <a:pt x="37" y="111"/>
                      </a:cubicBezTo>
                      <a:cubicBezTo>
                        <a:pt x="34" y="110"/>
                        <a:pt x="31" y="111"/>
                        <a:pt x="2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6" name="Freeform 53"/>
                <p:cNvSpPr/>
                <p:nvPr/>
              </p:nvSpPr>
              <p:spPr bwMode="auto">
                <a:xfrm>
                  <a:off x="6998661" y="4233863"/>
                  <a:ext cx="368300" cy="722313"/>
                </a:xfrm>
                <a:custGeom>
                  <a:avLst/>
                  <a:gdLst>
                    <a:gd name="T0" fmla="*/ 98 w 98"/>
                    <a:gd name="T1" fmla="*/ 1 h 192"/>
                    <a:gd name="T2" fmla="*/ 69 w 98"/>
                    <a:gd name="T3" fmla="*/ 82 h 192"/>
                    <a:gd name="T4" fmla="*/ 35 w 98"/>
                    <a:gd name="T5" fmla="*/ 177 h 192"/>
                    <a:gd name="T6" fmla="*/ 4 w 98"/>
                    <a:gd name="T7" fmla="*/ 187 h 192"/>
                    <a:gd name="T8" fmla="*/ 4 w 98"/>
                    <a:gd name="T9" fmla="*/ 180 h 192"/>
                    <a:gd name="T10" fmla="*/ 65 w 98"/>
                    <a:gd name="T11" fmla="*/ 8 h 192"/>
                    <a:gd name="T12" fmla="*/ 74 w 98"/>
                    <a:gd name="T13" fmla="*/ 1 h 192"/>
                    <a:gd name="T14" fmla="*/ 98 w 98"/>
                    <a:gd name="T15" fmla="*/ 1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92">
                      <a:moveTo>
                        <a:pt x="98" y="1"/>
                      </a:moveTo>
                      <a:cubicBezTo>
                        <a:pt x="88" y="29"/>
                        <a:pt x="79" y="56"/>
                        <a:pt x="69" y="82"/>
                      </a:cubicBezTo>
                      <a:cubicBezTo>
                        <a:pt x="58" y="114"/>
                        <a:pt x="46" y="145"/>
                        <a:pt x="35" y="177"/>
                      </a:cubicBezTo>
                      <a:cubicBezTo>
                        <a:pt x="32" y="186"/>
                        <a:pt x="13" y="192"/>
                        <a:pt x="4" y="187"/>
                      </a:cubicBezTo>
                      <a:cubicBezTo>
                        <a:pt x="0" y="185"/>
                        <a:pt x="3" y="182"/>
                        <a:pt x="4" y="180"/>
                      </a:cubicBezTo>
                      <a:cubicBezTo>
                        <a:pt x="24" y="123"/>
                        <a:pt x="45" y="65"/>
                        <a:pt x="65" y="8"/>
                      </a:cubicBezTo>
                      <a:cubicBezTo>
                        <a:pt x="67" y="4"/>
                        <a:pt x="69" y="0"/>
                        <a:pt x="74" y="1"/>
                      </a:cubicBezTo>
                      <a:cubicBezTo>
                        <a:pt x="82" y="1"/>
                        <a:pt x="89" y="1"/>
                        <a:pt x="9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7" name="Freeform 54"/>
                <p:cNvSpPr/>
                <p:nvPr/>
              </p:nvSpPr>
              <p:spPr bwMode="auto">
                <a:xfrm>
                  <a:off x="7422523" y="4219575"/>
                  <a:ext cx="346075" cy="728663"/>
                </a:xfrm>
                <a:custGeom>
                  <a:avLst/>
                  <a:gdLst>
                    <a:gd name="T0" fmla="*/ 16 w 92"/>
                    <a:gd name="T1" fmla="*/ 192 h 194"/>
                    <a:gd name="T2" fmla="*/ 4 w 92"/>
                    <a:gd name="T3" fmla="*/ 176 h 194"/>
                    <a:gd name="T4" fmla="*/ 55 w 92"/>
                    <a:gd name="T5" fmla="*/ 17 h 194"/>
                    <a:gd name="T6" fmla="*/ 86 w 92"/>
                    <a:gd name="T7" fmla="*/ 5 h 194"/>
                    <a:gd name="T8" fmla="*/ 86 w 92"/>
                    <a:gd name="T9" fmla="*/ 17 h 194"/>
                    <a:gd name="T10" fmla="*/ 34 w 92"/>
                    <a:gd name="T11" fmla="*/ 179 h 194"/>
                    <a:gd name="T12" fmla="*/ 16 w 92"/>
                    <a:gd name="T13" fmla="*/ 192 h 194"/>
                  </a:gdLst>
                  <a:ahLst/>
                  <a:cxnLst>
                    <a:cxn ang="0">
                      <a:pos x="T0" y="T1"/>
                    </a:cxn>
                    <a:cxn ang="0">
                      <a:pos x="T2" y="T3"/>
                    </a:cxn>
                    <a:cxn ang="0">
                      <a:pos x="T4" y="T5"/>
                    </a:cxn>
                    <a:cxn ang="0">
                      <a:pos x="T6" y="T7"/>
                    </a:cxn>
                    <a:cxn ang="0">
                      <a:pos x="T8" y="T9"/>
                    </a:cxn>
                    <a:cxn ang="0">
                      <a:pos x="T10" y="T11"/>
                    </a:cxn>
                    <a:cxn ang="0">
                      <a:pos x="T12" y="T13"/>
                    </a:cxn>
                  </a:cxnLst>
                  <a:rect l="0" t="0" r="r" b="b"/>
                  <a:pathLst>
                    <a:path w="92" h="194">
                      <a:moveTo>
                        <a:pt x="16" y="192"/>
                      </a:moveTo>
                      <a:cubicBezTo>
                        <a:pt x="1" y="194"/>
                        <a:pt x="0" y="189"/>
                        <a:pt x="4" y="176"/>
                      </a:cubicBezTo>
                      <a:cubicBezTo>
                        <a:pt x="22" y="124"/>
                        <a:pt x="38" y="70"/>
                        <a:pt x="55" y="17"/>
                      </a:cubicBezTo>
                      <a:cubicBezTo>
                        <a:pt x="59" y="7"/>
                        <a:pt x="76" y="0"/>
                        <a:pt x="86" y="5"/>
                      </a:cubicBezTo>
                      <a:cubicBezTo>
                        <a:pt x="92" y="9"/>
                        <a:pt x="87" y="13"/>
                        <a:pt x="86" y="17"/>
                      </a:cubicBezTo>
                      <a:cubicBezTo>
                        <a:pt x="69" y="71"/>
                        <a:pt x="51" y="125"/>
                        <a:pt x="34" y="179"/>
                      </a:cubicBezTo>
                      <a:cubicBezTo>
                        <a:pt x="31" y="189"/>
                        <a:pt x="27" y="194"/>
                        <a:pt x="16"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8" name="Freeform 55"/>
                <p:cNvSpPr/>
                <p:nvPr/>
              </p:nvSpPr>
              <p:spPr bwMode="auto">
                <a:xfrm>
                  <a:off x="5369886" y="4230688"/>
                  <a:ext cx="307975" cy="442913"/>
                </a:xfrm>
                <a:custGeom>
                  <a:avLst/>
                  <a:gdLst>
                    <a:gd name="T0" fmla="*/ 25 w 82"/>
                    <a:gd name="T1" fmla="*/ 116 h 118"/>
                    <a:gd name="T2" fmla="*/ 7 w 82"/>
                    <a:gd name="T3" fmla="*/ 94 h 118"/>
                    <a:gd name="T4" fmla="*/ 29 w 82"/>
                    <a:gd name="T5" fmla="*/ 12 h 118"/>
                    <a:gd name="T6" fmla="*/ 42 w 82"/>
                    <a:gd name="T7" fmla="*/ 1 h 118"/>
                    <a:gd name="T8" fmla="*/ 72 w 82"/>
                    <a:gd name="T9" fmla="*/ 1 h 118"/>
                    <a:gd name="T10" fmla="*/ 79 w 82"/>
                    <a:gd name="T11" fmla="*/ 12 h 118"/>
                    <a:gd name="T12" fmla="*/ 53 w 82"/>
                    <a:gd name="T13" fmla="*/ 107 h 118"/>
                    <a:gd name="T14" fmla="*/ 40 w 82"/>
                    <a:gd name="T15" fmla="*/ 117 h 118"/>
                    <a:gd name="T16" fmla="*/ 25 w 82"/>
                    <a:gd name="T17" fmla="*/ 1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18">
                      <a:moveTo>
                        <a:pt x="25" y="116"/>
                      </a:moveTo>
                      <a:cubicBezTo>
                        <a:pt x="0" y="116"/>
                        <a:pt x="0" y="116"/>
                        <a:pt x="7" y="94"/>
                      </a:cubicBezTo>
                      <a:cubicBezTo>
                        <a:pt x="14" y="66"/>
                        <a:pt x="22" y="39"/>
                        <a:pt x="29" y="12"/>
                      </a:cubicBezTo>
                      <a:cubicBezTo>
                        <a:pt x="31" y="4"/>
                        <a:pt x="34" y="0"/>
                        <a:pt x="42" y="1"/>
                      </a:cubicBezTo>
                      <a:cubicBezTo>
                        <a:pt x="52" y="2"/>
                        <a:pt x="62" y="2"/>
                        <a:pt x="72" y="1"/>
                      </a:cubicBezTo>
                      <a:cubicBezTo>
                        <a:pt x="81" y="1"/>
                        <a:pt x="82" y="4"/>
                        <a:pt x="79" y="12"/>
                      </a:cubicBezTo>
                      <a:cubicBezTo>
                        <a:pt x="70" y="43"/>
                        <a:pt x="62" y="75"/>
                        <a:pt x="53" y="107"/>
                      </a:cubicBezTo>
                      <a:cubicBezTo>
                        <a:pt x="51" y="114"/>
                        <a:pt x="48" y="118"/>
                        <a:pt x="40" y="117"/>
                      </a:cubicBezTo>
                      <a:cubicBezTo>
                        <a:pt x="35" y="116"/>
                        <a:pt x="30" y="116"/>
                        <a:pt x="2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9" name="Freeform 56"/>
                <p:cNvSpPr/>
                <p:nvPr/>
              </p:nvSpPr>
              <p:spPr bwMode="auto">
                <a:xfrm>
                  <a:off x="2517148" y="4606925"/>
                  <a:ext cx="349250" cy="322263"/>
                </a:xfrm>
                <a:custGeom>
                  <a:avLst/>
                  <a:gdLst>
                    <a:gd name="T0" fmla="*/ 0 w 93"/>
                    <a:gd name="T1" fmla="*/ 86 h 86"/>
                    <a:gd name="T2" fmla="*/ 32 w 93"/>
                    <a:gd name="T3" fmla="*/ 5 h 86"/>
                    <a:gd name="T4" fmla="*/ 42 w 93"/>
                    <a:gd name="T5" fmla="*/ 0 h 86"/>
                    <a:gd name="T6" fmla="*/ 83 w 93"/>
                    <a:gd name="T7" fmla="*/ 0 h 86"/>
                    <a:gd name="T8" fmla="*/ 90 w 93"/>
                    <a:gd name="T9" fmla="*/ 10 h 86"/>
                    <a:gd name="T10" fmla="*/ 62 w 93"/>
                    <a:gd name="T11" fmla="*/ 79 h 86"/>
                    <a:gd name="T12" fmla="*/ 54 w 93"/>
                    <a:gd name="T13" fmla="*/ 86 h 86"/>
                    <a:gd name="T14" fmla="*/ 0 w 93"/>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86">
                      <a:moveTo>
                        <a:pt x="0" y="86"/>
                      </a:moveTo>
                      <a:cubicBezTo>
                        <a:pt x="11" y="58"/>
                        <a:pt x="21" y="32"/>
                        <a:pt x="32" y="5"/>
                      </a:cubicBezTo>
                      <a:cubicBezTo>
                        <a:pt x="34" y="1"/>
                        <a:pt x="37" y="0"/>
                        <a:pt x="42" y="0"/>
                      </a:cubicBezTo>
                      <a:cubicBezTo>
                        <a:pt x="55" y="1"/>
                        <a:pt x="69" y="1"/>
                        <a:pt x="83" y="0"/>
                      </a:cubicBezTo>
                      <a:cubicBezTo>
                        <a:pt x="91" y="0"/>
                        <a:pt x="93" y="3"/>
                        <a:pt x="90" y="10"/>
                      </a:cubicBezTo>
                      <a:cubicBezTo>
                        <a:pt x="81" y="33"/>
                        <a:pt x="71" y="56"/>
                        <a:pt x="62" y="79"/>
                      </a:cubicBezTo>
                      <a:cubicBezTo>
                        <a:pt x="61" y="83"/>
                        <a:pt x="59" y="86"/>
                        <a:pt x="54" y="86"/>
                      </a:cubicBezTo>
                      <a:cubicBezTo>
                        <a:pt x="37" y="86"/>
                        <a:pt x="19" y="86"/>
                        <a:pt x="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0" name="Freeform 57"/>
                <p:cNvSpPr/>
                <p:nvPr/>
              </p:nvSpPr>
              <p:spPr bwMode="auto">
                <a:xfrm>
                  <a:off x="3350586" y="4595813"/>
                  <a:ext cx="300038" cy="349250"/>
                </a:xfrm>
                <a:custGeom>
                  <a:avLst/>
                  <a:gdLst>
                    <a:gd name="T0" fmla="*/ 27 w 80"/>
                    <a:gd name="T1" fmla="*/ 91 h 93"/>
                    <a:gd name="T2" fmla="*/ 7 w 80"/>
                    <a:gd name="T3" fmla="*/ 64 h 93"/>
                    <a:gd name="T4" fmla="*/ 18 w 80"/>
                    <a:gd name="T5" fmla="*/ 16 h 93"/>
                    <a:gd name="T6" fmla="*/ 32 w 80"/>
                    <a:gd name="T7" fmla="*/ 5 h 93"/>
                    <a:gd name="T8" fmla="*/ 72 w 80"/>
                    <a:gd name="T9" fmla="*/ 7 h 93"/>
                    <a:gd name="T10" fmla="*/ 66 w 80"/>
                    <a:gd name="T11" fmla="*/ 46 h 93"/>
                    <a:gd name="T12" fmla="*/ 59 w 80"/>
                    <a:gd name="T13" fmla="*/ 74 h 93"/>
                    <a:gd name="T14" fmla="*/ 38 w 80"/>
                    <a:gd name="T15" fmla="*/ 91 h 93"/>
                    <a:gd name="T16" fmla="*/ 27 w 8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27" y="91"/>
                      </a:moveTo>
                      <a:cubicBezTo>
                        <a:pt x="0" y="91"/>
                        <a:pt x="0" y="91"/>
                        <a:pt x="7" y="64"/>
                      </a:cubicBezTo>
                      <a:cubicBezTo>
                        <a:pt x="10" y="48"/>
                        <a:pt x="15" y="32"/>
                        <a:pt x="18" y="16"/>
                      </a:cubicBezTo>
                      <a:cubicBezTo>
                        <a:pt x="20" y="7"/>
                        <a:pt x="24" y="4"/>
                        <a:pt x="32" y="5"/>
                      </a:cubicBezTo>
                      <a:cubicBezTo>
                        <a:pt x="46" y="6"/>
                        <a:pt x="66" y="0"/>
                        <a:pt x="72" y="7"/>
                      </a:cubicBezTo>
                      <a:cubicBezTo>
                        <a:pt x="80" y="15"/>
                        <a:pt x="68" y="33"/>
                        <a:pt x="66" y="46"/>
                      </a:cubicBezTo>
                      <a:cubicBezTo>
                        <a:pt x="64" y="56"/>
                        <a:pt x="60" y="65"/>
                        <a:pt x="59" y="74"/>
                      </a:cubicBezTo>
                      <a:cubicBezTo>
                        <a:pt x="58" y="88"/>
                        <a:pt x="51" y="93"/>
                        <a:pt x="38" y="91"/>
                      </a:cubicBezTo>
                      <a:cubicBezTo>
                        <a:pt x="35" y="90"/>
                        <a:pt x="31" y="91"/>
                        <a:pt x="27"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1" name="Freeform 58"/>
                <p:cNvSpPr/>
                <p:nvPr/>
              </p:nvSpPr>
              <p:spPr bwMode="auto">
                <a:xfrm>
                  <a:off x="2963236" y="4203700"/>
                  <a:ext cx="300038" cy="338138"/>
                </a:xfrm>
                <a:custGeom>
                  <a:avLst/>
                  <a:gdLst>
                    <a:gd name="T0" fmla="*/ 53 w 80"/>
                    <a:gd name="T1" fmla="*/ 86 h 90"/>
                    <a:gd name="T2" fmla="*/ 53 w 80"/>
                    <a:gd name="T3" fmla="*/ 89 h 90"/>
                    <a:gd name="T4" fmla="*/ 9 w 80"/>
                    <a:gd name="T5" fmla="*/ 89 h 90"/>
                    <a:gd name="T6" fmla="*/ 3 w 80"/>
                    <a:gd name="T7" fmla="*/ 81 h 90"/>
                    <a:gd name="T8" fmla="*/ 31 w 80"/>
                    <a:gd name="T9" fmla="*/ 7 h 90"/>
                    <a:gd name="T10" fmla="*/ 40 w 80"/>
                    <a:gd name="T11" fmla="*/ 0 h 90"/>
                    <a:gd name="T12" fmla="*/ 80 w 80"/>
                    <a:gd name="T13" fmla="*/ 0 h 90"/>
                    <a:gd name="T14" fmla="*/ 56 w 80"/>
                    <a:gd name="T15" fmla="*/ 69 h 90"/>
                    <a:gd name="T16" fmla="*/ 56 w 80"/>
                    <a:gd name="T17" fmla="*/ 69 h 90"/>
                    <a:gd name="T18" fmla="*/ 53 w 80"/>
                    <a:gd name="T19" fmla="*/ 8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90">
                      <a:moveTo>
                        <a:pt x="53" y="86"/>
                      </a:moveTo>
                      <a:cubicBezTo>
                        <a:pt x="53" y="87"/>
                        <a:pt x="53" y="88"/>
                        <a:pt x="53" y="89"/>
                      </a:cubicBezTo>
                      <a:cubicBezTo>
                        <a:pt x="38" y="89"/>
                        <a:pt x="23" y="89"/>
                        <a:pt x="9" y="89"/>
                      </a:cubicBezTo>
                      <a:cubicBezTo>
                        <a:pt x="1" y="90"/>
                        <a:pt x="0" y="87"/>
                        <a:pt x="3" y="81"/>
                      </a:cubicBezTo>
                      <a:cubicBezTo>
                        <a:pt x="12" y="56"/>
                        <a:pt x="22" y="32"/>
                        <a:pt x="31" y="7"/>
                      </a:cubicBezTo>
                      <a:cubicBezTo>
                        <a:pt x="33" y="3"/>
                        <a:pt x="35" y="0"/>
                        <a:pt x="40" y="0"/>
                      </a:cubicBezTo>
                      <a:cubicBezTo>
                        <a:pt x="53" y="1"/>
                        <a:pt x="66" y="0"/>
                        <a:pt x="80" y="0"/>
                      </a:cubicBezTo>
                      <a:cubicBezTo>
                        <a:pt x="73" y="25"/>
                        <a:pt x="60" y="46"/>
                        <a:pt x="56" y="69"/>
                      </a:cubicBezTo>
                      <a:cubicBezTo>
                        <a:pt x="56" y="69"/>
                        <a:pt x="56" y="69"/>
                        <a:pt x="56" y="69"/>
                      </a:cubicBezTo>
                      <a:cubicBezTo>
                        <a:pt x="52" y="74"/>
                        <a:pt x="46" y="79"/>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2" name="Freeform 59"/>
                <p:cNvSpPr/>
                <p:nvPr/>
              </p:nvSpPr>
              <p:spPr bwMode="auto">
                <a:xfrm>
                  <a:off x="3510923" y="4203700"/>
                  <a:ext cx="274638" cy="338138"/>
                </a:xfrm>
                <a:custGeom>
                  <a:avLst/>
                  <a:gdLst>
                    <a:gd name="T0" fmla="*/ 50 w 73"/>
                    <a:gd name="T1" fmla="*/ 0 h 90"/>
                    <a:gd name="T2" fmla="*/ 67 w 73"/>
                    <a:gd name="T3" fmla="*/ 23 h 90"/>
                    <a:gd name="T4" fmla="*/ 51 w 73"/>
                    <a:gd name="T5" fmla="*/ 79 h 90"/>
                    <a:gd name="T6" fmla="*/ 37 w 73"/>
                    <a:gd name="T7" fmla="*/ 89 h 90"/>
                    <a:gd name="T8" fmla="*/ 10 w 73"/>
                    <a:gd name="T9" fmla="*/ 56 h 90"/>
                    <a:gd name="T10" fmla="*/ 20 w 73"/>
                    <a:gd name="T11" fmla="*/ 23 h 90"/>
                    <a:gd name="T12" fmla="*/ 50 w 73"/>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73" h="90">
                      <a:moveTo>
                        <a:pt x="50" y="0"/>
                      </a:moveTo>
                      <a:cubicBezTo>
                        <a:pt x="73" y="0"/>
                        <a:pt x="73" y="0"/>
                        <a:pt x="67" y="23"/>
                      </a:cubicBezTo>
                      <a:cubicBezTo>
                        <a:pt x="61" y="41"/>
                        <a:pt x="56" y="60"/>
                        <a:pt x="51" y="79"/>
                      </a:cubicBezTo>
                      <a:cubicBezTo>
                        <a:pt x="49" y="87"/>
                        <a:pt x="45" y="89"/>
                        <a:pt x="37" y="89"/>
                      </a:cubicBezTo>
                      <a:cubicBezTo>
                        <a:pt x="0" y="90"/>
                        <a:pt x="0" y="90"/>
                        <a:pt x="10" y="56"/>
                      </a:cubicBezTo>
                      <a:cubicBezTo>
                        <a:pt x="13" y="45"/>
                        <a:pt x="17" y="34"/>
                        <a:pt x="20" y="23"/>
                      </a:cubicBezTo>
                      <a:cubicBezTo>
                        <a:pt x="27" y="0"/>
                        <a:pt x="27"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3" name="Freeform 62"/>
                <p:cNvSpPr/>
                <p:nvPr/>
              </p:nvSpPr>
              <p:spPr bwMode="auto">
                <a:xfrm>
                  <a:off x="3133098" y="4565650"/>
                  <a:ext cx="280988" cy="247650"/>
                </a:xfrm>
                <a:custGeom>
                  <a:avLst/>
                  <a:gdLst>
                    <a:gd name="T0" fmla="*/ 30 w 75"/>
                    <a:gd name="T1" fmla="*/ 66 h 66"/>
                    <a:gd name="T2" fmla="*/ 7 w 75"/>
                    <a:gd name="T3" fmla="*/ 37 h 66"/>
                    <a:gd name="T4" fmla="*/ 55 w 75"/>
                    <a:gd name="T5" fmla="*/ 0 h 66"/>
                    <a:gd name="T6" fmla="*/ 67 w 75"/>
                    <a:gd name="T7" fmla="*/ 0 h 66"/>
                    <a:gd name="T8" fmla="*/ 74 w 75"/>
                    <a:gd name="T9" fmla="*/ 9 h 66"/>
                    <a:gd name="T10" fmla="*/ 61 w 75"/>
                    <a:gd name="T11" fmla="*/ 58 h 66"/>
                    <a:gd name="T12" fmla="*/ 51 w 75"/>
                    <a:gd name="T13" fmla="*/ 66 h 66"/>
                    <a:gd name="T14" fmla="*/ 30 w 7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6">
                      <a:moveTo>
                        <a:pt x="30" y="66"/>
                      </a:moveTo>
                      <a:cubicBezTo>
                        <a:pt x="0" y="66"/>
                        <a:pt x="0" y="66"/>
                        <a:pt x="7" y="37"/>
                      </a:cubicBezTo>
                      <a:cubicBezTo>
                        <a:pt x="17" y="0"/>
                        <a:pt x="17" y="0"/>
                        <a:pt x="55" y="0"/>
                      </a:cubicBezTo>
                      <a:cubicBezTo>
                        <a:pt x="59" y="0"/>
                        <a:pt x="63" y="1"/>
                        <a:pt x="67" y="0"/>
                      </a:cubicBezTo>
                      <a:cubicBezTo>
                        <a:pt x="73" y="0"/>
                        <a:pt x="75" y="3"/>
                        <a:pt x="74" y="9"/>
                      </a:cubicBezTo>
                      <a:cubicBezTo>
                        <a:pt x="69" y="25"/>
                        <a:pt x="65" y="41"/>
                        <a:pt x="61" y="58"/>
                      </a:cubicBezTo>
                      <a:cubicBezTo>
                        <a:pt x="60" y="63"/>
                        <a:pt x="57" y="66"/>
                        <a:pt x="51" y="66"/>
                      </a:cubicBezTo>
                      <a:cubicBezTo>
                        <a:pt x="44" y="65"/>
                        <a:pt x="37" y="66"/>
                        <a:pt x="30"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4" name="Freeform 63"/>
                <p:cNvSpPr/>
                <p:nvPr/>
              </p:nvSpPr>
              <p:spPr bwMode="auto">
                <a:xfrm>
                  <a:off x="8124198" y="4351338"/>
                  <a:ext cx="296863" cy="608013"/>
                </a:xfrm>
                <a:custGeom>
                  <a:avLst/>
                  <a:gdLst>
                    <a:gd name="T0" fmla="*/ 79 w 79"/>
                    <a:gd name="T1" fmla="*/ 5 h 162"/>
                    <a:gd name="T2" fmla="*/ 27 w 79"/>
                    <a:gd name="T3" fmla="*/ 150 h 162"/>
                    <a:gd name="T4" fmla="*/ 0 w 79"/>
                    <a:gd name="T5" fmla="*/ 159 h 162"/>
                    <a:gd name="T6" fmla="*/ 19 w 79"/>
                    <a:gd name="T7" fmla="*/ 104 h 162"/>
                    <a:gd name="T8" fmla="*/ 48 w 79"/>
                    <a:gd name="T9" fmla="*/ 22 h 162"/>
                    <a:gd name="T10" fmla="*/ 79 w 79"/>
                    <a:gd name="T11" fmla="*/ 5 h 162"/>
                  </a:gdLst>
                  <a:ahLst/>
                  <a:cxnLst>
                    <a:cxn ang="0">
                      <a:pos x="T0" y="T1"/>
                    </a:cxn>
                    <a:cxn ang="0">
                      <a:pos x="T2" y="T3"/>
                    </a:cxn>
                    <a:cxn ang="0">
                      <a:pos x="T4" y="T5"/>
                    </a:cxn>
                    <a:cxn ang="0">
                      <a:pos x="T6" y="T7"/>
                    </a:cxn>
                    <a:cxn ang="0">
                      <a:pos x="T8" y="T9"/>
                    </a:cxn>
                    <a:cxn ang="0">
                      <a:pos x="T10" y="T11"/>
                    </a:cxn>
                  </a:cxnLst>
                  <a:rect l="0" t="0" r="r" b="b"/>
                  <a:pathLst>
                    <a:path w="79" h="162">
                      <a:moveTo>
                        <a:pt x="79" y="5"/>
                      </a:moveTo>
                      <a:cubicBezTo>
                        <a:pt x="62" y="53"/>
                        <a:pt x="45" y="102"/>
                        <a:pt x="27" y="150"/>
                      </a:cubicBezTo>
                      <a:cubicBezTo>
                        <a:pt x="23" y="162"/>
                        <a:pt x="11" y="152"/>
                        <a:pt x="0" y="159"/>
                      </a:cubicBezTo>
                      <a:cubicBezTo>
                        <a:pt x="8" y="138"/>
                        <a:pt x="13" y="121"/>
                        <a:pt x="19" y="104"/>
                      </a:cubicBezTo>
                      <a:cubicBezTo>
                        <a:pt x="29" y="76"/>
                        <a:pt x="40" y="50"/>
                        <a:pt x="48" y="22"/>
                      </a:cubicBezTo>
                      <a:cubicBezTo>
                        <a:pt x="53" y="5"/>
                        <a:pt x="61" y="0"/>
                        <a:pt x="7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5" name="Freeform 64"/>
                <p:cNvSpPr/>
                <p:nvPr/>
              </p:nvSpPr>
              <p:spPr bwMode="auto">
                <a:xfrm>
                  <a:off x="8476623" y="4343400"/>
                  <a:ext cx="288925" cy="598488"/>
                </a:xfrm>
                <a:custGeom>
                  <a:avLst/>
                  <a:gdLst>
                    <a:gd name="T0" fmla="*/ 0 w 77"/>
                    <a:gd name="T1" fmla="*/ 157 h 159"/>
                    <a:gd name="T2" fmla="*/ 47 w 77"/>
                    <a:gd name="T3" fmla="*/ 12 h 159"/>
                    <a:gd name="T4" fmla="*/ 68 w 77"/>
                    <a:gd name="T5" fmla="*/ 6 h 159"/>
                    <a:gd name="T6" fmla="*/ 69 w 77"/>
                    <a:gd name="T7" fmla="*/ 18 h 159"/>
                    <a:gd name="T8" fmla="*/ 31 w 77"/>
                    <a:gd name="T9" fmla="*/ 139 h 159"/>
                    <a:gd name="T10" fmla="*/ 0 w 77"/>
                    <a:gd name="T11" fmla="*/ 157 h 159"/>
                  </a:gdLst>
                  <a:ahLst/>
                  <a:cxnLst>
                    <a:cxn ang="0">
                      <a:pos x="T0" y="T1"/>
                    </a:cxn>
                    <a:cxn ang="0">
                      <a:pos x="T2" y="T3"/>
                    </a:cxn>
                    <a:cxn ang="0">
                      <a:pos x="T4" y="T5"/>
                    </a:cxn>
                    <a:cxn ang="0">
                      <a:pos x="T6" y="T7"/>
                    </a:cxn>
                    <a:cxn ang="0">
                      <a:pos x="T8" y="T9"/>
                    </a:cxn>
                    <a:cxn ang="0">
                      <a:pos x="T10" y="T11"/>
                    </a:cxn>
                  </a:cxnLst>
                  <a:rect l="0" t="0" r="r" b="b"/>
                  <a:pathLst>
                    <a:path w="77" h="159">
                      <a:moveTo>
                        <a:pt x="0" y="157"/>
                      </a:moveTo>
                      <a:cubicBezTo>
                        <a:pt x="16" y="108"/>
                        <a:pt x="32" y="60"/>
                        <a:pt x="47" y="12"/>
                      </a:cubicBezTo>
                      <a:cubicBezTo>
                        <a:pt x="51" y="0"/>
                        <a:pt x="61" y="5"/>
                        <a:pt x="68" y="6"/>
                      </a:cubicBezTo>
                      <a:cubicBezTo>
                        <a:pt x="77" y="7"/>
                        <a:pt x="70" y="14"/>
                        <a:pt x="69" y="18"/>
                      </a:cubicBezTo>
                      <a:cubicBezTo>
                        <a:pt x="56" y="58"/>
                        <a:pt x="44" y="98"/>
                        <a:pt x="31" y="139"/>
                      </a:cubicBezTo>
                      <a:cubicBezTo>
                        <a:pt x="24" y="159"/>
                        <a:pt x="24" y="159"/>
                        <a:pt x="0"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6" name="Freeform 65"/>
                <p:cNvSpPr/>
                <p:nvPr/>
              </p:nvSpPr>
              <p:spPr bwMode="auto">
                <a:xfrm>
                  <a:off x="6187448" y="3876675"/>
                  <a:ext cx="280988" cy="211138"/>
                </a:xfrm>
                <a:custGeom>
                  <a:avLst/>
                  <a:gdLst>
                    <a:gd name="T0" fmla="*/ 31 w 75"/>
                    <a:gd name="T1" fmla="*/ 56 h 56"/>
                    <a:gd name="T2" fmla="*/ 7 w 75"/>
                    <a:gd name="T3" fmla="*/ 26 h 56"/>
                    <a:gd name="T4" fmla="*/ 39 w 75"/>
                    <a:gd name="T5" fmla="*/ 0 h 56"/>
                    <a:gd name="T6" fmla="*/ 52 w 75"/>
                    <a:gd name="T7" fmla="*/ 0 h 56"/>
                    <a:gd name="T8" fmla="*/ 70 w 75"/>
                    <a:gd name="T9" fmla="*/ 21 h 56"/>
                    <a:gd name="T10" fmla="*/ 68 w 75"/>
                    <a:gd name="T11" fmla="*/ 28 h 56"/>
                    <a:gd name="T12" fmla="*/ 31 w 7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75" h="56">
                      <a:moveTo>
                        <a:pt x="31" y="56"/>
                      </a:moveTo>
                      <a:cubicBezTo>
                        <a:pt x="0" y="56"/>
                        <a:pt x="0" y="56"/>
                        <a:pt x="7" y="26"/>
                      </a:cubicBezTo>
                      <a:cubicBezTo>
                        <a:pt x="13" y="0"/>
                        <a:pt x="13" y="0"/>
                        <a:pt x="39" y="0"/>
                      </a:cubicBezTo>
                      <a:cubicBezTo>
                        <a:pt x="43" y="0"/>
                        <a:pt x="48" y="0"/>
                        <a:pt x="52" y="0"/>
                      </a:cubicBezTo>
                      <a:cubicBezTo>
                        <a:pt x="75" y="0"/>
                        <a:pt x="75" y="0"/>
                        <a:pt x="70" y="21"/>
                      </a:cubicBezTo>
                      <a:cubicBezTo>
                        <a:pt x="69" y="23"/>
                        <a:pt x="68" y="26"/>
                        <a:pt x="68" y="28"/>
                      </a:cubicBezTo>
                      <a:cubicBezTo>
                        <a:pt x="61" y="56"/>
                        <a:pt x="61" y="56"/>
                        <a:pt x="3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7" name="Freeform 69"/>
                <p:cNvSpPr/>
                <p:nvPr/>
              </p:nvSpPr>
              <p:spPr bwMode="auto">
                <a:xfrm>
                  <a:off x="8702048" y="3865563"/>
                  <a:ext cx="236538" cy="384175"/>
                </a:xfrm>
                <a:custGeom>
                  <a:avLst/>
                  <a:gdLst>
                    <a:gd name="T0" fmla="*/ 6 w 63"/>
                    <a:gd name="T1" fmla="*/ 78 h 102"/>
                    <a:gd name="T2" fmla="*/ 31 w 63"/>
                    <a:gd name="T3" fmla="*/ 22 h 102"/>
                    <a:gd name="T4" fmla="*/ 63 w 63"/>
                    <a:gd name="T5" fmla="*/ 5 h 102"/>
                    <a:gd name="T6" fmla="*/ 26 w 63"/>
                    <a:gd name="T7" fmla="*/ 93 h 102"/>
                    <a:gd name="T8" fmla="*/ 0 w 63"/>
                    <a:gd name="T9" fmla="*/ 93 h 102"/>
                    <a:gd name="T10" fmla="*/ 0 w 63"/>
                    <a:gd name="T11" fmla="*/ 93 h 102"/>
                    <a:gd name="T12" fmla="*/ 3 w 63"/>
                    <a:gd name="T13" fmla="*/ 87 h 102"/>
                    <a:gd name="T14" fmla="*/ 3 w 63"/>
                    <a:gd name="T15" fmla="*/ 87 h 102"/>
                    <a:gd name="T16" fmla="*/ 6 w 63"/>
                    <a:gd name="T17" fmla="*/ 7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2">
                      <a:moveTo>
                        <a:pt x="6" y="78"/>
                      </a:moveTo>
                      <a:cubicBezTo>
                        <a:pt x="18" y="61"/>
                        <a:pt x="24" y="41"/>
                        <a:pt x="31" y="22"/>
                      </a:cubicBezTo>
                      <a:cubicBezTo>
                        <a:pt x="37" y="5"/>
                        <a:pt x="45" y="0"/>
                        <a:pt x="63" y="5"/>
                      </a:cubicBezTo>
                      <a:cubicBezTo>
                        <a:pt x="51" y="34"/>
                        <a:pt x="39" y="64"/>
                        <a:pt x="26" y="93"/>
                      </a:cubicBezTo>
                      <a:cubicBezTo>
                        <a:pt x="23" y="102"/>
                        <a:pt x="8" y="101"/>
                        <a:pt x="0" y="93"/>
                      </a:cubicBezTo>
                      <a:cubicBezTo>
                        <a:pt x="0" y="93"/>
                        <a:pt x="0" y="93"/>
                        <a:pt x="0" y="93"/>
                      </a:cubicBezTo>
                      <a:cubicBezTo>
                        <a:pt x="4" y="92"/>
                        <a:pt x="3" y="90"/>
                        <a:pt x="3" y="87"/>
                      </a:cubicBezTo>
                      <a:cubicBezTo>
                        <a:pt x="3" y="87"/>
                        <a:pt x="3" y="87"/>
                        <a:pt x="3" y="87"/>
                      </a:cubicBezTo>
                      <a:cubicBezTo>
                        <a:pt x="6" y="85"/>
                        <a:pt x="7" y="82"/>
                        <a:pt x="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8" name="Freeform 70"/>
                <p:cNvSpPr/>
                <p:nvPr/>
              </p:nvSpPr>
              <p:spPr bwMode="auto">
                <a:xfrm>
                  <a:off x="8379786" y="3857625"/>
                  <a:ext cx="203200" cy="387350"/>
                </a:xfrm>
                <a:custGeom>
                  <a:avLst/>
                  <a:gdLst>
                    <a:gd name="T0" fmla="*/ 29 w 54"/>
                    <a:gd name="T1" fmla="*/ 95 h 103"/>
                    <a:gd name="T2" fmla="*/ 6 w 54"/>
                    <a:gd name="T3" fmla="*/ 100 h 103"/>
                    <a:gd name="T4" fmla="*/ 4 w 54"/>
                    <a:gd name="T5" fmla="*/ 93 h 103"/>
                    <a:gd name="T6" fmla="*/ 25 w 54"/>
                    <a:gd name="T7" fmla="*/ 13 h 103"/>
                    <a:gd name="T8" fmla="*/ 45 w 54"/>
                    <a:gd name="T9" fmla="*/ 6 h 103"/>
                    <a:gd name="T10" fmla="*/ 48 w 54"/>
                    <a:gd name="T11" fmla="*/ 19 h 103"/>
                    <a:gd name="T12" fmla="*/ 35 w 54"/>
                    <a:gd name="T13" fmla="*/ 77 h 103"/>
                    <a:gd name="T14" fmla="*/ 35 w 54"/>
                    <a:gd name="T15" fmla="*/ 77 h 103"/>
                    <a:gd name="T16" fmla="*/ 32 w 54"/>
                    <a:gd name="T17" fmla="*/ 86 h 103"/>
                    <a:gd name="T18" fmla="*/ 32 w 54"/>
                    <a:gd name="T19" fmla="*/ 86 h 103"/>
                    <a:gd name="T20" fmla="*/ 29 w 54"/>
                    <a:gd name="T21" fmla="*/ 9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03">
                      <a:moveTo>
                        <a:pt x="29" y="95"/>
                      </a:moveTo>
                      <a:cubicBezTo>
                        <a:pt x="23" y="103"/>
                        <a:pt x="14" y="101"/>
                        <a:pt x="6" y="100"/>
                      </a:cubicBezTo>
                      <a:cubicBezTo>
                        <a:pt x="0" y="100"/>
                        <a:pt x="3" y="96"/>
                        <a:pt x="4" y="93"/>
                      </a:cubicBezTo>
                      <a:cubicBezTo>
                        <a:pt x="11" y="66"/>
                        <a:pt x="18" y="40"/>
                        <a:pt x="25" y="13"/>
                      </a:cubicBezTo>
                      <a:cubicBezTo>
                        <a:pt x="28" y="0"/>
                        <a:pt x="38" y="5"/>
                        <a:pt x="45" y="6"/>
                      </a:cubicBezTo>
                      <a:cubicBezTo>
                        <a:pt x="54" y="7"/>
                        <a:pt x="49" y="14"/>
                        <a:pt x="48" y="19"/>
                      </a:cubicBezTo>
                      <a:cubicBezTo>
                        <a:pt x="44" y="38"/>
                        <a:pt x="34" y="56"/>
                        <a:pt x="35" y="77"/>
                      </a:cubicBezTo>
                      <a:cubicBezTo>
                        <a:pt x="35" y="77"/>
                        <a:pt x="35" y="77"/>
                        <a:pt x="35" y="77"/>
                      </a:cubicBezTo>
                      <a:cubicBezTo>
                        <a:pt x="30" y="79"/>
                        <a:pt x="31" y="82"/>
                        <a:pt x="32" y="86"/>
                      </a:cubicBezTo>
                      <a:cubicBezTo>
                        <a:pt x="32" y="86"/>
                        <a:pt x="32" y="86"/>
                        <a:pt x="32" y="86"/>
                      </a:cubicBezTo>
                      <a:cubicBezTo>
                        <a:pt x="27" y="88"/>
                        <a:pt x="29" y="92"/>
                        <a:pt x="29"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sp>
          <p:nvSpPr>
            <p:cNvPr id="12" name="平行四边形 11"/>
            <p:cNvSpPr/>
            <p:nvPr userDrawn="1"/>
          </p:nvSpPr>
          <p:spPr>
            <a:xfrm>
              <a:off x="8989930" y="3411411"/>
              <a:ext cx="1692000" cy="270000"/>
            </a:xfrm>
            <a:prstGeom prst="parallelogram">
              <a:avLst>
                <a:gd name="adj" fmla="val 37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defRPr/>
              </a:pPr>
              <a:r>
                <a:rPr lang="zh-CN" altLang="en-US" sz="1200" i="1" dirty="0">
                  <a:solidFill>
                    <a:schemeClr val="accent3"/>
                  </a:solidFill>
                  <a:latin typeface="微软雅黑" panose="020B0503020204020204" pitchFamily="34" charset="-122"/>
                  <a:ea typeface="微软雅黑" panose="020B0503020204020204" pitchFamily="34" charset="-122"/>
                  <a:cs typeface="+mn-ea"/>
                  <a:sym typeface="+mn-lt"/>
                </a:rPr>
                <a:t>优课</a:t>
              </a:r>
              <a:r>
                <a:rPr lang="en-US" altLang="zh-CN" sz="1200" i="1" dirty="0">
                  <a:solidFill>
                    <a:schemeClr val="accent3"/>
                  </a:solidFill>
                  <a:latin typeface="微软雅黑" panose="020B0503020204020204" pitchFamily="34" charset="-122"/>
                  <a:ea typeface="微软雅黑" panose="020B0503020204020204" pitchFamily="34" charset="-122"/>
                  <a:cs typeface="+mn-ea"/>
                  <a:sym typeface="+mn-lt"/>
                </a:rPr>
                <a:t>PPT</a:t>
              </a:r>
              <a:r>
                <a:rPr lang="zh-CN" altLang="en-US" sz="1200" i="1" dirty="0">
                  <a:solidFill>
                    <a:schemeClr val="accent3"/>
                  </a:solidFill>
                  <a:latin typeface="微软雅黑" panose="020B0503020204020204" pitchFamily="34" charset="-122"/>
                  <a:ea typeface="微软雅黑" panose="020B0503020204020204" pitchFamily="34" charset="-122"/>
                  <a:cs typeface="+mn-ea"/>
                  <a:sym typeface="+mn-lt"/>
                </a:rPr>
                <a:t>作品</a:t>
              </a:r>
            </a:p>
          </p:txBody>
        </p:sp>
      </p:grpSp>
      <p:grpSp>
        <p:nvGrpSpPr>
          <p:cNvPr id="75" name="组合 74"/>
          <p:cNvGrpSpPr/>
          <p:nvPr userDrawn="1"/>
        </p:nvGrpSpPr>
        <p:grpSpPr>
          <a:xfrm>
            <a:off x="1128545" y="331963"/>
            <a:ext cx="9934910" cy="646331"/>
            <a:chOff x="1363496" y="522463"/>
            <a:chExt cx="9934910" cy="646331"/>
          </a:xfrm>
        </p:grpSpPr>
        <p:sp>
          <p:nvSpPr>
            <p:cNvPr id="76" name="文本框 75"/>
            <p:cNvSpPr txBox="1"/>
            <p:nvPr/>
          </p:nvSpPr>
          <p:spPr>
            <a:xfrm>
              <a:off x="3991962" y="522463"/>
              <a:ext cx="4677979" cy="646331"/>
            </a:xfrm>
            <a:prstGeom prst="rect">
              <a:avLst/>
            </a:prstGeom>
            <a:noFill/>
          </p:spPr>
          <p:txBody>
            <a:bodyPr wrap="squar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B83C44"/>
                  </a:solidFill>
                  <a:uLnTx/>
                  <a:uFillTx/>
                  <a:latin typeface="微软雅黑" panose="020B0503020204020204" pitchFamily="34" charset="-122"/>
                  <a:ea typeface="微软雅黑" panose="020B0503020204020204" pitchFamily="34" charset="-122"/>
                  <a:cs typeface="+mn-ea"/>
                  <a:sym typeface="+mn-lt"/>
                </a:rPr>
                <a:t>高考语文复习专题</a:t>
              </a:r>
            </a:p>
          </p:txBody>
        </p:sp>
        <p:grpSp>
          <p:nvGrpSpPr>
            <p:cNvPr id="77" name="组合 76"/>
            <p:cNvGrpSpPr/>
            <p:nvPr/>
          </p:nvGrpSpPr>
          <p:grpSpPr>
            <a:xfrm>
              <a:off x="1363496" y="845628"/>
              <a:ext cx="9934910" cy="0"/>
              <a:chOff x="1363496" y="865761"/>
              <a:chExt cx="9934910" cy="0"/>
            </a:xfrm>
          </p:grpSpPr>
          <p:cxnSp>
            <p:nvCxnSpPr>
              <p:cNvPr id="78" name="直接连接符 77"/>
              <p:cNvCxnSpPr/>
              <p:nvPr/>
            </p:nvCxnSpPr>
            <p:spPr>
              <a:xfrm>
                <a:off x="8709025" y="865761"/>
                <a:ext cx="2589381" cy="0"/>
              </a:xfrm>
              <a:prstGeom prst="line">
                <a:avLst/>
              </a:prstGeom>
              <a:ln>
                <a:gradFill flip="none" rotWithShape="1">
                  <a:gsLst>
                    <a:gs pos="0">
                      <a:srgbClr val="B83C44">
                        <a:alpha val="0"/>
                      </a:srgbClr>
                    </a:gs>
                    <a:gs pos="100000">
                      <a:srgbClr val="B83C4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1363496" y="865761"/>
                <a:ext cx="2589381" cy="0"/>
              </a:xfrm>
              <a:prstGeom prst="line">
                <a:avLst/>
              </a:prstGeom>
              <a:ln>
                <a:gradFill flip="none" rotWithShape="1">
                  <a:gsLst>
                    <a:gs pos="0">
                      <a:srgbClr val="B83C44">
                        <a:alpha val="0"/>
                      </a:srgbClr>
                    </a:gs>
                    <a:gs pos="100000">
                      <a:srgbClr val="B83C44"/>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grpSp>
        <p:nvGrpSpPr>
          <p:cNvPr id="80" name="组合 79"/>
          <p:cNvGrpSpPr/>
          <p:nvPr userDrawn="1"/>
        </p:nvGrpSpPr>
        <p:grpSpPr>
          <a:xfrm>
            <a:off x="966485" y="1404254"/>
            <a:ext cx="10259031" cy="2404954"/>
            <a:chOff x="966484" y="1023254"/>
            <a:chExt cx="10259031" cy="2404954"/>
          </a:xfrm>
        </p:grpSpPr>
        <p:sp>
          <p:nvSpPr>
            <p:cNvPr id="81" name="矩形 80"/>
            <p:cNvSpPr/>
            <p:nvPr userDrawn="1"/>
          </p:nvSpPr>
          <p:spPr bwMode="auto">
            <a:xfrm>
              <a:off x="966484" y="1023254"/>
              <a:ext cx="10259031" cy="2404954"/>
            </a:xfrm>
            <a:prstGeom prst="rect">
              <a:avLst/>
            </a:prstGeom>
            <a:solidFill>
              <a:sysClr val="window" lastClr="FFFFFF"/>
            </a:solidFill>
            <a:ln w="9525" cap="flat" cmpd="sng" algn="ctr">
              <a:noFill/>
              <a:prstDash val="solid"/>
              <a:round/>
              <a:headEnd type="none" w="med" len="med"/>
              <a:tailEnd type="none" w="med" len="med"/>
            </a:ln>
            <a:effectLst>
              <a:outerShdw blurRad="127000" sx="101000" sy="101000" algn="ctr" rotWithShape="0">
                <a:sysClr val="windowText" lastClr="000000">
                  <a:alpha val="30000"/>
                </a:sysClr>
              </a:outerShdw>
            </a:effectLst>
          </p:spPr>
          <p:txBody>
            <a:bodyPr vert="horz" wrap="square" lIns="91440" tIns="45720" rIns="91440" bIns="45720" numCol="1" rtlCol="0" anchor="t" anchorCtr="0" compatLnSpc="1"/>
            <a:lstStyle/>
            <a:p>
              <a:pPr marL="0" marR="0" lvl="0" indent="0" defTabSz="914400" eaLnBrk="0" fontAlgn="base" latinLnBrk="0" hangingPunct="0">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文本框 81"/>
            <p:cNvSpPr txBox="1"/>
            <p:nvPr userDrawn="1"/>
          </p:nvSpPr>
          <p:spPr>
            <a:xfrm>
              <a:off x="1641505" y="1229361"/>
              <a:ext cx="9465109" cy="1846146"/>
            </a:xfrm>
            <a:prstGeom prst="rect">
              <a:avLst/>
            </a:prstGeom>
            <a:noFill/>
          </p:spPr>
          <p:txBody>
            <a:bodyPr wrap="square" rtlCol="0">
              <a:spAutoFit/>
            </a:bodyPr>
            <a:lstStyle/>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价格：</a:t>
              </a:r>
              <a:r>
                <a:rPr kumimoji="0" lang="en-US" altLang="zh-CN"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rPr>
                <a:t>199</a:t>
              </a:r>
              <a:r>
                <a:rPr kumimoji="0" lang="zh-CN" altLang="en-US"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rPr>
                <a:t>元</a:t>
              </a:r>
              <a:r>
                <a:rPr kumimoji="0" lang="zh-CN" altLang="en-US"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（初始定价</a:t>
              </a:r>
              <a:r>
                <a:rPr kumimoji="0" lang="en-US" altLang="zh-CN"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199</a:t>
              </a:r>
              <a:r>
                <a:rPr kumimoji="0" lang="zh-CN" altLang="en-US"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元，迭代</a:t>
              </a:r>
              <a:r>
                <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升级后将逐步涨价）</a:t>
              </a:r>
              <a:endParaRPr kumimoji="0" lang="en-US" altLang="zh-CN"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课件内容包含：</a:t>
              </a:r>
              <a:r>
                <a:rPr kumimoji="0" lang="zh-CN" altLang="en-US"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六大高考语文复习专题，超</a:t>
              </a:r>
              <a:r>
                <a:rPr kumimoji="0" lang="en-US" altLang="zh-CN"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30</a:t>
              </a:r>
              <a:r>
                <a:rPr kumimoji="0" lang="zh-CN" altLang="en-US"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个复习课件、教案和参考文献</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其他福利可添加客服详询。</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椭圆 82"/>
            <p:cNvSpPr/>
            <p:nvPr userDrawn="1"/>
          </p:nvSpPr>
          <p:spPr>
            <a:xfrm>
              <a:off x="1248389" y="1473336"/>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椭圆 83"/>
            <p:cNvSpPr/>
            <p:nvPr userDrawn="1"/>
          </p:nvSpPr>
          <p:spPr>
            <a:xfrm>
              <a:off x="1248389" y="2093183"/>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5" name="椭圆 84"/>
            <p:cNvSpPr/>
            <p:nvPr userDrawn="1"/>
          </p:nvSpPr>
          <p:spPr>
            <a:xfrm>
              <a:off x="1248389" y="2713029"/>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3" name="图片 2"/>
          <p:cNvPicPr>
            <a:picLocks noChangeAspect="1"/>
          </p:cNvPicPr>
          <p:nvPr userDrawn="1"/>
        </p:nvPicPr>
        <p:blipFill rotWithShape="1">
          <a:blip r:embed="rId2"/>
          <a:srcRect/>
          <a:stretch>
            <a:fillRect/>
          </a:stretch>
        </p:blipFill>
        <p:spPr>
          <a:xfrm>
            <a:off x="8746498" y="4304315"/>
            <a:ext cx="1483610" cy="1483610"/>
          </a:xfrm>
          <a:prstGeom prst="rect">
            <a:avLst/>
          </a:prstGeom>
        </p:spPr>
      </p:pic>
    </p:spTree>
    <p:extLst>
      <p:ext uri="{BB962C8B-B14F-4D97-AF65-F5344CB8AC3E}">
        <p14:creationId xmlns:p14="http://schemas.microsoft.com/office/powerpoint/2010/main" val="2676838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0" y="4793496"/>
            <a:ext cx="12192000" cy="2064505"/>
          </a:xfrm>
          <a:prstGeom prst="rect">
            <a:avLst/>
          </a:prstGeom>
          <a:solidFill>
            <a:srgbClr val="BA3B44"/>
          </a:solidFill>
          <a:ln w="12700">
            <a:miter lim="400000"/>
          </a:ln>
        </p:spPr>
        <p:txBody>
          <a:bodyPr lIns="0" tIns="0" rIns="0" bIns="0" anchor="ctr"/>
          <a:lstStyle/>
          <a:p>
            <a:pPr lvl="0"/>
            <a:endParaRPr lang="zh-CN" altLang="en-US" sz="1600" dirty="0">
              <a:solidFill>
                <a:srgbClr val="B83D3F"/>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686997" y="517922"/>
            <a:ext cx="5262979" cy="769441"/>
          </a:xfrm>
          <a:prstGeom prst="rect">
            <a:avLst/>
          </a:prstGeom>
          <a:noFill/>
        </p:spPr>
        <p:txBody>
          <a:bodyPr wrap="none" rtlCol="0">
            <a:spAutoFit/>
          </a:bodyPr>
          <a:lstStyle/>
          <a:p>
            <a:pPr algn="just"/>
            <a:r>
              <a:rPr lang="zh-CN" altLang="en-US" sz="4400" b="1" dirty="0">
                <a:solidFill>
                  <a:srgbClr val="B83C44"/>
                </a:solidFill>
                <a:latin typeface="微软雅黑" panose="020B0503020204020204" pitchFamily="34" charset="-122"/>
                <a:ea typeface="微软雅黑" panose="020B0503020204020204" pitchFamily="34" charset="-122"/>
              </a:rPr>
              <a:t>作品使用及版权说明</a:t>
            </a:r>
          </a:p>
        </p:txBody>
      </p:sp>
      <p:grpSp>
        <p:nvGrpSpPr>
          <p:cNvPr id="9" name="组合 8"/>
          <p:cNvGrpSpPr/>
          <p:nvPr userDrawn="1"/>
        </p:nvGrpSpPr>
        <p:grpSpPr>
          <a:xfrm>
            <a:off x="1" y="332656"/>
            <a:ext cx="570399" cy="1163355"/>
            <a:chOff x="8465672" y="1867086"/>
            <a:chExt cx="1440000" cy="2936948"/>
          </a:xfrm>
        </p:grpSpPr>
        <p:sp>
          <p:nvSpPr>
            <p:cNvPr id="10" name="等腰三角形 9"/>
            <p:cNvSpPr>
              <a:spLocks noChangeAspect="1"/>
            </p:cNvSpPr>
            <p:nvPr userDrawn="1"/>
          </p:nvSpPr>
          <p:spPr>
            <a:xfrm rot="5400000">
              <a:off x="7717198" y="2615560"/>
              <a:ext cx="2936948" cy="1440000"/>
            </a:xfrm>
            <a:prstGeom prst="triangl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i="1" dirty="0">
                <a:solidFill>
                  <a:schemeClr val="bg1"/>
                </a:solidFill>
                <a:latin typeface="微软雅黑" panose="020B0503020204020204" pitchFamily="34" charset="-122"/>
                <a:ea typeface="微软雅黑" panose="020B0503020204020204" pitchFamily="34" charset="-122"/>
              </a:endParaRPr>
            </a:p>
          </p:txBody>
        </p:sp>
        <p:sp>
          <p:nvSpPr>
            <p:cNvPr id="11" name="任意多边形 27"/>
            <p:cNvSpPr>
              <a:spLocks noChangeAspect="1"/>
            </p:cNvSpPr>
            <p:nvPr userDrawn="1"/>
          </p:nvSpPr>
          <p:spPr>
            <a:xfrm rot="16200000" flipV="1">
              <a:off x="8451272" y="1881486"/>
              <a:ext cx="1468800" cy="1440000"/>
            </a:xfrm>
            <a:custGeom>
              <a:avLst/>
              <a:gdLst>
                <a:gd name="connsiteX0" fmla="*/ 0 w 1468800"/>
                <a:gd name="connsiteY0" fmla="*/ 1440000 h 1440000"/>
                <a:gd name="connsiteX1" fmla="*/ 0 w 1468800"/>
                <a:gd name="connsiteY1" fmla="*/ 320 h 1440000"/>
                <a:gd name="connsiteX2" fmla="*/ 326 w 1468800"/>
                <a:gd name="connsiteY2" fmla="*/ 0 h 1440000"/>
                <a:gd name="connsiteX3" fmla="*/ 1468800 w 1468800"/>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1468800" h="1440000">
                  <a:moveTo>
                    <a:pt x="0" y="1440000"/>
                  </a:moveTo>
                  <a:lnTo>
                    <a:pt x="0" y="320"/>
                  </a:lnTo>
                  <a:lnTo>
                    <a:pt x="326" y="0"/>
                  </a:lnTo>
                  <a:lnTo>
                    <a:pt x="1468800" y="1440000"/>
                  </a:lnTo>
                  <a:close/>
                </a:path>
              </a:pathLst>
            </a:custGeom>
            <a:solidFill>
              <a:srgbClr val="CC6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i="1" dirty="0">
                <a:solidFill>
                  <a:schemeClr val="bg1"/>
                </a:solidFill>
                <a:latin typeface="微软雅黑" panose="020B0503020204020204" pitchFamily="34" charset="-122"/>
                <a:ea typeface="微软雅黑" panose="020B0503020204020204" pitchFamily="34" charset="-122"/>
              </a:endParaRPr>
            </a:p>
          </p:txBody>
        </p:sp>
      </p:grpSp>
      <p:sp>
        <p:nvSpPr>
          <p:cNvPr id="12" name="矩形 11"/>
          <p:cNvSpPr/>
          <p:nvPr userDrawn="1"/>
        </p:nvSpPr>
        <p:spPr>
          <a:xfrm>
            <a:off x="1190089" y="5596506"/>
            <a:ext cx="5657778" cy="458972"/>
          </a:xfrm>
          <a:prstGeom prst="rect">
            <a:avLst/>
          </a:prstGeom>
        </p:spPr>
        <p:txBody>
          <a:bodyPr wrap="square">
            <a:spAutoFit/>
          </a:bodyPr>
          <a:lstStyle/>
          <a:p>
            <a:pPr algn="dist">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让您的课堂更加优秀</a:t>
            </a:r>
          </a:p>
        </p:txBody>
      </p:sp>
      <p:grpSp>
        <p:nvGrpSpPr>
          <p:cNvPr id="13" name="组合 12"/>
          <p:cNvGrpSpPr/>
          <p:nvPr userDrawn="1"/>
        </p:nvGrpSpPr>
        <p:grpSpPr>
          <a:xfrm>
            <a:off x="725487" y="4817821"/>
            <a:ext cx="6191780" cy="670248"/>
            <a:chOff x="7139759" y="4741907"/>
            <a:chExt cx="5558603" cy="670248"/>
          </a:xfrm>
        </p:grpSpPr>
        <p:sp>
          <p:nvSpPr>
            <p:cNvPr id="14" name="矩形 13"/>
            <p:cNvSpPr/>
            <p:nvPr/>
          </p:nvSpPr>
          <p:spPr>
            <a:xfrm>
              <a:off x="7520742" y="4741907"/>
              <a:ext cx="5177620" cy="670248"/>
            </a:xfrm>
            <a:prstGeom prst="rect">
              <a:avLst/>
            </a:prstGeom>
          </p:spPr>
          <p:txBody>
            <a:bodyPr wrap="square">
              <a:spAutoFit/>
            </a:bodyPr>
            <a:lstStyle/>
            <a:p>
              <a:pPr algn="dist">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扫描关注“语文优课</a:t>
              </a:r>
              <a:r>
                <a:rPr lang="en-US" altLang="zh-CN" sz="2800" b="1" dirty="0">
                  <a:solidFill>
                    <a:schemeClr val="bg1"/>
                  </a:solidFill>
                  <a:latin typeface="微软雅黑" panose="020B0503020204020204" pitchFamily="34" charset="-122"/>
                  <a:ea typeface="微软雅黑" panose="020B0503020204020204" pitchFamily="34" charset="-122"/>
                </a:rPr>
                <a:t>PPT</a:t>
              </a:r>
              <a:r>
                <a:rPr lang="zh-CN" altLang="en-US" sz="2800" b="1" dirty="0">
                  <a:solidFill>
                    <a:schemeClr val="bg1"/>
                  </a:solidFill>
                  <a:latin typeface="微软雅黑" panose="020B0503020204020204" pitchFamily="34" charset="-122"/>
                  <a:ea typeface="微软雅黑" panose="020B0503020204020204" pitchFamily="34" charset="-122"/>
                </a:rPr>
                <a:t>”公众号</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5" name="left-arrowhead-in-a-circle_44897"/>
            <p:cNvSpPr>
              <a:spLocks noChangeAspect="1"/>
            </p:cNvSpPr>
            <p:nvPr/>
          </p:nvSpPr>
          <p:spPr bwMode="auto">
            <a:xfrm flipH="1">
              <a:off x="7139759" y="4961757"/>
              <a:ext cx="318298" cy="352322"/>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43 w 533"/>
                <a:gd name="T11" fmla="*/ 414 h 533"/>
                <a:gd name="T12" fmla="*/ 316 w 533"/>
                <a:gd name="T13" fmla="*/ 424 h 533"/>
                <a:gd name="T14" fmla="*/ 284 w 533"/>
                <a:gd name="T15" fmla="*/ 410 h 533"/>
                <a:gd name="T16" fmla="*/ 185 w 533"/>
                <a:gd name="T17" fmla="*/ 294 h 533"/>
                <a:gd name="T18" fmla="*/ 185 w 533"/>
                <a:gd name="T19" fmla="*/ 240 h 533"/>
                <a:gd name="T20" fmla="*/ 283 w 533"/>
                <a:gd name="T21" fmla="*/ 124 h 533"/>
                <a:gd name="T22" fmla="*/ 343 w 533"/>
                <a:gd name="T23" fmla="*/ 119 h 533"/>
                <a:gd name="T24" fmla="*/ 348 w 533"/>
                <a:gd name="T25" fmla="*/ 178 h 533"/>
                <a:gd name="T26" fmla="*/ 273 w 533"/>
                <a:gd name="T27" fmla="*/ 267 h 533"/>
                <a:gd name="T28" fmla="*/ 348 w 533"/>
                <a:gd name="T29" fmla="*/ 355 h 533"/>
                <a:gd name="T30" fmla="*/ 343 w 533"/>
                <a:gd name="T31" fmla="*/ 41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3" h="533">
                  <a:moveTo>
                    <a:pt x="267" y="0"/>
                  </a:moveTo>
                  <a:cubicBezTo>
                    <a:pt x="120" y="0"/>
                    <a:pt x="0" y="120"/>
                    <a:pt x="0" y="267"/>
                  </a:cubicBezTo>
                  <a:cubicBezTo>
                    <a:pt x="0" y="414"/>
                    <a:pt x="120" y="533"/>
                    <a:pt x="267" y="533"/>
                  </a:cubicBezTo>
                  <a:cubicBezTo>
                    <a:pt x="414" y="533"/>
                    <a:pt x="533" y="414"/>
                    <a:pt x="533" y="267"/>
                  </a:cubicBezTo>
                  <a:cubicBezTo>
                    <a:pt x="533" y="120"/>
                    <a:pt x="414" y="0"/>
                    <a:pt x="267" y="0"/>
                  </a:cubicBezTo>
                  <a:close/>
                  <a:moveTo>
                    <a:pt x="343" y="414"/>
                  </a:moveTo>
                  <a:cubicBezTo>
                    <a:pt x="335" y="421"/>
                    <a:pt x="326" y="424"/>
                    <a:pt x="316" y="424"/>
                  </a:cubicBezTo>
                  <a:cubicBezTo>
                    <a:pt x="304" y="424"/>
                    <a:pt x="292" y="419"/>
                    <a:pt x="284" y="410"/>
                  </a:cubicBezTo>
                  <a:lnTo>
                    <a:pt x="185" y="294"/>
                  </a:lnTo>
                  <a:cubicBezTo>
                    <a:pt x="172" y="278"/>
                    <a:pt x="172" y="255"/>
                    <a:pt x="185" y="240"/>
                  </a:cubicBezTo>
                  <a:lnTo>
                    <a:pt x="283" y="124"/>
                  </a:lnTo>
                  <a:cubicBezTo>
                    <a:pt x="298" y="106"/>
                    <a:pt x="325" y="104"/>
                    <a:pt x="343" y="119"/>
                  </a:cubicBezTo>
                  <a:cubicBezTo>
                    <a:pt x="360" y="134"/>
                    <a:pt x="363" y="160"/>
                    <a:pt x="348" y="178"/>
                  </a:cubicBezTo>
                  <a:lnTo>
                    <a:pt x="273" y="267"/>
                  </a:lnTo>
                  <a:lnTo>
                    <a:pt x="348" y="355"/>
                  </a:lnTo>
                  <a:cubicBezTo>
                    <a:pt x="363" y="373"/>
                    <a:pt x="361" y="399"/>
                    <a:pt x="343" y="414"/>
                  </a:cubicBezTo>
                  <a:close/>
                </a:path>
              </a:pathLst>
            </a:custGeom>
            <a:solidFill>
              <a:schemeClr val="bg1"/>
            </a:solidFill>
            <a:ln>
              <a:noFill/>
            </a:ln>
          </p:spPr>
          <p:txBody>
            <a:bodyPr/>
            <a:lstStyle/>
            <a:p>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7"/>
          <p:cNvGrpSpPr/>
          <p:nvPr userDrawn="1"/>
        </p:nvGrpSpPr>
        <p:grpSpPr>
          <a:xfrm>
            <a:off x="686997" y="1412776"/>
            <a:ext cx="7558679" cy="3056170"/>
            <a:chOff x="686997" y="1591109"/>
            <a:chExt cx="7558679" cy="3056170"/>
          </a:xfrm>
        </p:grpSpPr>
        <p:sp>
          <p:nvSpPr>
            <p:cNvPr id="17" name="文本框 16"/>
            <p:cNvSpPr txBox="1"/>
            <p:nvPr userDrawn="1"/>
          </p:nvSpPr>
          <p:spPr>
            <a:xfrm>
              <a:off x="686997" y="1591109"/>
              <a:ext cx="7139931" cy="1841145"/>
            </a:xfrm>
            <a:prstGeom prst="rect">
              <a:avLst/>
            </a:prstGeom>
            <a:noFill/>
          </p:spPr>
          <p:txBody>
            <a:bodyPr wrap="square" rtlCol="0">
              <a:spAutoFit/>
            </a:bodyPr>
            <a:lstStyle/>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本作品使用</a:t>
              </a:r>
              <a:r>
                <a:rPr lang="en-US" altLang="zh-CN" sz="1600" dirty="0">
                  <a:solidFill>
                    <a:schemeClr val="tx1"/>
                  </a:solidFill>
                  <a:latin typeface="微软雅黑" panose="020B0503020204020204" pitchFamily="34" charset="-122"/>
                  <a:ea typeface="微软雅黑" panose="020B0503020204020204" pitchFamily="34" charset="-122"/>
                </a:rPr>
                <a:t>office365</a:t>
              </a:r>
              <a:r>
                <a:rPr lang="zh-CN" altLang="en-US" sz="1600" dirty="0">
                  <a:solidFill>
                    <a:schemeClr val="tx1"/>
                  </a:solidFill>
                  <a:latin typeface="微软雅黑" panose="020B0503020204020204" pitchFamily="34" charset="-122"/>
                  <a:ea typeface="微软雅黑" panose="020B0503020204020204" pitchFamily="34" charset="-122"/>
                </a:rPr>
                <a:t>版</a:t>
              </a:r>
              <a:r>
                <a:rPr lang="en-US" altLang="zh-CN" sz="1600" dirty="0">
                  <a:solidFill>
                    <a:schemeClr val="tx1"/>
                  </a:solidFill>
                  <a:latin typeface="微软雅黑" panose="020B0503020204020204" pitchFamily="34" charset="-122"/>
                  <a:ea typeface="微软雅黑" panose="020B0503020204020204" pitchFamily="34" charset="-122"/>
                </a:rPr>
                <a:t>PPT</a:t>
              </a:r>
              <a:r>
                <a:rPr lang="zh-CN" altLang="en-US" sz="1600" dirty="0">
                  <a:solidFill>
                    <a:schemeClr val="tx1"/>
                  </a:solidFill>
                  <a:latin typeface="微软雅黑" panose="020B0503020204020204" pitchFamily="34" charset="-122"/>
                  <a:ea typeface="微软雅黑" panose="020B0503020204020204" pitchFamily="34" charset="-122"/>
                </a:rPr>
                <a:t>制作，推荐</a:t>
              </a:r>
              <a:r>
                <a:rPr lang="en-US" altLang="zh-CN" sz="1600" dirty="0">
                  <a:solidFill>
                    <a:schemeClr val="tx1"/>
                  </a:solidFill>
                  <a:latin typeface="微软雅黑" panose="020B0503020204020204" pitchFamily="34" charset="-122"/>
                  <a:ea typeface="微软雅黑" panose="020B0503020204020204" pitchFamily="34" charset="-122"/>
                </a:rPr>
                <a:t>office2016</a:t>
              </a:r>
              <a:r>
                <a:rPr lang="zh-CN" altLang="en-US" sz="1600" dirty="0">
                  <a:solidFill>
                    <a:schemeClr val="tx1"/>
                  </a:solidFill>
                  <a:latin typeface="微软雅黑" panose="020B0503020204020204" pitchFamily="34" charset="-122"/>
                  <a:ea typeface="微软雅黑" panose="020B0503020204020204" pitchFamily="34" charset="-122"/>
                </a:rPr>
                <a:t>以后版本打开及使用；</a:t>
              </a:r>
            </a:p>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作品由“优课</a:t>
              </a:r>
              <a:r>
                <a:rPr lang="en-US" altLang="zh-CN" sz="1600" dirty="0">
                  <a:solidFill>
                    <a:schemeClr val="tx1"/>
                  </a:solidFill>
                  <a:latin typeface="微软雅黑" panose="020B0503020204020204" pitchFamily="34" charset="-122"/>
                  <a:ea typeface="微软雅黑" panose="020B0503020204020204" pitchFamily="34" charset="-122"/>
                </a:rPr>
                <a:t>PPT</a:t>
              </a:r>
              <a:r>
                <a:rPr lang="zh-CN" altLang="en-US" sz="1600" dirty="0">
                  <a:solidFill>
                    <a:schemeClr val="tx1"/>
                  </a:solidFill>
                  <a:latin typeface="微软雅黑" panose="020B0503020204020204" pitchFamily="34" charset="-122"/>
                  <a:ea typeface="微软雅黑" panose="020B0503020204020204" pitchFamily="34" charset="-122"/>
                </a:rPr>
                <a:t>”原创出品，受国家著作权法保护，任何单位或个人不可以任何形式再次销售、传播，请勿以身试法，违者必究。</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购买该作品的老师，只享有课件的使用权，可用于个人的教学和公开课。但请不要有以下行为，违者必究：</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1344517" y="3448489"/>
              <a:ext cx="6901159" cy="1198790"/>
            </a:xfrm>
            <a:prstGeom prst="rect">
              <a:avLst/>
            </a:prstGeom>
            <a:noFill/>
          </p:spPr>
          <p:txBody>
            <a:bodyPr wrap="square" rtlCol="0">
              <a:spAutoFit/>
            </a:bodyPr>
            <a:lstStyle/>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二次贩卖或传播该作品</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将该作品上传至学科网、百度文库等任何第三方网站</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未经同意将该作品分享至其他微信群、</a:t>
              </a:r>
              <a:r>
                <a:rPr lang="en-US" altLang="zh-CN" sz="1600" dirty="0">
                  <a:solidFill>
                    <a:schemeClr val="tx1"/>
                  </a:solidFill>
                  <a:latin typeface="微软雅黑" panose="020B0503020204020204" pitchFamily="34" charset="-122"/>
                  <a:ea typeface="微软雅黑" panose="020B0503020204020204" pitchFamily="34" charset="-122"/>
                </a:rPr>
                <a:t>QQ</a:t>
              </a:r>
              <a:r>
                <a:rPr lang="zh-CN" altLang="en-US" sz="1600" dirty="0">
                  <a:solidFill>
                    <a:schemeClr val="tx1"/>
                  </a:solidFill>
                  <a:latin typeface="微软雅黑" panose="020B0503020204020204" pitchFamily="34" charset="-122"/>
                  <a:ea typeface="微软雅黑" panose="020B0503020204020204" pitchFamily="34" charset="-122"/>
                </a:rPr>
                <a:t>群等</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9" name="椭圆 18"/>
            <p:cNvSpPr/>
            <p:nvPr userDrawn="1"/>
          </p:nvSpPr>
          <p:spPr>
            <a:xfrm>
              <a:off x="1114316" y="3539808"/>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椭圆 19"/>
            <p:cNvSpPr/>
            <p:nvPr userDrawn="1"/>
          </p:nvSpPr>
          <p:spPr>
            <a:xfrm>
              <a:off x="1114316" y="3939223"/>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椭圆 20"/>
            <p:cNvSpPr/>
            <p:nvPr userDrawn="1"/>
          </p:nvSpPr>
          <p:spPr>
            <a:xfrm>
              <a:off x="1114316" y="4338638"/>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7636990" y="1576568"/>
            <a:ext cx="4178423" cy="4178423"/>
          </a:xfrm>
          <a:prstGeom prst="rect">
            <a:avLst/>
          </a:prstGeom>
          <a:solidFill>
            <a:schemeClr val="bg1"/>
          </a:solidFill>
        </p:spPr>
      </p:pic>
    </p:spTree>
    <p:extLst>
      <p:ext uri="{BB962C8B-B14F-4D97-AF65-F5344CB8AC3E}">
        <p14:creationId xmlns:p14="http://schemas.microsoft.com/office/powerpoint/2010/main" val="3629005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alphaModFix amt="70000"/>
            <a:extLst>
              <a:ext uri="{BEBA8EAE-BF5A-486C-A8C5-ECC9F3942E4B}">
                <a14:imgProps xmlns:a14="http://schemas.microsoft.com/office/drawing/2010/main">
                  <a14:imgLayer r:embed="rId3">
                    <a14:imgEffect>
                      <a14:brightnessContrast bright="2000" contrast="-5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0" y="299"/>
            <a:ext cx="12192000" cy="68574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alphaModFix amt="35000"/>
            <a:extLst>
              <a:ext uri="{BEBA8EAE-BF5A-486C-A8C5-ECC9F3942E4B}">
                <a14:imgProps xmlns:a14="http://schemas.microsoft.com/office/drawing/2010/main">
                  <a14:imgLayer r:embed="rId3">
                    <a14:imgEffect>
                      <a14:brightnessContrast bright="5000" contrast="-5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23528" y="0"/>
            <a:ext cx="12192000" cy="6857401"/>
          </a:xfrm>
          <a:prstGeom prst="rect">
            <a:avLst/>
          </a:prstGeom>
        </p:spPr>
      </p:pic>
      <p:pic>
        <p:nvPicPr>
          <p:cNvPr id="3" name="图片 2" descr="图片包含 烟, 云, 盘子, 蛋糕&#10;&#10;描述已自动生成"/>
          <p:cNvPicPr>
            <a:picLocks noChangeAspect="1"/>
          </p:cNvPicPr>
          <p:nvPr userDrawn="1"/>
        </p:nvPicPr>
        <p:blipFill rotWithShape="1">
          <a:blip r:embed="rId4">
            <a:alphaModFix amt="50000"/>
            <a:extLst>
              <a:ext uri="{28A0092B-C50C-407E-A947-70E740481C1C}">
                <a14:useLocalDpi xmlns:a14="http://schemas.microsoft.com/office/drawing/2010/main" val="0"/>
              </a:ext>
            </a:extLst>
          </a:blip>
          <a:srcRect t="24728" b="2434"/>
          <a:stretch>
            <a:fillRect/>
          </a:stretch>
        </p:blipFill>
        <p:spPr>
          <a:xfrm>
            <a:off x="23528" y="1389829"/>
            <a:ext cx="12168472" cy="5467572"/>
          </a:xfrm>
          <a:custGeom>
            <a:avLst/>
            <a:gdLst>
              <a:gd name="connsiteX0" fmla="*/ 0 w 12168472"/>
              <a:gd name="connsiteY0" fmla="*/ 0 h 5224207"/>
              <a:gd name="connsiteX1" fmla="*/ 12168472 w 12168472"/>
              <a:gd name="connsiteY1" fmla="*/ 0 h 5224207"/>
              <a:gd name="connsiteX2" fmla="*/ 12168472 w 12168472"/>
              <a:gd name="connsiteY2" fmla="*/ 5224207 h 5224207"/>
              <a:gd name="connsiteX3" fmla="*/ 0 w 12168472"/>
              <a:gd name="connsiteY3" fmla="*/ 5224207 h 5224207"/>
            </a:gdLst>
            <a:ahLst/>
            <a:cxnLst>
              <a:cxn ang="0">
                <a:pos x="connsiteX0" y="connsiteY0"/>
              </a:cxn>
              <a:cxn ang="0">
                <a:pos x="connsiteX1" y="connsiteY1"/>
              </a:cxn>
              <a:cxn ang="0">
                <a:pos x="connsiteX2" y="connsiteY2"/>
              </a:cxn>
              <a:cxn ang="0">
                <a:pos x="connsiteX3" y="connsiteY3"/>
              </a:cxn>
            </a:cxnLst>
            <a:rect l="l" t="t" r="r" b="b"/>
            <a:pathLst>
              <a:path w="12168472" h="5224207">
                <a:moveTo>
                  <a:pt x="0" y="0"/>
                </a:moveTo>
                <a:lnTo>
                  <a:pt x="12168472" y="0"/>
                </a:lnTo>
                <a:lnTo>
                  <a:pt x="12168472" y="5224207"/>
                </a:lnTo>
                <a:lnTo>
                  <a:pt x="0" y="5224207"/>
                </a:lnTo>
                <a:close/>
              </a:path>
            </a:pathLst>
          </a:custGeom>
        </p:spPr>
      </p:pic>
      <p:pic>
        <p:nvPicPr>
          <p:cNvPr id="4" name="图片 3" descr="查看图片"/>
          <p:cNvPicPr>
            <a:picLocks noChangeAspect="1" noChangeArrowheads="1"/>
          </p:cNvPicPr>
          <p:nvPr userDrawn="1"/>
        </p:nvPicPr>
        <p:blipFill rotWithShape="1">
          <a:blip r:embed="rId5" cstate="print">
            <a:extLst>
              <a:ext uri="{BEBA8EAE-BF5A-486C-A8C5-ECC9F3942E4B}">
                <a14:imgProps xmlns:a14="http://schemas.microsoft.com/office/drawing/2010/main">
                  <a14:imgLayer r:embed="rId6">
                    <a14:imgEffect>
                      <a14:artisticPaintBrush trans="50000"/>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0243" b="28478"/>
          <a:stretch>
            <a:fillRect/>
          </a:stretch>
        </p:blipFill>
        <p:spPr bwMode="auto">
          <a:xfrm flipH="1">
            <a:off x="-3" y="3059291"/>
            <a:ext cx="6948095" cy="3562890"/>
          </a:xfrm>
          <a:custGeom>
            <a:avLst/>
            <a:gdLst>
              <a:gd name="connsiteX0" fmla="*/ 6948095 w 6948095"/>
              <a:gd name="connsiteY0" fmla="*/ 0 h 6713066"/>
              <a:gd name="connsiteX1" fmla="*/ 0 w 6948095"/>
              <a:gd name="connsiteY1" fmla="*/ 0 h 6713066"/>
              <a:gd name="connsiteX2" fmla="*/ 0 w 6948095"/>
              <a:gd name="connsiteY2" fmla="*/ 6713066 h 6713066"/>
              <a:gd name="connsiteX3" fmla="*/ 6948095 w 6948095"/>
              <a:gd name="connsiteY3" fmla="*/ 6713066 h 6713066"/>
            </a:gdLst>
            <a:ahLst/>
            <a:cxnLst>
              <a:cxn ang="0">
                <a:pos x="connsiteX0" y="connsiteY0"/>
              </a:cxn>
              <a:cxn ang="0">
                <a:pos x="connsiteX1" y="connsiteY1"/>
              </a:cxn>
              <a:cxn ang="0">
                <a:pos x="connsiteX2" y="connsiteY2"/>
              </a:cxn>
              <a:cxn ang="0">
                <a:pos x="connsiteX3" y="connsiteY3"/>
              </a:cxn>
            </a:cxnLst>
            <a:rect l="l" t="t" r="r" b="b"/>
            <a:pathLst>
              <a:path w="6948095" h="6713066">
                <a:moveTo>
                  <a:pt x="6948095" y="0"/>
                </a:moveTo>
                <a:lnTo>
                  <a:pt x="0" y="0"/>
                </a:lnTo>
                <a:lnTo>
                  <a:pt x="0" y="6713066"/>
                </a:lnTo>
                <a:lnTo>
                  <a:pt x="6948095" y="6713066"/>
                </a:ln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4597400"/>
            <a:ext cx="12192000" cy="2260601"/>
          </a:xfrm>
          <a:prstGeom prst="rect">
            <a:avLst/>
          </a:prstGeom>
          <a:solidFill>
            <a:srgbClr val="BA3B44"/>
          </a:solidFill>
          <a:ln w="12700">
            <a:miter lim="400000"/>
          </a:ln>
        </p:spPr>
        <p:txBody>
          <a:bodyPr lIns="0" tIns="0" rIns="0" bIns="0" anchor="ctr"/>
          <a:lstStyle/>
          <a:p>
            <a:pPr lvl="0"/>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7190637" y="5894070"/>
            <a:ext cx="4595333" cy="743280"/>
          </a:xfrm>
          <a:prstGeom prst="rect">
            <a:avLst/>
          </a:prstGeom>
          <a:noFill/>
        </p:spPr>
        <p:txBody>
          <a:bodyPr wrap="square" rtlCol="0">
            <a:spAutoFit/>
          </a:bodyPr>
          <a:lstStyle/>
          <a:p>
            <a:pPr lvl="0" algn="ctr" defTabSz="914400">
              <a:lnSpc>
                <a:spcPct val="12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扫描二维码添加客服微信，咨询</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a:p>
            <a:pPr lvl="0" algn="ctr" defTabSz="914400">
              <a:lnSpc>
                <a:spcPct val="12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会员服务、课件美化、商务合作相关事宜</a:t>
            </a:r>
          </a:p>
        </p:txBody>
      </p:sp>
      <p:grpSp>
        <p:nvGrpSpPr>
          <p:cNvPr id="10" name="组合 9"/>
          <p:cNvGrpSpPr/>
          <p:nvPr userDrawn="1"/>
        </p:nvGrpSpPr>
        <p:grpSpPr>
          <a:xfrm>
            <a:off x="943344" y="4725144"/>
            <a:ext cx="6102205" cy="1857510"/>
            <a:chOff x="2198126" y="2154850"/>
            <a:chExt cx="8618831" cy="2623570"/>
          </a:xfrm>
          <a:solidFill>
            <a:schemeClr val="bg1"/>
          </a:solidFill>
        </p:grpSpPr>
        <p:grpSp>
          <p:nvGrpSpPr>
            <p:cNvPr id="11" name="组合 10"/>
            <p:cNvGrpSpPr/>
            <p:nvPr userDrawn="1"/>
          </p:nvGrpSpPr>
          <p:grpSpPr>
            <a:xfrm>
              <a:off x="2198126" y="2154850"/>
              <a:ext cx="8618831" cy="2623570"/>
              <a:chOff x="-3402595" y="3211512"/>
              <a:chExt cx="11979276" cy="3646488"/>
            </a:xfrm>
            <a:grpFill/>
          </p:grpSpPr>
          <p:grpSp>
            <p:nvGrpSpPr>
              <p:cNvPr id="13" name="组合 12"/>
              <p:cNvGrpSpPr/>
              <p:nvPr userDrawn="1"/>
            </p:nvGrpSpPr>
            <p:grpSpPr>
              <a:xfrm>
                <a:off x="1236080" y="3211512"/>
                <a:ext cx="5160963" cy="2266950"/>
                <a:chOff x="3526798" y="1395413"/>
                <a:chExt cx="5160963" cy="2266950"/>
              </a:xfrm>
              <a:grpFill/>
            </p:grpSpPr>
            <p:sp>
              <p:nvSpPr>
                <p:cNvPr id="71" name="Freeform 13"/>
                <p:cNvSpPr/>
                <p:nvPr/>
              </p:nvSpPr>
              <p:spPr bwMode="auto">
                <a:xfrm>
                  <a:off x="5736598" y="1395413"/>
                  <a:ext cx="2481263" cy="2255838"/>
                </a:xfrm>
                <a:custGeom>
                  <a:avLst/>
                  <a:gdLst>
                    <a:gd name="T0" fmla="*/ 637 w 661"/>
                    <a:gd name="T1" fmla="*/ 84 h 600"/>
                    <a:gd name="T2" fmla="*/ 613 w 661"/>
                    <a:gd name="T3" fmla="*/ 153 h 600"/>
                    <a:gd name="T4" fmla="*/ 604 w 661"/>
                    <a:gd name="T5" fmla="*/ 183 h 600"/>
                    <a:gd name="T6" fmla="*/ 589 w 661"/>
                    <a:gd name="T7" fmla="*/ 225 h 600"/>
                    <a:gd name="T8" fmla="*/ 577 w 661"/>
                    <a:gd name="T9" fmla="*/ 261 h 600"/>
                    <a:gd name="T10" fmla="*/ 565 w 661"/>
                    <a:gd name="T11" fmla="*/ 296 h 600"/>
                    <a:gd name="T12" fmla="*/ 553 w 661"/>
                    <a:gd name="T13" fmla="*/ 332 h 600"/>
                    <a:gd name="T14" fmla="*/ 488 w 661"/>
                    <a:gd name="T15" fmla="*/ 519 h 600"/>
                    <a:gd name="T16" fmla="*/ 487 w 661"/>
                    <a:gd name="T17" fmla="*/ 552 h 600"/>
                    <a:gd name="T18" fmla="*/ 619 w 661"/>
                    <a:gd name="T19" fmla="*/ 564 h 600"/>
                    <a:gd name="T20" fmla="*/ 607 w 661"/>
                    <a:gd name="T21" fmla="*/ 599 h 600"/>
                    <a:gd name="T22" fmla="*/ 1 w 661"/>
                    <a:gd name="T23" fmla="*/ 591 h 600"/>
                    <a:gd name="T24" fmla="*/ 12 w 661"/>
                    <a:gd name="T25" fmla="*/ 561 h 600"/>
                    <a:gd name="T26" fmla="*/ 163 w 661"/>
                    <a:gd name="T27" fmla="*/ 543 h 600"/>
                    <a:gd name="T28" fmla="*/ 169 w 661"/>
                    <a:gd name="T29" fmla="*/ 528 h 600"/>
                    <a:gd name="T30" fmla="*/ 179 w 661"/>
                    <a:gd name="T31" fmla="*/ 496 h 600"/>
                    <a:gd name="T32" fmla="*/ 192 w 661"/>
                    <a:gd name="T33" fmla="*/ 459 h 600"/>
                    <a:gd name="T34" fmla="*/ 204 w 661"/>
                    <a:gd name="T35" fmla="*/ 423 h 600"/>
                    <a:gd name="T36" fmla="*/ 216 w 661"/>
                    <a:gd name="T37" fmla="*/ 387 h 600"/>
                    <a:gd name="T38" fmla="*/ 229 w 661"/>
                    <a:gd name="T39" fmla="*/ 351 h 600"/>
                    <a:gd name="T40" fmla="*/ 241 w 661"/>
                    <a:gd name="T41" fmla="*/ 315 h 600"/>
                    <a:gd name="T42" fmla="*/ 259 w 661"/>
                    <a:gd name="T43" fmla="*/ 261 h 600"/>
                    <a:gd name="T44" fmla="*/ 271 w 661"/>
                    <a:gd name="T45" fmla="*/ 225 h 600"/>
                    <a:gd name="T46" fmla="*/ 281 w 661"/>
                    <a:gd name="T47" fmla="*/ 196 h 600"/>
                    <a:gd name="T48" fmla="*/ 289 w 661"/>
                    <a:gd name="T49" fmla="*/ 174 h 600"/>
                    <a:gd name="T50" fmla="*/ 300 w 661"/>
                    <a:gd name="T51" fmla="*/ 141 h 600"/>
                    <a:gd name="T52" fmla="*/ 318 w 661"/>
                    <a:gd name="T53" fmla="*/ 87 h 600"/>
                    <a:gd name="T54" fmla="*/ 330 w 661"/>
                    <a:gd name="T55" fmla="*/ 51 h 600"/>
                    <a:gd name="T56" fmla="*/ 340 w 661"/>
                    <a:gd name="T57" fmla="*/ 21 h 600"/>
                    <a:gd name="T58" fmla="*/ 349 w 661"/>
                    <a:gd name="T59" fmla="*/ 3 h 600"/>
                    <a:gd name="T60" fmla="*/ 481 w 661"/>
                    <a:gd name="T61" fmla="*/ 26 h 600"/>
                    <a:gd name="T62" fmla="*/ 463 w 661"/>
                    <a:gd name="T63" fmla="*/ 78 h 600"/>
                    <a:gd name="T64" fmla="*/ 451 w 661"/>
                    <a:gd name="T65" fmla="*/ 114 h 600"/>
                    <a:gd name="T66" fmla="*/ 439 w 661"/>
                    <a:gd name="T67" fmla="*/ 150 h 600"/>
                    <a:gd name="T68" fmla="*/ 427 w 661"/>
                    <a:gd name="T69" fmla="*/ 186 h 600"/>
                    <a:gd name="T70" fmla="*/ 409 w 661"/>
                    <a:gd name="T71" fmla="*/ 237 h 600"/>
                    <a:gd name="T72" fmla="*/ 391 w 661"/>
                    <a:gd name="T73" fmla="*/ 291 h 600"/>
                    <a:gd name="T74" fmla="*/ 379 w 661"/>
                    <a:gd name="T75" fmla="*/ 327 h 600"/>
                    <a:gd name="T76" fmla="*/ 354 w 661"/>
                    <a:gd name="T77" fmla="*/ 399 h 600"/>
                    <a:gd name="T78" fmla="*/ 343 w 661"/>
                    <a:gd name="T79" fmla="*/ 432 h 600"/>
                    <a:gd name="T80" fmla="*/ 331 w 661"/>
                    <a:gd name="T81" fmla="*/ 468 h 600"/>
                    <a:gd name="T82" fmla="*/ 319 w 661"/>
                    <a:gd name="T83" fmla="*/ 501 h 600"/>
                    <a:gd name="T84" fmla="*/ 307 w 661"/>
                    <a:gd name="T85" fmla="*/ 537 h 600"/>
                    <a:gd name="T86" fmla="*/ 346 w 661"/>
                    <a:gd name="T87" fmla="*/ 519 h 600"/>
                    <a:gd name="T88" fmla="*/ 355 w 661"/>
                    <a:gd name="T89" fmla="*/ 495 h 600"/>
                    <a:gd name="T90" fmla="*/ 378 w 661"/>
                    <a:gd name="T91" fmla="*/ 429 h 600"/>
                    <a:gd name="T92" fmla="*/ 402 w 661"/>
                    <a:gd name="T93" fmla="*/ 357 h 600"/>
                    <a:gd name="T94" fmla="*/ 414 w 661"/>
                    <a:gd name="T95" fmla="*/ 321 h 600"/>
                    <a:gd name="T96" fmla="*/ 420 w 661"/>
                    <a:gd name="T97" fmla="*/ 306 h 600"/>
                    <a:gd name="T98" fmla="*/ 433 w 661"/>
                    <a:gd name="T99" fmla="*/ 267 h 600"/>
                    <a:gd name="T100" fmla="*/ 445 w 661"/>
                    <a:gd name="T101" fmla="*/ 231 h 600"/>
                    <a:gd name="T102" fmla="*/ 457 w 661"/>
                    <a:gd name="T103" fmla="*/ 195 h 600"/>
                    <a:gd name="T104" fmla="*/ 466 w 661"/>
                    <a:gd name="T105" fmla="*/ 165 h 600"/>
                    <a:gd name="T106" fmla="*/ 473 w 661"/>
                    <a:gd name="T107" fmla="*/ 148 h 600"/>
                    <a:gd name="T108" fmla="*/ 481 w 661"/>
                    <a:gd name="T109" fmla="*/ 126 h 600"/>
                    <a:gd name="T110" fmla="*/ 511 w 661"/>
                    <a:gd name="T111" fmla="*/ 39 h 600"/>
                    <a:gd name="T112" fmla="*/ 524 w 661"/>
                    <a:gd name="T113" fmla="*/ 3 h 600"/>
                    <a:gd name="T114" fmla="*/ 661 w 661"/>
                    <a:gd name="T115" fmla="*/ 15 h 600"/>
                    <a:gd name="T116" fmla="*/ 650 w 661"/>
                    <a:gd name="T117" fmla="*/ 4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600">
                      <a:moveTo>
                        <a:pt x="650" y="45"/>
                      </a:moveTo>
                      <a:cubicBezTo>
                        <a:pt x="649" y="46"/>
                        <a:pt x="649" y="47"/>
                        <a:pt x="649" y="48"/>
                      </a:cubicBezTo>
                      <a:cubicBezTo>
                        <a:pt x="643" y="58"/>
                        <a:pt x="640" y="70"/>
                        <a:pt x="637" y="81"/>
                      </a:cubicBezTo>
                      <a:cubicBezTo>
                        <a:pt x="637" y="82"/>
                        <a:pt x="637" y="83"/>
                        <a:pt x="637" y="84"/>
                      </a:cubicBezTo>
                      <a:cubicBezTo>
                        <a:pt x="630" y="100"/>
                        <a:pt x="623" y="117"/>
                        <a:pt x="619" y="135"/>
                      </a:cubicBezTo>
                      <a:cubicBezTo>
                        <a:pt x="619" y="136"/>
                        <a:pt x="619" y="137"/>
                        <a:pt x="619" y="138"/>
                      </a:cubicBezTo>
                      <a:cubicBezTo>
                        <a:pt x="616" y="142"/>
                        <a:pt x="614" y="147"/>
                        <a:pt x="613" y="153"/>
                      </a:cubicBezTo>
                      <a:cubicBezTo>
                        <a:pt x="613" y="153"/>
                        <a:pt x="613" y="153"/>
                        <a:pt x="613" y="153"/>
                      </a:cubicBezTo>
                      <a:cubicBezTo>
                        <a:pt x="610" y="159"/>
                        <a:pt x="607" y="164"/>
                        <a:pt x="607" y="171"/>
                      </a:cubicBezTo>
                      <a:cubicBezTo>
                        <a:pt x="607" y="171"/>
                        <a:pt x="607" y="171"/>
                        <a:pt x="607" y="171"/>
                      </a:cubicBezTo>
                      <a:cubicBezTo>
                        <a:pt x="604" y="174"/>
                        <a:pt x="604" y="179"/>
                        <a:pt x="604" y="183"/>
                      </a:cubicBezTo>
                      <a:cubicBezTo>
                        <a:pt x="604" y="183"/>
                        <a:pt x="604" y="183"/>
                        <a:pt x="604" y="183"/>
                      </a:cubicBezTo>
                      <a:cubicBezTo>
                        <a:pt x="603" y="184"/>
                        <a:pt x="602" y="185"/>
                        <a:pt x="601" y="186"/>
                      </a:cubicBezTo>
                      <a:cubicBezTo>
                        <a:pt x="601" y="187"/>
                        <a:pt x="601" y="188"/>
                        <a:pt x="601" y="189"/>
                      </a:cubicBezTo>
                      <a:cubicBezTo>
                        <a:pt x="595" y="200"/>
                        <a:pt x="591" y="212"/>
                        <a:pt x="589" y="225"/>
                      </a:cubicBezTo>
                      <a:cubicBezTo>
                        <a:pt x="589" y="225"/>
                        <a:pt x="589" y="225"/>
                        <a:pt x="589" y="225"/>
                      </a:cubicBezTo>
                      <a:cubicBezTo>
                        <a:pt x="585" y="230"/>
                        <a:pt x="583" y="236"/>
                        <a:pt x="583" y="243"/>
                      </a:cubicBezTo>
                      <a:cubicBezTo>
                        <a:pt x="583" y="243"/>
                        <a:pt x="583" y="243"/>
                        <a:pt x="583" y="243"/>
                      </a:cubicBezTo>
                      <a:cubicBezTo>
                        <a:pt x="580" y="246"/>
                        <a:pt x="578" y="250"/>
                        <a:pt x="578" y="255"/>
                      </a:cubicBezTo>
                      <a:cubicBezTo>
                        <a:pt x="578" y="257"/>
                        <a:pt x="577" y="259"/>
                        <a:pt x="577" y="261"/>
                      </a:cubicBezTo>
                      <a:cubicBezTo>
                        <a:pt x="574" y="264"/>
                        <a:pt x="572" y="268"/>
                        <a:pt x="572" y="273"/>
                      </a:cubicBezTo>
                      <a:cubicBezTo>
                        <a:pt x="571" y="275"/>
                        <a:pt x="571" y="277"/>
                        <a:pt x="571" y="279"/>
                      </a:cubicBezTo>
                      <a:cubicBezTo>
                        <a:pt x="568" y="282"/>
                        <a:pt x="566" y="286"/>
                        <a:pt x="566" y="291"/>
                      </a:cubicBezTo>
                      <a:cubicBezTo>
                        <a:pt x="565" y="293"/>
                        <a:pt x="565" y="295"/>
                        <a:pt x="565" y="296"/>
                      </a:cubicBezTo>
                      <a:cubicBezTo>
                        <a:pt x="560" y="302"/>
                        <a:pt x="559" y="308"/>
                        <a:pt x="559" y="315"/>
                      </a:cubicBezTo>
                      <a:cubicBezTo>
                        <a:pt x="559" y="315"/>
                        <a:pt x="559" y="315"/>
                        <a:pt x="559" y="315"/>
                      </a:cubicBezTo>
                      <a:cubicBezTo>
                        <a:pt x="555" y="318"/>
                        <a:pt x="554" y="322"/>
                        <a:pt x="554" y="327"/>
                      </a:cubicBezTo>
                      <a:cubicBezTo>
                        <a:pt x="553" y="329"/>
                        <a:pt x="553" y="331"/>
                        <a:pt x="553" y="332"/>
                      </a:cubicBezTo>
                      <a:cubicBezTo>
                        <a:pt x="547" y="338"/>
                        <a:pt x="547" y="346"/>
                        <a:pt x="544" y="353"/>
                      </a:cubicBezTo>
                      <a:cubicBezTo>
                        <a:pt x="527" y="403"/>
                        <a:pt x="510" y="454"/>
                        <a:pt x="493" y="504"/>
                      </a:cubicBezTo>
                      <a:cubicBezTo>
                        <a:pt x="493" y="505"/>
                        <a:pt x="493" y="506"/>
                        <a:pt x="493" y="507"/>
                      </a:cubicBezTo>
                      <a:cubicBezTo>
                        <a:pt x="490" y="510"/>
                        <a:pt x="488" y="514"/>
                        <a:pt x="488" y="519"/>
                      </a:cubicBezTo>
                      <a:cubicBezTo>
                        <a:pt x="488" y="521"/>
                        <a:pt x="487" y="523"/>
                        <a:pt x="487" y="525"/>
                      </a:cubicBezTo>
                      <a:cubicBezTo>
                        <a:pt x="484" y="528"/>
                        <a:pt x="483" y="533"/>
                        <a:pt x="482" y="537"/>
                      </a:cubicBezTo>
                      <a:cubicBezTo>
                        <a:pt x="481" y="539"/>
                        <a:pt x="481" y="541"/>
                        <a:pt x="481" y="543"/>
                      </a:cubicBezTo>
                      <a:cubicBezTo>
                        <a:pt x="475" y="552"/>
                        <a:pt x="481" y="552"/>
                        <a:pt x="487" y="552"/>
                      </a:cubicBezTo>
                      <a:cubicBezTo>
                        <a:pt x="531" y="552"/>
                        <a:pt x="575" y="552"/>
                        <a:pt x="619" y="551"/>
                      </a:cubicBezTo>
                      <a:cubicBezTo>
                        <a:pt x="620" y="553"/>
                        <a:pt x="621" y="554"/>
                        <a:pt x="621" y="555"/>
                      </a:cubicBezTo>
                      <a:cubicBezTo>
                        <a:pt x="619" y="557"/>
                        <a:pt x="619" y="561"/>
                        <a:pt x="619" y="564"/>
                      </a:cubicBezTo>
                      <a:cubicBezTo>
                        <a:pt x="619" y="564"/>
                        <a:pt x="619" y="564"/>
                        <a:pt x="619" y="564"/>
                      </a:cubicBezTo>
                      <a:cubicBezTo>
                        <a:pt x="616" y="566"/>
                        <a:pt x="616" y="570"/>
                        <a:pt x="616" y="573"/>
                      </a:cubicBezTo>
                      <a:cubicBezTo>
                        <a:pt x="613" y="575"/>
                        <a:pt x="613" y="578"/>
                        <a:pt x="613" y="582"/>
                      </a:cubicBezTo>
                      <a:cubicBezTo>
                        <a:pt x="609" y="586"/>
                        <a:pt x="608" y="591"/>
                        <a:pt x="607" y="597"/>
                      </a:cubicBezTo>
                      <a:cubicBezTo>
                        <a:pt x="607" y="598"/>
                        <a:pt x="607" y="598"/>
                        <a:pt x="607" y="599"/>
                      </a:cubicBezTo>
                      <a:cubicBezTo>
                        <a:pt x="597" y="599"/>
                        <a:pt x="587" y="600"/>
                        <a:pt x="577" y="600"/>
                      </a:cubicBezTo>
                      <a:cubicBezTo>
                        <a:pt x="393" y="600"/>
                        <a:pt x="210" y="600"/>
                        <a:pt x="26" y="600"/>
                      </a:cubicBezTo>
                      <a:cubicBezTo>
                        <a:pt x="21" y="600"/>
                        <a:pt x="15" y="600"/>
                        <a:pt x="10" y="600"/>
                      </a:cubicBezTo>
                      <a:cubicBezTo>
                        <a:pt x="3" y="600"/>
                        <a:pt x="0" y="597"/>
                        <a:pt x="1" y="591"/>
                      </a:cubicBezTo>
                      <a:cubicBezTo>
                        <a:pt x="1" y="591"/>
                        <a:pt x="1" y="591"/>
                        <a:pt x="1" y="591"/>
                      </a:cubicBezTo>
                      <a:cubicBezTo>
                        <a:pt x="6" y="586"/>
                        <a:pt x="7" y="580"/>
                        <a:pt x="7" y="573"/>
                      </a:cubicBezTo>
                      <a:cubicBezTo>
                        <a:pt x="7" y="573"/>
                        <a:pt x="7" y="573"/>
                        <a:pt x="7" y="573"/>
                      </a:cubicBezTo>
                      <a:cubicBezTo>
                        <a:pt x="11" y="570"/>
                        <a:pt x="12" y="566"/>
                        <a:pt x="12" y="561"/>
                      </a:cubicBezTo>
                      <a:cubicBezTo>
                        <a:pt x="13" y="560"/>
                        <a:pt x="13" y="559"/>
                        <a:pt x="13" y="558"/>
                      </a:cubicBezTo>
                      <a:cubicBezTo>
                        <a:pt x="17" y="551"/>
                        <a:pt x="24" y="552"/>
                        <a:pt x="30" y="552"/>
                      </a:cubicBezTo>
                      <a:cubicBezTo>
                        <a:pt x="70" y="552"/>
                        <a:pt x="110" y="552"/>
                        <a:pt x="150" y="552"/>
                      </a:cubicBezTo>
                      <a:cubicBezTo>
                        <a:pt x="156" y="552"/>
                        <a:pt x="164" y="554"/>
                        <a:pt x="163" y="543"/>
                      </a:cubicBezTo>
                      <a:cubicBezTo>
                        <a:pt x="163" y="543"/>
                        <a:pt x="163" y="543"/>
                        <a:pt x="163" y="543"/>
                      </a:cubicBezTo>
                      <a:cubicBezTo>
                        <a:pt x="167" y="540"/>
                        <a:pt x="166" y="535"/>
                        <a:pt x="166" y="531"/>
                      </a:cubicBezTo>
                      <a:cubicBezTo>
                        <a:pt x="166" y="531"/>
                        <a:pt x="166" y="531"/>
                        <a:pt x="166" y="531"/>
                      </a:cubicBezTo>
                      <a:cubicBezTo>
                        <a:pt x="167" y="530"/>
                        <a:pt x="168" y="529"/>
                        <a:pt x="169" y="528"/>
                      </a:cubicBezTo>
                      <a:cubicBezTo>
                        <a:pt x="169" y="527"/>
                        <a:pt x="169" y="526"/>
                        <a:pt x="169" y="525"/>
                      </a:cubicBezTo>
                      <a:cubicBezTo>
                        <a:pt x="173" y="522"/>
                        <a:pt x="172" y="517"/>
                        <a:pt x="174" y="513"/>
                      </a:cubicBezTo>
                      <a:cubicBezTo>
                        <a:pt x="174" y="511"/>
                        <a:pt x="175" y="509"/>
                        <a:pt x="175" y="507"/>
                      </a:cubicBezTo>
                      <a:cubicBezTo>
                        <a:pt x="179" y="504"/>
                        <a:pt x="178" y="499"/>
                        <a:pt x="179" y="496"/>
                      </a:cubicBezTo>
                      <a:cubicBezTo>
                        <a:pt x="180" y="493"/>
                        <a:pt x="181" y="491"/>
                        <a:pt x="181" y="489"/>
                      </a:cubicBezTo>
                      <a:cubicBezTo>
                        <a:pt x="185" y="486"/>
                        <a:pt x="184" y="481"/>
                        <a:pt x="186" y="477"/>
                      </a:cubicBezTo>
                      <a:cubicBezTo>
                        <a:pt x="186" y="475"/>
                        <a:pt x="187" y="473"/>
                        <a:pt x="187" y="471"/>
                      </a:cubicBezTo>
                      <a:cubicBezTo>
                        <a:pt x="190" y="468"/>
                        <a:pt x="192" y="464"/>
                        <a:pt x="192" y="459"/>
                      </a:cubicBezTo>
                      <a:cubicBezTo>
                        <a:pt x="193" y="457"/>
                        <a:pt x="193" y="455"/>
                        <a:pt x="193" y="454"/>
                      </a:cubicBezTo>
                      <a:cubicBezTo>
                        <a:pt x="198" y="448"/>
                        <a:pt x="199" y="442"/>
                        <a:pt x="199" y="435"/>
                      </a:cubicBezTo>
                      <a:cubicBezTo>
                        <a:pt x="199" y="435"/>
                        <a:pt x="199" y="435"/>
                        <a:pt x="199" y="435"/>
                      </a:cubicBezTo>
                      <a:cubicBezTo>
                        <a:pt x="203" y="432"/>
                        <a:pt x="204" y="428"/>
                        <a:pt x="204" y="423"/>
                      </a:cubicBezTo>
                      <a:cubicBezTo>
                        <a:pt x="205" y="422"/>
                        <a:pt x="205" y="421"/>
                        <a:pt x="205" y="420"/>
                      </a:cubicBezTo>
                      <a:cubicBezTo>
                        <a:pt x="208" y="415"/>
                        <a:pt x="210" y="410"/>
                        <a:pt x="210" y="405"/>
                      </a:cubicBezTo>
                      <a:cubicBezTo>
                        <a:pt x="211" y="403"/>
                        <a:pt x="211" y="401"/>
                        <a:pt x="211" y="400"/>
                      </a:cubicBezTo>
                      <a:cubicBezTo>
                        <a:pt x="215" y="396"/>
                        <a:pt x="216" y="392"/>
                        <a:pt x="216" y="387"/>
                      </a:cubicBezTo>
                      <a:cubicBezTo>
                        <a:pt x="217" y="386"/>
                        <a:pt x="217" y="385"/>
                        <a:pt x="217" y="384"/>
                      </a:cubicBezTo>
                      <a:cubicBezTo>
                        <a:pt x="220" y="380"/>
                        <a:pt x="222" y="375"/>
                        <a:pt x="223" y="369"/>
                      </a:cubicBezTo>
                      <a:cubicBezTo>
                        <a:pt x="223" y="368"/>
                        <a:pt x="223" y="367"/>
                        <a:pt x="223" y="366"/>
                      </a:cubicBezTo>
                      <a:cubicBezTo>
                        <a:pt x="226" y="362"/>
                        <a:pt x="228" y="357"/>
                        <a:pt x="229" y="351"/>
                      </a:cubicBezTo>
                      <a:cubicBezTo>
                        <a:pt x="229" y="350"/>
                        <a:pt x="229" y="349"/>
                        <a:pt x="229" y="348"/>
                      </a:cubicBezTo>
                      <a:cubicBezTo>
                        <a:pt x="232" y="344"/>
                        <a:pt x="234" y="339"/>
                        <a:pt x="235" y="333"/>
                      </a:cubicBezTo>
                      <a:cubicBezTo>
                        <a:pt x="235" y="332"/>
                        <a:pt x="235" y="331"/>
                        <a:pt x="235" y="330"/>
                      </a:cubicBezTo>
                      <a:cubicBezTo>
                        <a:pt x="239" y="326"/>
                        <a:pt x="240" y="321"/>
                        <a:pt x="241" y="315"/>
                      </a:cubicBezTo>
                      <a:cubicBezTo>
                        <a:pt x="241" y="314"/>
                        <a:pt x="241" y="313"/>
                        <a:pt x="241" y="312"/>
                      </a:cubicBezTo>
                      <a:cubicBezTo>
                        <a:pt x="247" y="302"/>
                        <a:pt x="251" y="291"/>
                        <a:pt x="253" y="279"/>
                      </a:cubicBezTo>
                      <a:cubicBezTo>
                        <a:pt x="253" y="278"/>
                        <a:pt x="253" y="277"/>
                        <a:pt x="253" y="277"/>
                      </a:cubicBezTo>
                      <a:cubicBezTo>
                        <a:pt x="257" y="272"/>
                        <a:pt x="259" y="267"/>
                        <a:pt x="259" y="261"/>
                      </a:cubicBezTo>
                      <a:cubicBezTo>
                        <a:pt x="259" y="261"/>
                        <a:pt x="259" y="261"/>
                        <a:pt x="259" y="261"/>
                      </a:cubicBezTo>
                      <a:cubicBezTo>
                        <a:pt x="262" y="255"/>
                        <a:pt x="265" y="250"/>
                        <a:pt x="265" y="243"/>
                      </a:cubicBezTo>
                      <a:cubicBezTo>
                        <a:pt x="265" y="242"/>
                        <a:pt x="266" y="242"/>
                        <a:pt x="265" y="241"/>
                      </a:cubicBezTo>
                      <a:cubicBezTo>
                        <a:pt x="269" y="236"/>
                        <a:pt x="271" y="231"/>
                        <a:pt x="271" y="225"/>
                      </a:cubicBezTo>
                      <a:cubicBezTo>
                        <a:pt x="271" y="224"/>
                        <a:pt x="272" y="224"/>
                        <a:pt x="271" y="223"/>
                      </a:cubicBezTo>
                      <a:cubicBezTo>
                        <a:pt x="273" y="220"/>
                        <a:pt x="274" y="217"/>
                        <a:pt x="275" y="213"/>
                      </a:cubicBezTo>
                      <a:cubicBezTo>
                        <a:pt x="276" y="211"/>
                        <a:pt x="277" y="208"/>
                        <a:pt x="277" y="205"/>
                      </a:cubicBezTo>
                      <a:cubicBezTo>
                        <a:pt x="280" y="202"/>
                        <a:pt x="281" y="199"/>
                        <a:pt x="281" y="196"/>
                      </a:cubicBezTo>
                      <a:cubicBezTo>
                        <a:pt x="281" y="196"/>
                        <a:pt x="280" y="195"/>
                        <a:pt x="280" y="195"/>
                      </a:cubicBezTo>
                      <a:cubicBezTo>
                        <a:pt x="281" y="194"/>
                        <a:pt x="282" y="193"/>
                        <a:pt x="283" y="192"/>
                      </a:cubicBezTo>
                      <a:cubicBezTo>
                        <a:pt x="283" y="191"/>
                        <a:pt x="283" y="190"/>
                        <a:pt x="283" y="189"/>
                      </a:cubicBezTo>
                      <a:cubicBezTo>
                        <a:pt x="287" y="185"/>
                        <a:pt x="289" y="180"/>
                        <a:pt x="289" y="174"/>
                      </a:cubicBezTo>
                      <a:cubicBezTo>
                        <a:pt x="289" y="173"/>
                        <a:pt x="289" y="172"/>
                        <a:pt x="289" y="171"/>
                      </a:cubicBezTo>
                      <a:cubicBezTo>
                        <a:pt x="292" y="168"/>
                        <a:pt x="294" y="164"/>
                        <a:pt x="294" y="159"/>
                      </a:cubicBezTo>
                      <a:cubicBezTo>
                        <a:pt x="295" y="157"/>
                        <a:pt x="295" y="155"/>
                        <a:pt x="295" y="153"/>
                      </a:cubicBezTo>
                      <a:cubicBezTo>
                        <a:pt x="298" y="150"/>
                        <a:pt x="300" y="146"/>
                        <a:pt x="300" y="141"/>
                      </a:cubicBezTo>
                      <a:cubicBezTo>
                        <a:pt x="301" y="139"/>
                        <a:pt x="301" y="137"/>
                        <a:pt x="301" y="135"/>
                      </a:cubicBezTo>
                      <a:cubicBezTo>
                        <a:pt x="304" y="132"/>
                        <a:pt x="306" y="128"/>
                        <a:pt x="306" y="123"/>
                      </a:cubicBezTo>
                      <a:cubicBezTo>
                        <a:pt x="307" y="121"/>
                        <a:pt x="307" y="119"/>
                        <a:pt x="307" y="117"/>
                      </a:cubicBezTo>
                      <a:cubicBezTo>
                        <a:pt x="314" y="108"/>
                        <a:pt x="315" y="97"/>
                        <a:pt x="318" y="87"/>
                      </a:cubicBezTo>
                      <a:cubicBezTo>
                        <a:pt x="319" y="86"/>
                        <a:pt x="319" y="85"/>
                        <a:pt x="319" y="84"/>
                      </a:cubicBezTo>
                      <a:cubicBezTo>
                        <a:pt x="322" y="79"/>
                        <a:pt x="324" y="74"/>
                        <a:pt x="325" y="69"/>
                      </a:cubicBezTo>
                      <a:cubicBezTo>
                        <a:pt x="325" y="68"/>
                        <a:pt x="325" y="67"/>
                        <a:pt x="325" y="66"/>
                      </a:cubicBezTo>
                      <a:cubicBezTo>
                        <a:pt x="328" y="62"/>
                        <a:pt x="330" y="56"/>
                        <a:pt x="330" y="51"/>
                      </a:cubicBezTo>
                      <a:cubicBezTo>
                        <a:pt x="331" y="50"/>
                        <a:pt x="331" y="49"/>
                        <a:pt x="331" y="48"/>
                      </a:cubicBezTo>
                      <a:cubicBezTo>
                        <a:pt x="334" y="44"/>
                        <a:pt x="336" y="39"/>
                        <a:pt x="337" y="33"/>
                      </a:cubicBezTo>
                      <a:cubicBezTo>
                        <a:pt x="337" y="30"/>
                        <a:pt x="337" y="27"/>
                        <a:pt x="337" y="24"/>
                      </a:cubicBezTo>
                      <a:cubicBezTo>
                        <a:pt x="338" y="23"/>
                        <a:pt x="339" y="22"/>
                        <a:pt x="340" y="21"/>
                      </a:cubicBezTo>
                      <a:cubicBezTo>
                        <a:pt x="340" y="21"/>
                        <a:pt x="340" y="21"/>
                        <a:pt x="340" y="21"/>
                      </a:cubicBezTo>
                      <a:cubicBezTo>
                        <a:pt x="341" y="20"/>
                        <a:pt x="342" y="19"/>
                        <a:pt x="342" y="18"/>
                      </a:cubicBezTo>
                      <a:cubicBezTo>
                        <a:pt x="342" y="17"/>
                        <a:pt x="342" y="16"/>
                        <a:pt x="343" y="15"/>
                      </a:cubicBezTo>
                      <a:cubicBezTo>
                        <a:pt x="345" y="11"/>
                        <a:pt x="347" y="7"/>
                        <a:pt x="349" y="3"/>
                      </a:cubicBezTo>
                      <a:cubicBezTo>
                        <a:pt x="390" y="3"/>
                        <a:pt x="432" y="3"/>
                        <a:pt x="473" y="3"/>
                      </a:cubicBezTo>
                      <a:cubicBezTo>
                        <a:pt x="478" y="3"/>
                        <a:pt x="485" y="0"/>
                        <a:pt x="487" y="9"/>
                      </a:cubicBezTo>
                      <a:cubicBezTo>
                        <a:pt x="484" y="12"/>
                        <a:pt x="481" y="16"/>
                        <a:pt x="482" y="21"/>
                      </a:cubicBezTo>
                      <a:cubicBezTo>
                        <a:pt x="481" y="23"/>
                        <a:pt x="481" y="25"/>
                        <a:pt x="481" y="26"/>
                      </a:cubicBezTo>
                      <a:cubicBezTo>
                        <a:pt x="478" y="30"/>
                        <a:pt x="475" y="34"/>
                        <a:pt x="476" y="39"/>
                      </a:cubicBezTo>
                      <a:cubicBezTo>
                        <a:pt x="475" y="41"/>
                        <a:pt x="475" y="43"/>
                        <a:pt x="475" y="44"/>
                      </a:cubicBezTo>
                      <a:cubicBezTo>
                        <a:pt x="468" y="54"/>
                        <a:pt x="466" y="64"/>
                        <a:pt x="464" y="75"/>
                      </a:cubicBezTo>
                      <a:cubicBezTo>
                        <a:pt x="463" y="76"/>
                        <a:pt x="463" y="77"/>
                        <a:pt x="463" y="78"/>
                      </a:cubicBezTo>
                      <a:cubicBezTo>
                        <a:pt x="460" y="82"/>
                        <a:pt x="458" y="87"/>
                        <a:pt x="458" y="93"/>
                      </a:cubicBezTo>
                      <a:cubicBezTo>
                        <a:pt x="457" y="94"/>
                        <a:pt x="457" y="95"/>
                        <a:pt x="457" y="96"/>
                      </a:cubicBezTo>
                      <a:cubicBezTo>
                        <a:pt x="454" y="100"/>
                        <a:pt x="452" y="105"/>
                        <a:pt x="451" y="111"/>
                      </a:cubicBezTo>
                      <a:cubicBezTo>
                        <a:pt x="451" y="112"/>
                        <a:pt x="451" y="113"/>
                        <a:pt x="451" y="114"/>
                      </a:cubicBezTo>
                      <a:cubicBezTo>
                        <a:pt x="448" y="118"/>
                        <a:pt x="446" y="123"/>
                        <a:pt x="445" y="129"/>
                      </a:cubicBezTo>
                      <a:cubicBezTo>
                        <a:pt x="445" y="130"/>
                        <a:pt x="445" y="131"/>
                        <a:pt x="445" y="132"/>
                      </a:cubicBezTo>
                      <a:cubicBezTo>
                        <a:pt x="441" y="136"/>
                        <a:pt x="439" y="141"/>
                        <a:pt x="439" y="147"/>
                      </a:cubicBezTo>
                      <a:cubicBezTo>
                        <a:pt x="439" y="148"/>
                        <a:pt x="439" y="149"/>
                        <a:pt x="439" y="150"/>
                      </a:cubicBezTo>
                      <a:cubicBezTo>
                        <a:pt x="434" y="158"/>
                        <a:pt x="431" y="167"/>
                        <a:pt x="430" y="177"/>
                      </a:cubicBezTo>
                      <a:cubicBezTo>
                        <a:pt x="430" y="177"/>
                        <a:pt x="430" y="177"/>
                        <a:pt x="430" y="177"/>
                      </a:cubicBezTo>
                      <a:cubicBezTo>
                        <a:pt x="429" y="178"/>
                        <a:pt x="428" y="179"/>
                        <a:pt x="428" y="180"/>
                      </a:cubicBezTo>
                      <a:cubicBezTo>
                        <a:pt x="427" y="182"/>
                        <a:pt x="427" y="184"/>
                        <a:pt x="427" y="186"/>
                      </a:cubicBezTo>
                      <a:cubicBezTo>
                        <a:pt x="420" y="196"/>
                        <a:pt x="417" y="207"/>
                        <a:pt x="415" y="219"/>
                      </a:cubicBezTo>
                      <a:cubicBezTo>
                        <a:pt x="414" y="220"/>
                        <a:pt x="414" y="220"/>
                        <a:pt x="415" y="221"/>
                      </a:cubicBezTo>
                      <a:cubicBezTo>
                        <a:pt x="411" y="226"/>
                        <a:pt x="409" y="231"/>
                        <a:pt x="409" y="237"/>
                      </a:cubicBezTo>
                      <a:cubicBezTo>
                        <a:pt x="409" y="237"/>
                        <a:pt x="409" y="237"/>
                        <a:pt x="409" y="237"/>
                      </a:cubicBezTo>
                      <a:cubicBezTo>
                        <a:pt x="406" y="240"/>
                        <a:pt x="406" y="245"/>
                        <a:pt x="405" y="249"/>
                      </a:cubicBezTo>
                      <a:cubicBezTo>
                        <a:pt x="404" y="251"/>
                        <a:pt x="403" y="253"/>
                        <a:pt x="403" y="255"/>
                      </a:cubicBezTo>
                      <a:cubicBezTo>
                        <a:pt x="397" y="266"/>
                        <a:pt x="392" y="278"/>
                        <a:pt x="391" y="291"/>
                      </a:cubicBezTo>
                      <a:cubicBezTo>
                        <a:pt x="391" y="291"/>
                        <a:pt x="391" y="291"/>
                        <a:pt x="391" y="291"/>
                      </a:cubicBezTo>
                      <a:cubicBezTo>
                        <a:pt x="387" y="294"/>
                        <a:pt x="386" y="298"/>
                        <a:pt x="386" y="303"/>
                      </a:cubicBezTo>
                      <a:cubicBezTo>
                        <a:pt x="385" y="305"/>
                        <a:pt x="385" y="307"/>
                        <a:pt x="385" y="309"/>
                      </a:cubicBezTo>
                      <a:cubicBezTo>
                        <a:pt x="382" y="312"/>
                        <a:pt x="380" y="316"/>
                        <a:pt x="380" y="321"/>
                      </a:cubicBezTo>
                      <a:cubicBezTo>
                        <a:pt x="379" y="323"/>
                        <a:pt x="379" y="325"/>
                        <a:pt x="379" y="327"/>
                      </a:cubicBezTo>
                      <a:cubicBezTo>
                        <a:pt x="371" y="342"/>
                        <a:pt x="366" y="358"/>
                        <a:pt x="362" y="375"/>
                      </a:cubicBezTo>
                      <a:cubicBezTo>
                        <a:pt x="361" y="376"/>
                        <a:pt x="361" y="377"/>
                        <a:pt x="361" y="378"/>
                      </a:cubicBezTo>
                      <a:cubicBezTo>
                        <a:pt x="358" y="382"/>
                        <a:pt x="356" y="387"/>
                        <a:pt x="355" y="393"/>
                      </a:cubicBezTo>
                      <a:cubicBezTo>
                        <a:pt x="355" y="395"/>
                        <a:pt x="355" y="397"/>
                        <a:pt x="354" y="399"/>
                      </a:cubicBezTo>
                      <a:cubicBezTo>
                        <a:pt x="351" y="402"/>
                        <a:pt x="349" y="406"/>
                        <a:pt x="349" y="411"/>
                      </a:cubicBezTo>
                      <a:cubicBezTo>
                        <a:pt x="349" y="412"/>
                        <a:pt x="349" y="413"/>
                        <a:pt x="349" y="414"/>
                      </a:cubicBezTo>
                      <a:cubicBezTo>
                        <a:pt x="345" y="418"/>
                        <a:pt x="344" y="423"/>
                        <a:pt x="343" y="429"/>
                      </a:cubicBezTo>
                      <a:cubicBezTo>
                        <a:pt x="343" y="430"/>
                        <a:pt x="343" y="431"/>
                        <a:pt x="343" y="432"/>
                      </a:cubicBezTo>
                      <a:cubicBezTo>
                        <a:pt x="339" y="436"/>
                        <a:pt x="338" y="441"/>
                        <a:pt x="337" y="447"/>
                      </a:cubicBezTo>
                      <a:cubicBezTo>
                        <a:pt x="337" y="448"/>
                        <a:pt x="337" y="449"/>
                        <a:pt x="337" y="450"/>
                      </a:cubicBezTo>
                      <a:cubicBezTo>
                        <a:pt x="334" y="454"/>
                        <a:pt x="332" y="459"/>
                        <a:pt x="331" y="465"/>
                      </a:cubicBezTo>
                      <a:cubicBezTo>
                        <a:pt x="331" y="466"/>
                        <a:pt x="331" y="467"/>
                        <a:pt x="331" y="468"/>
                      </a:cubicBezTo>
                      <a:cubicBezTo>
                        <a:pt x="328" y="472"/>
                        <a:pt x="326" y="477"/>
                        <a:pt x="325" y="483"/>
                      </a:cubicBezTo>
                      <a:cubicBezTo>
                        <a:pt x="325" y="483"/>
                        <a:pt x="325" y="483"/>
                        <a:pt x="325" y="483"/>
                      </a:cubicBezTo>
                      <a:cubicBezTo>
                        <a:pt x="321" y="487"/>
                        <a:pt x="320" y="493"/>
                        <a:pt x="319" y="498"/>
                      </a:cubicBezTo>
                      <a:cubicBezTo>
                        <a:pt x="319" y="499"/>
                        <a:pt x="319" y="500"/>
                        <a:pt x="319" y="501"/>
                      </a:cubicBezTo>
                      <a:cubicBezTo>
                        <a:pt x="316" y="506"/>
                        <a:pt x="314" y="511"/>
                        <a:pt x="314" y="516"/>
                      </a:cubicBezTo>
                      <a:cubicBezTo>
                        <a:pt x="313" y="517"/>
                        <a:pt x="313" y="518"/>
                        <a:pt x="313" y="519"/>
                      </a:cubicBezTo>
                      <a:cubicBezTo>
                        <a:pt x="309" y="524"/>
                        <a:pt x="307" y="530"/>
                        <a:pt x="307" y="537"/>
                      </a:cubicBezTo>
                      <a:cubicBezTo>
                        <a:pt x="307" y="537"/>
                        <a:pt x="307" y="537"/>
                        <a:pt x="307" y="537"/>
                      </a:cubicBezTo>
                      <a:cubicBezTo>
                        <a:pt x="306" y="542"/>
                        <a:pt x="297" y="547"/>
                        <a:pt x="306" y="551"/>
                      </a:cubicBezTo>
                      <a:cubicBezTo>
                        <a:pt x="323" y="560"/>
                        <a:pt x="340" y="550"/>
                        <a:pt x="343" y="531"/>
                      </a:cubicBezTo>
                      <a:cubicBezTo>
                        <a:pt x="343" y="530"/>
                        <a:pt x="343" y="530"/>
                        <a:pt x="343" y="529"/>
                      </a:cubicBezTo>
                      <a:cubicBezTo>
                        <a:pt x="346" y="526"/>
                        <a:pt x="347" y="523"/>
                        <a:pt x="346" y="519"/>
                      </a:cubicBezTo>
                      <a:cubicBezTo>
                        <a:pt x="346" y="519"/>
                        <a:pt x="346" y="519"/>
                        <a:pt x="346" y="519"/>
                      </a:cubicBezTo>
                      <a:cubicBezTo>
                        <a:pt x="347" y="518"/>
                        <a:pt x="348" y="517"/>
                        <a:pt x="349" y="516"/>
                      </a:cubicBezTo>
                      <a:cubicBezTo>
                        <a:pt x="349" y="515"/>
                        <a:pt x="349" y="514"/>
                        <a:pt x="349" y="513"/>
                      </a:cubicBezTo>
                      <a:cubicBezTo>
                        <a:pt x="353" y="508"/>
                        <a:pt x="355" y="502"/>
                        <a:pt x="355" y="495"/>
                      </a:cubicBezTo>
                      <a:cubicBezTo>
                        <a:pt x="355" y="495"/>
                        <a:pt x="355" y="495"/>
                        <a:pt x="355" y="495"/>
                      </a:cubicBezTo>
                      <a:cubicBezTo>
                        <a:pt x="361" y="485"/>
                        <a:pt x="363" y="473"/>
                        <a:pt x="367" y="462"/>
                      </a:cubicBezTo>
                      <a:cubicBezTo>
                        <a:pt x="367" y="461"/>
                        <a:pt x="367" y="460"/>
                        <a:pt x="367" y="459"/>
                      </a:cubicBezTo>
                      <a:cubicBezTo>
                        <a:pt x="372" y="450"/>
                        <a:pt x="375" y="439"/>
                        <a:pt x="378" y="429"/>
                      </a:cubicBezTo>
                      <a:cubicBezTo>
                        <a:pt x="379" y="427"/>
                        <a:pt x="379" y="425"/>
                        <a:pt x="379" y="423"/>
                      </a:cubicBezTo>
                      <a:cubicBezTo>
                        <a:pt x="385" y="412"/>
                        <a:pt x="390" y="400"/>
                        <a:pt x="391" y="387"/>
                      </a:cubicBezTo>
                      <a:cubicBezTo>
                        <a:pt x="391" y="387"/>
                        <a:pt x="391" y="387"/>
                        <a:pt x="391" y="387"/>
                      </a:cubicBezTo>
                      <a:cubicBezTo>
                        <a:pt x="398" y="378"/>
                        <a:pt x="399" y="367"/>
                        <a:pt x="402" y="357"/>
                      </a:cubicBezTo>
                      <a:cubicBezTo>
                        <a:pt x="403" y="355"/>
                        <a:pt x="403" y="353"/>
                        <a:pt x="403" y="352"/>
                      </a:cubicBezTo>
                      <a:cubicBezTo>
                        <a:pt x="407" y="348"/>
                        <a:pt x="408" y="344"/>
                        <a:pt x="408" y="339"/>
                      </a:cubicBezTo>
                      <a:cubicBezTo>
                        <a:pt x="409" y="338"/>
                        <a:pt x="409" y="337"/>
                        <a:pt x="409" y="336"/>
                      </a:cubicBezTo>
                      <a:cubicBezTo>
                        <a:pt x="412" y="332"/>
                        <a:pt x="414" y="326"/>
                        <a:pt x="414" y="321"/>
                      </a:cubicBezTo>
                      <a:cubicBezTo>
                        <a:pt x="415" y="320"/>
                        <a:pt x="415" y="319"/>
                        <a:pt x="415" y="318"/>
                      </a:cubicBezTo>
                      <a:cubicBezTo>
                        <a:pt x="418" y="316"/>
                        <a:pt x="418" y="312"/>
                        <a:pt x="418" y="309"/>
                      </a:cubicBezTo>
                      <a:cubicBezTo>
                        <a:pt x="418" y="309"/>
                        <a:pt x="418" y="309"/>
                        <a:pt x="418" y="309"/>
                      </a:cubicBezTo>
                      <a:cubicBezTo>
                        <a:pt x="419" y="308"/>
                        <a:pt x="419" y="307"/>
                        <a:pt x="420" y="306"/>
                      </a:cubicBezTo>
                      <a:cubicBezTo>
                        <a:pt x="420" y="304"/>
                        <a:pt x="421" y="302"/>
                        <a:pt x="421" y="300"/>
                      </a:cubicBezTo>
                      <a:cubicBezTo>
                        <a:pt x="424" y="296"/>
                        <a:pt x="426" y="291"/>
                        <a:pt x="427" y="285"/>
                      </a:cubicBezTo>
                      <a:cubicBezTo>
                        <a:pt x="427" y="284"/>
                        <a:pt x="427" y="283"/>
                        <a:pt x="427" y="282"/>
                      </a:cubicBezTo>
                      <a:cubicBezTo>
                        <a:pt x="430" y="278"/>
                        <a:pt x="432" y="273"/>
                        <a:pt x="433" y="267"/>
                      </a:cubicBezTo>
                      <a:cubicBezTo>
                        <a:pt x="433" y="266"/>
                        <a:pt x="433" y="265"/>
                        <a:pt x="433" y="264"/>
                      </a:cubicBezTo>
                      <a:cubicBezTo>
                        <a:pt x="436" y="262"/>
                        <a:pt x="436" y="259"/>
                        <a:pt x="437" y="255"/>
                      </a:cubicBezTo>
                      <a:cubicBezTo>
                        <a:pt x="439" y="253"/>
                        <a:pt x="439" y="249"/>
                        <a:pt x="439" y="246"/>
                      </a:cubicBezTo>
                      <a:cubicBezTo>
                        <a:pt x="443" y="242"/>
                        <a:pt x="445" y="237"/>
                        <a:pt x="445" y="231"/>
                      </a:cubicBezTo>
                      <a:cubicBezTo>
                        <a:pt x="445" y="230"/>
                        <a:pt x="445" y="229"/>
                        <a:pt x="445" y="229"/>
                      </a:cubicBezTo>
                      <a:cubicBezTo>
                        <a:pt x="449" y="224"/>
                        <a:pt x="451" y="219"/>
                        <a:pt x="451" y="213"/>
                      </a:cubicBezTo>
                      <a:cubicBezTo>
                        <a:pt x="451" y="212"/>
                        <a:pt x="451" y="211"/>
                        <a:pt x="451" y="210"/>
                      </a:cubicBezTo>
                      <a:cubicBezTo>
                        <a:pt x="455" y="206"/>
                        <a:pt x="457" y="201"/>
                        <a:pt x="457" y="195"/>
                      </a:cubicBezTo>
                      <a:cubicBezTo>
                        <a:pt x="457" y="195"/>
                        <a:pt x="457" y="195"/>
                        <a:pt x="457" y="195"/>
                      </a:cubicBezTo>
                      <a:cubicBezTo>
                        <a:pt x="461" y="190"/>
                        <a:pt x="463" y="184"/>
                        <a:pt x="463" y="177"/>
                      </a:cubicBezTo>
                      <a:cubicBezTo>
                        <a:pt x="463" y="177"/>
                        <a:pt x="463" y="177"/>
                        <a:pt x="463" y="177"/>
                      </a:cubicBezTo>
                      <a:cubicBezTo>
                        <a:pt x="466" y="174"/>
                        <a:pt x="466" y="169"/>
                        <a:pt x="466" y="165"/>
                      </a:cubicBezTo>
                      <a:cubicBezTo>
                        <a:pt x="466" y="165"/>
                        <a:pt x="466" y="165"/>
                        <a:pt x="466" y="165"/>
                      </a:cubicBezTo>
                      <a:cubicBezTo>
                        <a:pt x="467" y="164"/>
                        <a:pt x="468" y="163"/>
                        <a:pt x="469" y="162"/>
                      </a:cubicBezTo>
                      <a:cubicBezTo>
                        <a:pt x="469" y="161"/>
                        <a:pt x="469" y="160"/>
                        <a:pt x="469" y="159"/>
                      </a:cubicBezTo>
                      <a:cubicBezTo>
                        <a:pt x="473" y="156"/>
                        <a:pt x="472" y="152"/>
                        <a:pt x="473" y="148"/>
                      </a:cubicBezTo>
                      <a:cubicBezTo>
                        <a:pt x="473" y="148"/>
                        <a:pt x="472" y="147"/>
                        <a:pt x="472" y="147"/>
                      </a:cubicBezTo>
                      <a:cubicBezTo>
                        <a:pt x="473" y="146"/>
                        <a:pt x="474" y="145"/>
                        <a:pt x="475" y="144"/>
                      </a:cubicBezTo>
                      <a:cubicBezTo>
                        <a:pt x="475" y="143"/>
                        <a:pt x="475" y="142"/>
                        <a:pt x="475" y="141"/>
                      </a:cubicBezTo>
                      <a:cubicBezTo>
                        <a:pt x="479" y="137"/>
                        <a:pt x="481" y="132"/>
                        <a:pt x="481" y="126"/>
                      </a:cubicBezTo>
                      <a:cubicBezTo>
                        <a:pt x="481" y="125"/>
                        <a:pt x="481" y="124"/>
                        <a:pt x="481" y="123"/>
                      </a:cubicBezTo>
                      <a:cubicBezTo>
                        <a:pt x="489" y="108"/>
                        <a:pt x="493" y="91"/>
                        <a:pt x="498" y="75"/>
                      </a:cubicBezTo>
                      <a:cubicBezTo>
                        <a:pt x="499" y="73"/>
                        <a:pt x="499" y="71"/>
                        <a:pt x="499" y="69"/>
                      </a:cubicBezTo>
                      <a:cubicBezTo>
                        <a:pt x="506" y="60"/>
                        <a:pt x="507" y="49"/>
                        <a:pt x="511" y="39"/>
                      </a:cubicBezTo>
                      <a:cubicBezTo>
                        <a:pt x="511" y="37"/>
                        <a:pt x="511" y="35"/>
                        <a:pt x="511" y="34"/>
                      </a:cubicBezTo>
                      <a:cubicBezTo>
                        <a:pt x="514" y="30"/>
                        <a:pt x="517" y="26"/>
                        <a:pt x="517" y="21"/>
                      </a:cubicBezTo>
                      <a:cubicBezTo>
                        <a:pt x="518" y="17"/>
                        <a:pt x="519" y="13"/>
                        <a:pt x="520" y="9"/>
                      </a:cubicBezTo>
                      <a:cubicBezTo>
                        <a:pt x="521" y="7"/>
                        <a:pt x="522" y="5"/>
                        <a:pt x="524" y="3"/>
                      </a:cubicBezTo>
                      <a:cubicBezTo>
                        <a:pt x="524" y="3"/>
                        <a:pt x="525" y="3"/>
                        <a:pt x="526" y="3"/>
                      </a:cubicBezTo>
                      <a:cubicBezTo>
                        <a:pt x="528" y="3"/>
                        <a:pt x="530" y="3"/>
                        <a:pt x="532" y="3"/>
                      </a:cubicBezTo>
                      <a:cubicBezTo>
                        <a:pt x="575" y="3"/>
                        <a:pt x="618" y="3"/>
                        <a:pt x="661" y="3"/>
                      </a:cubicBezTo>
                      <a:cubicBezTo>
                        <a:pt x="661" y="7"/>
                        <a:pt x="661" y="11"/>
                        <a:pt x="661" y="15"/>
                      </a:cubicBezTo>
                      <a:cubicBezTo>
                        <a:pt x="661" y="15"/>
                        <a:pt x="661" y="15"/>
                        <a:pt x="661" y="15"/>
                      </a:cubicBezTo>
                      <a:cubicBezTo>
                        <a:pt x="657" y="18"/>
                        <a:pt x="656" y="22"/>
                        <a:pt x="656" y="27"/>
                      </a:cubicBezTo>
                      <a:cubicBezTo>
                        <a:pt x="655" y="28"/>
                        <a:pt x="655" y="29"/>
                        <a:pt x="655" y="30"/>
                      </a:cubicBezTo>
                      <a:cubicBezTo>
                        <a:pt x="652" y="34"/>
                        <a:pt x="650" y="39"/>
                        <a:pt x="65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2" name="Freeform 14"/>
                <p:cNvSpPr/>
                <p:nvPr/>
              </p:nvSpPr>
              <p:spPr bwMode="auto">
                <a:xfrm>
                  <a:off x="3526798" y="1401763"/>
                  <a:ext cx="2660650" cy="2260600"/>
                </a:xfrm>
                <a:custGeom>
                  <a:avLst/>
                  <a:gdLst>
                    <a:gd name="T0" fmla="*/ 484 w 709"/>
                    <a:gd name="T1" fmla="*/ 79 h 601"/>
                    <a:gd name="T2" fmla="*/ 690 w 709"/>
                    <a:gd name="T3" fmla="*/ 79 h 601"/>
                    <a:gd name="T4" fmla="*/ 703 w 709"/>
                    <a:gd name="T5" fmla="*/ 97 h 601"/>
                    <a:gd name="T6" fmla="*/ 662 w 709"/>
                    <a:gd name="T7" fmla="*/ 127 h 601"/>
                    <a:gd name="T8" fmla="*/ 461 w 709"/>
                    <a:gd name="T9" fmla="*/ 127 h 601"/>
                    <a:gd name="T10" fmla="*/ 441 w 709"/>
                    <a:gd name="T11" fmla="*/ 138 h 601"/>
                    <a:gd name="T12" fmla="*/ 386 w 709"/>
                    <a:gd name="T13" fmla="*/ 215 h 601"/>
                    <a:gd name="T14" fmla="*/ 381 w 709"/>
                    <a:gd name="T15" fmla="*/ 223 h 601"/>
                    <a:gd name="T16" fmla="*/ 392 w 709"/>
                    <a:gd name="T17" fmla="*/ 226 h 601"/>
                    <a:gd name="T18" fmla="*/ 596 w 709"/>
                    <a:gd name="T19" fmla="*/ 226 h 601"/>
                    <a:gd name="T20" fmla="*/ 668 w 709"/>
                    <a:gd name="T21" fmla="*/ 226 h 601"/>
                    <a:gd name="T22" fmla="*/ 677 w 709"/>
                    <a:gd name="T23" fmla="*/ 239 h 601"/>
                    <a:gd name="T24" fmla="*/ 623 w 709"/>
                    <a:gd name="T25" fmla="*/ 276 h 601"/>
                    <a:gd name="T26" fmla="*/ 356 w 709"/>
                    <a:gd name="T27" fmla="*/ 276 h 601"/>
                    <a:gd name="T28" fmla="*/ 333 w 709"/>
                    <a:gd name="T29" fmla="*/ 288 h 601"/>
                    <a:gd name="T30" fmla="*/ 277 w 709"/>
                    <a:gd name="T31" fmla="*/ 367 h 601"/>
                    <a:gd name="T32" fmla="*/ 289 w 709"/>
                    <a:gd name="T33" fmla="*/ 371 h 601"/>
                    <a:gd name="T34" fmla="*/ 541 w 709"/>
                    <a:gd name="T35" fmla="*/ 371 h 601"/>
                    <a:gd name="T36" fmla="*/ 555 w 709"/>
                    <a:gd name="T37" fmla="*/ 373 h 601"/>
                    <a:gd name="T38" fmla="*/ 550 w 709"/>
                    <a:gd name="T39" fmla="*/ 386 h 601"/>
                    <a:gd name="T40" fmla="*/ 438 w 709"/>
                    <a:gd name="T41" fmla="*/ 541 h 601"/>
                    <a:gd name="T42" fmla="*/ 433 w 709"/>
                    <a:gd name="T43" fmla="*/ 551 h 601"/>
                    <a:gd name="T44" fmla="*/ 444 w 709"/>
                    <a:gd name="T45" fmla="*/ 553 h 601"/>
                    <a:gd name="T46" fmla="*/ 505 w 709"/>
                    <a:gd name="T47" fmla="*/ 553 h 601"/>
                    <a:gd name="T48" fmla="*/ 513 w 709"/>
                    <a:gd name="T49" fmla="*/ 564 h 601"/>
                    <a:gd name="T50" fmla="*/ 465 w 709"/>
                    <a:gd name="T51" fmla="*/ 601 h 601"/>
                    <a:gd name="T52" fmla="*/ 20 w 709"/>
                    <a:gd name="T53" fmla="*/ 601 h 601"/>
                    <a:gd name="T54" fmla="*/ 6 w 709"/>
                    <a:gd name="T55" fmla="*/ 583 h 601"/>
                    <a:gd name="T56" fmla="*/ 48 w 709"/>
                    <a:gd name="T57" fmla="*/ 553 h 601"/>
                    <a:gd name="T58" fmla="*/ 264 w 709"/>
                    <a:gd name="T59" fmla="*/ 553 h 601"/>
                    <a:gd name="T60" fmla="*/ 285 w 709"/>
                    <a:gd name="T61" fmla="*/ 544 h 601"/>
                    <a:gd name="T62" fmla="*/ 367 w 709"/>
                    <a:gd name="T63" fmla="*/ 431 h 601"/>
                    <a:gd name="T64" fmla="*/ 361 w 709"/>
                    <a:gd name="T65" fmla="*/ 420 h 601"/>
                    <a:gd name="T66" fmla="*/ 282 w 709"/>
                    <a:gd name="T67" fmla="*/ 421 h 601"/>
                    <a:gd name="T68" fmla="*/ 100 w 709"/>
                    <a:gd name="T69" fmla="*/ 420 h 601"/>
                    <a:gd name="T70" fmla="*/ 88 w 709"/>
                    <a:gd name="T71" fmla="*/ 418 h 601"/>
                    <a:gd name="T72" fmla="*/ 93 w 709"/>
                    <a:gd name="T73" fmla="*/ 407 h 601"/>
                    <a:gd name="T74" fmla="*/ 179 w 709"/>
                    <a:gd name="T75" fmla="*/ 288 h 601"/>
                    <a:gd name="T76" fmla="*/ 183 w 709"/>
                    <a:gd name="T77" fmla="*/ 278 h 601"/>
                    <a:gd name="T78" fmla="*/ 173 w 709"/>
                    <a:gd name="T79" fmla="*/ 276 h 601"/>
                    <a:gd name="T80" fmla="*/ 73 w 709"/>
                    <a:gd name="T81" fmla="*/ 277 h 601"/>
                    <a:gd name="T82" fmla="*/ 62 w 709"/>
                    <a:gd name="T83" fmla="*/ 263 h 601"/>
                    <a:gd name="T84" fmla="*/ 112 w 709"/>
                    <a:gd name="T85" fmla="*/ 226 h 601"/>
                    <a:gd name="T86" fmla="*/ 210 w 709"/>
                    <a:gd name="T87" fmla="*/ 226 h 601"/>
                    <a:gd name="T88" fmla="*/ 232 w 709"/>
                    <a:gd name="T89" fmla="*/ 215 h 601"/>
                    <a:gd name="T90" fmla="*/ 287 w 709"/>
                    <a:gd name="T91" fmla="*/ 140 h 601"/>
                    <a:gd name="T92" fmla="*/ 291 w 709"/>
                    <a:gd name="T93" fmla="*/ 130 h 601"/>
                    <a:gd name="T94" fmla="*/ 281 w 709"/>
                    <a:gd name="T95" fmla="*/ 127 h 601"/>
                    <a:gd name="T96" fmla="*/ 144 w 709"/>
                    <a:gd name="T97" fmla="*/ 128 h 601"/>
                    <a:gd name="T98" fmla="*/ 134 w 709"/>
                    <a:gd name="T99" fmla="*/ 113 h 601"/>
                    <a:gd name="T100" fmla="*/ 181 w 709"/>
                    <a:gd name="T101" fmla="*/ 79 h 601"/>
                    <a:gd name="T102" fmla="*/ 318 w 709"/>
                    <a:gd name="T103" fmla="*/ 79 h 601"/>
                    <a:gd name="T104" fmla="*/ 338 w 709"/>
                    <a:gd name="T105" fmla="*/ 69 h 601"/>
                    <a:gd name="T106" fmla="*/ 381 w 709"/>
                    <a:gd name="T107" fmla="*/ 10 h 601"/>
                    <a:gd name="T108" fmla="*/ 397 w 709"/>
                    <a:gd name="T109" fmla="*/ 2 h 601"/>
                    <a:gd name="T110" fmla="*/ 525 w 709"/>
                    <a:gd name="T111" fmla="*/ 2 h 601"/>
                    <a:gd name="T112" fmla="*/ 535 w 709"/>
                    <a:gd name="T113" fmla="*/ 5 h 601"/>
                    <a:gd name="T114" fmla="*/ 531 w 709"/>
                    <a:gd name="T115" fmla="*/ 14 h 601"/>
                    <a:gd name="T116" fmla="*/ 484 w 709"/>
                    <a:gd name="T117" fmla="*/ 7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9" h="601">
                      <a:moveTo>
                        <a:pt x="484" y="79"/>
                      </a:moveTo>
                      <a:cubicBezTo>
                        <a:pt x="555" y="79"/>
                        <a:pt x="623" y="79"/>
                        <a:pt x="690" y="79"/>
                      </a:cubicBezTo>
                      <a:cubicBezTo>
                        <a:pt x="709" y="79"/>
                        <a:pt x="709" y="79"/>
                        <a:pt x="703" y="97"/>
                      </a:cubicBezTo>
                      <a:cubicBezTo>
                        <a:pt x="694" y="127"/>
                        <a:pt x="694" y="127"/>
                        <a:pt x="662" y="127"/>
                      </a:cubicBezTo>
                      <a:cubicBezTo>
                        <a:pt x="595" y="127"/>
                        <a:pt x="528" y="127"/>
                        <a:pt x="461" y="127"/>
                      </a:cubicBezTo>
                      <a:cubicBezTo>
                        <a:pt x="452" y="127"/>
                        <a:pt x="446" y="130"/>
                        <a:pt x="441" y="138"/>
                      </a:cubicBezTo>
                      <a:cubicBezTo>
                        <a:pt x="423" y="164"/>
                        <a:pt x="405" y="189"/>
                        <a:pt x="386" y="215"/>
                      </a:cubicBezTo>
                      <a:cubicBezTo>
                        <a:pt x="385" y="218"/>
                        <a:pt x="380" y="220"/>
                        <a:pt x="381" y="223"/>
                      </a:cubicBezTo>
                      <a:cubicBezTo>
                        <a:pt x="383" y="228"/>
                        <a:pt x="388" y="226"/>
                        <a:pt x="392" y="226"/>
                      </a:cubicBezTo>
                      <a:cubicBezTo>
                        <a:pt x="460" y="226"/>
                        <a:pt x="528" y="226"/>
                        <a:pt x="596" y="226"/>
                      </a:cubicBezTo>
                      <a:cubicBezTo>
                        <a:pt x="620" y="226"/>
                        <a:pt x="644" y="227"/>
                        <a:pt x="668" y="226"/>
                      </a:cubicBezTo>
                      <a:cubicBezTo>
                        <a:pt x="679" y="226"/>
                        <a:pt x="681" y="229"/>
                        <a:pt x="677" y="239"/>
                      </a:cubicBezTo>
                      <a:cubicBezTo>
                        <a:pt x="663" y="276"/>
                        <a:pt x="663" y="276"/>
                        <a:pt x="623" y="276"/>
                      </a:cubicBezTo>
                      <a:cubicBezTo>
                        <a:pt x="534" y="276"/>
                        <a:pt x="445" y="277"/>
                        <a:pt x="356" y="276"/>
                      </a:cubicBezTo>
                      <a:cubicBezTo>
                        <a:pt x="346" y="276"/>
                        <a:pt x="339" y="279"/>
                        <a:pt x="333" y="288"/>
                      </a:cubicBezTo>
                      <a:cubicBezTo>
                        <a:pt x="315" y="315"/>
                        <a:pt x="296" y="341"/>
                        <a:pt x="277" y="367"/>
                      </a:cubicBezTo>
                      <a:cubicBezTo>
                        <a:pt x="281" y="373"/>
                        <a:pt x="285" y="370"/>
                        <a:pt x="289" y="371"/>
                      </a:cubicBezTo>
                      <a:cubicBezTo>
                        <a:pt x="373" y="371"/>
                        <a:pt x="457" y="371"/>
                        <a:pt x="541" y="371"/>
                      </a:cubicBezTo>
                      <a:cubicBezTo>
                        <a:pt x="546" y="371"/>
                        <a:pt x="553" y="368"/>
                        <a:pt x="555" y="373"/>
                      </a:cubicBezTo>
                      <a:cubicBezTo>
                        <a:pt x="558" y="378"/>
                        <a:pt x="553" y="382"/>
                        <a:pt x="550" y="386"/>
                      </a:cubicBezTo>
                      <a:cubicBezTo>
                        <a:pt x="512" y="437"/>
                        <a:pt x="475" y="489"/>
                        <a:pt x="438" y="541"/>
                      </a:cubicBezTo>
                      <a:cubicBezTo>
                        <a:pt x="436" y="544"/>
                        <a:pt x="431" y="547"/>
                        <a:pt x="433" y="551"/>
                      </a:cubicBezTo>
                      <a:cubicBezTo>
                        <a:pt x="435" y="555"/>
                        <a:pt x="440" y="553"/>
                        <a:pt x="444" y="553"/>
                      </a:cubicBezTo>
                      <a:cubicBezTo>
                        <a:pt x="464" y="553"/>
                        <a:pt x="485" y="553"/>
                        <a:pt x="505" y="553"/>
                      </a:cubicBezTo>
                      <a:cubicBezTo>
                        <a:pt x="514" y="553"/>
                        <a:pt x="515" y="555"/>
                        <a:pt x="513" y="564"/>
                      </a:cubicBezTo>
                      <a:cubicBezTo>
                        <a:pt x="504" y="601"/>
                        <a:pt x="504" y="601"/>
                        <a:pt x="465" y="601"/>
                      </a:cubicBezTo>
                      <a:cubicBezTo>
                        <a:pt x="317" y="601"/>
                        <a:pt x="168" y="601"/>
                        <a:pt x="20" y="601"/>
                      </a:cubicBezTo>
                      <a:cubicBezTo>
                        <a:pt x="0" y="601"/>
                        <a:pt x="0" y="601"/>
                        <a:pt x="6" y="583"/>
                      </a:cubicBezTo>
                      <a:cubicBezTo>
                        <a:pt x="17" y="553"/>
                        <a:pt x="17" y="553"/>
                        <a:pt x="48" y="553"/>
                      </a:cubicBezTo>
                      <a:cubicBezTo>
                        <a:pt x="120" y="553"/>
                        <a:pt x="192" y="553"/>
                        <a:pt x="264" y="553"/>
                      </a:cubicBezTo>
                      <a:cubicBezTo>
                        <a:pt x="273" y="553"/>
                        <a:pt x="279" y="552"/>
                        <a:pt x="285" y="544"/>
                      </a:cubicBezTo>
                      <a:cubicBezTo>
                        <a:pt x="312" y="506"/>
                        <a:pt x="340" y="469"/>
                        <a:pt x="367" y="431"/>
                      </a:cubicBezTo>
                      <a:cubicBezTo>
                        <a:pt x="373" y="423"/>
                        <a:pt x="370" y="420"/>
                        <a:pt x="361" y="420"/>
                      </a:cubicBezTo>
                      <a:cubicBezTo>
                        <a:pt x="335" y="421"/>
                        <a:pt x="308" y="421"/>
                        <a:pt x="282" y="421"/>
                      </a:cubicBezTo>
                      <a:cubicBezTo>
                        <a:pt x="221" y="421"/>
                        <a:pt x="161" y="421"/>
                        <a:pt x="100" y="420"/>
                      </a:cubicBezTo>
                      <a:cubicBezTo>
                        <a:pt x="96" y="420"/>
                        <a:pt x="90" y="423"/>
                        <a:pt x="88" y="418"/>
                      </a:cubicBezTo>
                      <a:cubicBezTo>
                        <a:pt x="85" y="414"/>
                        <a:pt x="90" y="410"/>
                        <a:pt x="93" y="407"/>
                      </a:cubicBezTo>
                      <a:cubicBezTo>
                        <a:pt x="122" y="367"/>
                        <a:pt x="150" y="328"/>
                        <a:pt x="179" y="288"/>
                      </a:cubicBezTo>
                      <a:cubicBezTo>
                        <a:pt x="181" y="285"/>
                        <a:pt x="186" y="282"/>
                        <a:pt x="183" y="278"/>
                      </a:cubicBezTo>
                      <a:cubicBezTo>
                        <a:pt x="181" y="275"/>
                        <a:pt x="177" y="276"/>
                        <a:pt x="173" y="276"/>
                      </a:cubicBezTo>
                      <a:cubicBezTo>
                        <a:pt x="140" y="276"/>
                        <a:pt x="106" y="276"/>
                        <a:pt x="73" y="277"/>
                      </a:cubicBezTo>
                      <a:cubicBezTo>
                        <a:pt x="62" y="277"/>
                        <a:pt x="58" y="275"/>
                        <a:pt x="62" y="263"/>
                      </a:cubicBezTo>
                      <a:cubicBezTo>
                        <a:pt x="74" y="226"/>
                        <a:pt x="74" y="226"/>
                        <a:pt x="112" y="226"/>
                      </a:cubicBezTo>
                      <a:cubicBezTo>
                        <a:pt x="145" y="226"/>
                        <a:pt x="177" y="226"/>
                        <a:pt x="210" y="226"/>
                      </a:cubicBezTo>
                      <a:cubicBezTo>
                        <a:pt x="220" y="227"/>
                        <a:pt x="227" y="223"/>
                        <a:pt x="232" y="215"/>
                      </a:cubicBezTo>
                      <a:cubicBezTo>
                        <a:pt x="250" y="190"/>
                        <a:pt x="269" y="165"/>
                        <a:pt x="287" y="140"/>
                      </a:cubicBezTo>
                      <a:cubicBezTo>
                        <a:pt x="289" y="137"/>
                        <a:pt x="293" y="134"/>
                        <a:pt x="291" y="130"/>
                      </a:cubicBezTo>
                      <a:cubicBezTo>
                        <a:pt x="290" y="125"/>
                        <a:pt x="284" y="127"/>
                        <a:pt x="281" y="127"/>
                      </a:cubicBezTo>
                      <a:cubicBezTo>
                        <a:pt x="235" y="127"/>
                        <a:pt x="190" y="127"/>
                        <a:pt x="144" y="128"/>
                      </a:cubicBezTo>
                      <a:cubicBezTo>
                        <a:pt x="132" y="128"/>
                        <a:pt x="130" y="125"/>
                        <a:pt x="134" y="113"/>
                      </a:cubicBezTo>
                      <a:cubicBezTo>
                        <a:pt x="145" y="79"/>
                        <a:pt x="145" y="79"/>
                        <a:pt x="181" y="79"/>
                      </a:cubicBezTo>
                      <a:cubicBezTo>
                        <a:pt x="226" y="79"/>
                        <a:pt x="272" y="79"/>
                        <a:pt x="318" y="79"/>
                      </a:cubicBezTo>
                      <a:cubicBezTo>
                        <a:pt x="328" y="79"/>
                        <a:pt x="333" y="77"/>
                        <a:pt x="338" y="69"/>
                      </a:cubicBezTo>
                      <a:cubicBezTo>
                        <a:pt x="352" y="49"/>
                        <a:pt x="367" y="30"/>
                        <a:pt x="381" y="10"/>
                      </a:cubicBezTo>
                      <a:cubicBezTo>
                        <a:pt x="385" y="4"/>
                        <a:pt x="390" y="1"/>
                        <a:pt x="397" y="2"/>
                      </a:cubicBezTo>
                      <a:cubicBezTo>
                        <a:pt x="440" y="2"/>
                        <a:pt x="482" y="2"/>
                        <a:pt x="525" y="2"/>
                      </a:cubicBezTo>
                      <a:cubicBezTo>
                        <a:pt x="528" y="2"/>
                        <a:pt x="533" y="0"/>
                        <a:pt x="535" y="5"/>
                      </a:cubicBezTo>
                      <a:cubicBezTo>
                        <a:pt x="537" y="8"/>
                        <a:pt x="533" y="11"/>
                        <a:pt x="531" y="14"/>
                      </a:cubicBezTo>
                      <a:cubicBezTo>
                        <a:pt x="516" y="35"/>
                        <a:pt x="501" y="56"/>
                        <a:pt x="48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3" name="Freeform 20"/>
                <p:cNvSpPr/>
                <p:nvPr/>
              </p:nvSpPr>
              <p:spPr bwMode="auto">
                <a:xfrm>
                  <a:off x="7673348" y="1609725"/>
                  <a:ext cx="1014413" cy="1651000"/>
                </a:xfrm>
                <a:custGeom>
                  <a:avLst/>
                  <a:gdLst>
                    <a:gd name="T0" fmla="*/ 103 w 270"/>
                    <a:gd name="T1" fmla="*/ 165 h 439"/>
                    <a:gd name="T2" fmla="*/ 103 w 270"/>
                    <a:gd name="T3" fmla="*/ 162 h 439"/>
                    <a:gd name="T4" fmla="*/ 109 w 270"/>
                    <a:gd name="T5" fmla="*/ 150 h 439"/>
                    <a:gd name="T6" fmla="*/ 109 w 270"/>
                    <a:gd name="T7" fmla="*/ 147 h 439"/>
                    <a:gd name="T8" fmla="*/ 112 w 270"/>
                    <a:gd name="T9" fmla="*/ 138 h 439"/>
                    <a:gd name="T10" fmla="*/ 112 w 270"/>
                    <a:gd name="T11" fmla="*/ 138 h 439"/>
                    <a:gd name="T12" fmla="*/ 115 w 270"/>
                    <a:gd name="T13" fmla="*/ 135 h 439"/>
                    <a:gd name="T14" fmla="*/ 115 w 270"/>
                    <a:gd name="T15" fmla="*/ 132 h 439"/>
                    <a:gd name="T16" fmla="*/ 120 w 270"/>
                    <a:gd name="T17" fmla="*/ 120 h 439"/>
                    <a:gd name="T18" fmla="*/ 121 w 270"/>
                    <a:gd name="T19" fmla="*/ 117 h 439"/>
                    <a:gd name="T20" fmla="*/ 127 w 270"/>
                    <a:gd name="T21" fmla="*/ 102 h 439"/>
                    <a:gd name="T22" fmla="*/ 127 w 270"/>
                    <a:gd name="T23" fmla="*/ 102 h 439"/>
                    <a:gd name="T24" fmla="*/ 132 w 270"/>
                    <a:gd name="T25" fmla="*/ 90 h 439"/>
                    <a:gd name="T26" fmla="*/ 133 w 270"/>
                    <a:gd name="T27" fmla="*/ 84 h 439"/>
                    <a:gd name="T28" fmla="*/ 138 w 270"/>
                    <a:gd name="T29" fmla="*/ 72 h 439"/>
                    <a:gd name="T30" fmla="*/ 139 w 270"/>
                    <a:gd name="T31" fmla="*/ 69 h 439"/>
                    <a:gd name="T32" fmla="*/ 143 w 270"/>
                    <a:gd name="T33" fmla="*/ 60 h 439"/>
                    <a:gd name="T34" fmla="*/ 145 w 270"/>
                    <a:gd name="T35" fmla="*/ 51 h 439"/>
                    <a:gd name="T36" fmla="*/ 149 w 270"/>
                    <a:gd name="T37" fmla="*/ 42 h 439"/>
                    <a:gd name="T38" fmla="*/ 151 w 270"/>
                    <a:gd name="T39" fmla="*/ 36 h 439"/>
                    <a:gd name="T40" fmla="*/ 157 w 270"/>
                    <a:gd name="T41" fmla="*/ 24 h 439"/>
                    <a:gd name="T42" fmla="*/ 157 w 270"/>
                    <a:gd name="T43" fmla="*/ 21 h 439"/>
                    <a:gd name="T44" fmla="*/ 161 w 270"/>
                    <a:gd name="T45" fmla="*/ 12 h 439"/>
                    <a:gd name="T46" fmla="*/ 181 w 270"/>
                    <a:gd name="T47" fmla="*/ 0 h 439"/>
                    <a:gd name="T48" fmla="*/ 254 w 270"/>
                    <a:gd name="T49" fmla="*/ 0 h 439"/>
                    <a:gd name="T50" fmla="*/ 265 w 270"/>
                    <a:gd name="T51" fmla="*/ 15 h 439"/>
                    <a:gd name="T52" fmla="*/ 208 w 270"/>
                    <a:gd name="T53" fmla="*/ 164 h 439"/>
                    <a:gd name="T54" fmla="*/ 109 w 270"/>
                    <a:gd name="T55" fmla="*/ 428 h 439"/>
                    <a:gd name="T56" fmla="*/ 100 w 270"/>
                    <a:gd name="T57" fmla="*/ 439 h 439"/>
                    <a:gd name="T58" fmla="*/ 16 w 270"/>
                    <a:gd name="T59" fmla="*/ 438 h 439"/>
                    <a:gd name="T60" fmla="*/ 5 w 270"/>
                    <a:gd name="T61" fmla="*/ 423 h 439"/>
                    <a:gd name="T62" fmla="*/ 54 w 270"/>
                    <a:gd name="T63" fmla="*/ 294 h 439"/>
                    <a:gd name="T64" fmla="*/ 55 w 270"/>
                    <a:gd name="T65" fmla="*/ 288 h 439"/>
                    <a:gd name="T66" fmla="*/ 61 w 270"/>
                    <a:gd name="T67" fmla="*/ 276 h 439"/>
                    <a:gd name="T68" fmla="*/ 61 w 270"/>
                    <a:gd name="T69" fmla="*/ 273 h 439"/>
                    <a:gd name="T70" fmla="*/ 67 w 270"/>
                    <a:gd name="T71" fmla="*/ 258 h 439"/>
                    <a:gd name="T72" fmla="*/ 67 w 270"/>
                    <a:gd name="T73" fmla="*/ 258 h 439"/>
                    <a:gd name="T74" fmla="*/ 72 w 270"/>
                    <a:gd name="T75" fmla="*/ 246 h 439"/>
                    <a:gd name="T76" fmla="*/ 73 w 270"/>
                    <a:gd name="T77" fmla="*/ 243 h 439"/>
                    <a:gd name="T78" fmla="*/ 79 w 270"/>
                    <a:gd name="T79" fmla="*/ 228 h 439"/>
                    <a:gd name="T80" fmla="*/ 79 w 270"/>
                    <a:gd name="T81" fmla="*/ 226 h 439"/>
                    <a:gd name="T82" fmla="*/ 85 w 270"/>
                    <a:gd name="T83" fmla="*/ 210 h 439"/>
                    <a:gd name="T84" fmla="*/ 85 w 270"/>
                    <a:gd name="T85" fmla="*/ 210 h 439"/>
                    <a:gd name="T86" fmla="*/ 91 w 270"/>
                    <a:gd name="T87" fmla="*/ 198 h 439"/>
                    <a:gd name="T88" fmla="*/ 91 w 270"/>
                    <a:gd name="T89" fmla="*/ 195 h 439"/>
                    <a:gd name="T90" fmla="*/ 97 w 270"/>
                    <a:gd name="T91" fmla="*/ 180 h 439"/>
                    <a:gd name="T92" fmla="*/ 97 w 270"/>
                    <a:gd name="T93" fmla="*/ 180 h 439"/>
                    <a:gd name="T94" fmla="*/ 103 w 270"/>
                    <a:gd name="T95" fmla="*/ 16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439">
                      <a:moveTo>
                        <a:pt x="103" y="165"/>
                      </a:moveTo>
                      <a:cubicBezTo>
                        <a:pt x="103" y="164"/>
                        <a:pt x="103" y="163"/>
                        <a:pt x="103" y="162"/>
                      </a:cubicBezTo>
                      <a:cubicBezTo>
                        <a:pt x="107" y="159"/>
                        <a:pt x="109" y="155"/>
                        <a:pt x="109" y="150"/>
                      </a:cubicBezTo>
                      <a:cubicBezTo>
                        <a:pt x="109" y="149"/>
                        <a:pt x="109" y="148"/>
                        <a:pt x="109" y="147"/>
                      </a:cubicBezTo>
                      <a:cubicBezTo>
                        <a:pt x="112" y="145"/>
                        <a:pt x="113" y="142"/>
                        <a:pt x="112" y="138"/>
                      </a:cubicBezTo>
                      <a:cubicBezTo>
                        <a:pt x="112" y="138"/>
                        <a:pt x="112" y="138"/>
                        <a:pt x="112" y="138"/>
                      </a:cubicBezTo>
                      <a:cubicBezTo>
                        <a:pt x="113" y="137"/>
                        <a:pt x="114" y="136"/>
                        <a:pt x="115" y="135"/>
                      </a:cubicBezTo>
                      <a:cubicBezTo>
                        <a:pt x="115" y="134"/>
                        <a:pt x="115" y="133"/>
                        <a:pt x="115" y="132"/>
                      </a:cubicBezTo>
                      <a:cubicBezTo>
                        <a:pt x="118" y="129"/>
                        <a:pt x="120" y="125"/>
                        <a:pt x="120" y="120"/>
                      </a:cubicBezTo>
                      <a:cubicBezTo>
                        <a:pt x="121" y="119"/>
                        <a:pt x="121" y="118"/>
                        <a:pt x="121" y="117"/>
                      </a:cubicBezTo>
                      <a:cubicBezTo>
                        <a:pt x="124" y="112"/>
                        <a:pt x="126" y="108"/>
                        <a:pt x="127" y="102"/>
                      </a:cubicBezTo>
                      <a:cubicBezTo>
                        <a:pt x="127" y="102"/>
                        <a:pt x="127" y="102"/>
                        <a:pt x="127" y="102"/>
                      </a:cubicBezTo>
                      <a:cubicBezTo>
                        <a:pt x="130" y="99"/>
                        <a:pt x="131" y="94"/>
                        <a:pt x="132" y="90"/>
                      </a:cubicBezTo>
                      <a:cubicBezTo>
                        <a:pt x="132" y="88"/>
                        <a:pt x="133" y="86"/>
                        <a:pt x="133" y="84"/>
                      </a:cubicBezTo>
                      <a:cubicBezTo>
                        <a:pt x="136" y="81"/>
                        <a:pt x="139" y="77"/>
                        <a:pt x="138" y="72"/>
                      </a:cubicBezTo>
                      <a:cubicBezTo>
                        <a:pt x="139" y="71"/>
                        <a:pt x="139" y="70"/>
                        <a:pt x="139" y="69"/>
                      </a:cubicBezTo>
                      <a:cubicBezTo>
                        <a:pt x="142" y="67"/>
                        <a:pt x="142" y="63"/>
                        <a:pt x="143" y="60"/>
                      </a:cubicBezTo>
                      <a:cubicBezTo>
                        <a:pt x="145" y="58"/>
                        <a:pt x="145" y="54"/>
                        <a:pt x="145" y="51"/>
                      </a:cubicBezTo>
                      <a:cubicBezTo>
                        <a:pt x="148" y="49"/>
                        <a:pt x="148" y="45"/>
                        <a:pt x="149" y="42"/>
                      </a:cubicBezTo>
                      <a:cubicBezTo>
                        <a:pt x="150" y="40"/>
                        <a:pt x="151" y="38"/>
                        <a:pt x="151" y="36"/>
                      </a:cubicBezTo>
                      <a:cubicBezTo>
                        <a:pt x="154" y="33"/>
                        <a:pt x="157" y="29"/>
                        <a:pt x="157" y="24"/>
                      </a:cubicBezTo>
                      <a:cubicBezTo>
                        <a:pt x="157" y="23"/>
                        <a:pt x="157" y="22"/>
                        <a:pt x="157" y="21"/>
                      </a:cubicBezTo>
                      <a:cubicBezTo>
                        <a:pt x="158" y="18"/>
                        <a:pt x="160" y="15"/>
                        <a:pt x="161" y="12"/>
                      </a:cubicBezTo>
                      <a:cubicBezTo>
                        <a:pt x="164" y="3"/>
                        <a:pt x="171" y="0"/>
                        <a:pt x="181" y="0"/>
                      </a:cubicBezTo>
                      <a:cubicBezTo>
                        <a:pt x="205" y="1"/>
                        <a:pt x="229" y="1"/>
                        <a:pt x="254" y="0"/>
                      </a:cubicBezTo>
                      <a:cubicBezTo>
                        <a:pt x="267" y="0"/>
                        <a:pt x="270" y="3"/>
                        <a:pt x="265" y="15"/>
                      </a:cubicBezTo>
                      <a:cubicBezTo>
                        <a:pt x="246" y="65"/>
                        <a:pt x="227" y="115"/>
                        <a:pt x="208" y="164"/>
                      </a:cubicBezTo>
                      <a:cubicBezTo>
                        <a:pt x="175" y="252"/>
                        <a:pt x="142" y="340"/>
                        <a:pt x="109" y="428"/>
                      </a:cubicBezTo>
                      <a:cubicBezTo>
                        <a:pt x="107" y="433"/>
                        <a:pt x="106" y="438"/>
                        <a:pt x="100" y="439"/>
                      </a:cubicBezTo>
                      <a:cubicBezTo>
                        <a:pt x="72" y="439"/>
                        <a:pt x="44" y="438"/>
                        <a:pt x="16" y="438"/>
                      </a:cubicBezTo>
                      <a:cubicBezTo>
                        <a:pt x="3" y="439"/>
                        <a:pt x="0" y="437"/>
                        <a:pt x="5" y="423"/>
                      </a:cubicBezTo>
                      <a:cubicBezTo>
                        <a:pt x="22" y="380"/>
                        <a:pt x="38" y="337"/>
                        <a:pt x="54" y="294"/>
                      </a:cubicBezTo>
                      <a:cubicBezTo>
                        <a:pt x="55" y="292"/>
                        <a:pt x="55" y="290"/>
                        <a:pt x="55" y="288"/>
                      </a:cubicBezTo>
                      <a:cubicBezTo>
                        <a:pt x="58" y="285"/>
                        <a:pt x="60" y="281"/>
                        <a:pt x="61" y="276"/>
                      </a:cubicBezTo>
                      <a:cubicBezTo>
                        <a:pt x="61" y="275"/>
                        <a:pt x="61" y="274"/>
                        <a:pt x="61" y="273"/>
                      </a:cubicBezTo>
                      <a:cubicBezTo>
                        <a:pt x="65" y="269"/>
                        <a:pt x="67" y="264"/>
                        <a:pt x="67" y="258"/>
                      </a:cubicBezTo>
                      <a:cubicBezTo>
                        <a:pt x="67" y="258"/>
                        <a:pt x="67" y="258"/>
                        <a:pt x="67" y="258"/>
                      </a:cubicBezTo>
                      <a:cubicBezTo>
                        <a:pt x="70" y="255"/>
                        <a:pt x="72" y="251"/>
                        <a:pt x="72" y="246"/>
                      </a:cubicBezTo>
                      <a:cubicBezTo>
                        <a:pt x="73" y="245"/>
                        <a:pt x="73" y="244"/>
                        <a:pt x="73" y="243"/>
                      </a:cubicBezTo>
                      <a:cubicBezTo>
                        <a:pt x="76" y="239"/>
                        <a:pt x="78" y="234"/>
                        <a:pt x="79" y="228"/>
                      </a:cubicBezTo>
                      <a:cubicBezTo>
                        <a:pt x="79" y="227"/>
                        <a:pt x="79" y="226"/>
                        <a:pt x="79" y="226"/>
                      </a:cubicBezTo>
                      <a:cubicBezTo>
                        <a:pt x="83" y="221"/>
                        <a:pt x="85" y="216"/>
                        <a:pt x="85" y="210"/>
                      </a:cubicBezTo>
                      <a:cubicBezTo>
                        <a:pt x="85" y="210"/>
                        <a:pt x="85" y="210"/>
                        <a:pt x="85" y="210"/>
                      </a:cubicBezTo>
                      <a:cubicBezTo>
                        <a:pt x="89" y="207"/>
                        <a:pt x="90" y="203"/>
                        <a:pt x="91" y="198"/>
                      </a:cubicBezTo>
                      <a:cubicBezTo>
                        <a:pt x="91" y="197"/>
                        <a:pt x="91" y="196"/>
                        <a:pt x="91" y="195"/>
                      </a:cubicBezTo>
                      <a:cubicBezTo>
                        <a:pt x="94" y="191"/>
                        <a:pt x="96" y="186"/>
                        <a:pt x="97" y="180"/>
                      </a:cubicBezTo>
                      <a:cubicBezTo>
                        <a:pt x="97" y="180"/>
                        <a:pt x="97" y="180"/>
                        <a:pt x="97" y="180"/>
                      </a:cubicBezTo>
                      <a:cubicBezTo>
                        <a:pt x="101" y="176"/>
                        <a:pt x="102" y="170"/>
                        <a:pt x="103"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4" name="Freeform 21"/>
                <p:cNvSpPr/>
                <p:nvPr/>
              </p:nvSpPr>
              <p:spPr bwMode="auto">
                <a:xfrm>
                  <a:off x="5939798" y="1604963"/>
                  <a:ext cx="882650" cy="1655763"/>
                </a:xfrm>
                <a:custGeom>
                  <a:avLst/>
                  <a:gdLst>
                    <a:gd name="T0" fmla="*/ 175 w 235"/>
                    <a:gd name="T1" fmla="*/ 211 h 440"/>
                    <a:gd name="T2" fmla="*/ 175 w 235"/>
                    <a:gd name="T3" fmla="*/ 214 h 440"/>
                    <a:gd name="T4" fmla="*/ 169 w 235"/>
                    <a:gd name="T5" fmla="*/ 229 h 440"/>
                    <a:gd name="T6" fmla="*/ 169 w 235"/>
                    <a:gd name="T7" fmla="*/ 232 h 440"/>
                    <a:gd name="T8" fmla="*/ 164 w 235"/>
                    <a:gd name="T9" fmla="*/ 247 h 440"/>
                    <a:gd name="T10" fmla="*/ 163 w 235"/>
                    <a:gd name="T11" fmla="*/ 253 h 440"/>
                    <a:gd name="T12" fmla="*/ 157 w 235"/>
                    <a:gd name="T13" fmla="*/ 271 h 440"/>
                    <a:gd name="T14" fmla="*/ 157 w 235"/>
                    <a:gd name="T15" fmla="*/ 274 h 440"/>
                    <a:gd name="T16" fmla="*/ 151 w 235"/>
                    <a:gd name="T17" fmla="*/ 289 h 440"/>
                    <a:gd name="T18" fmla="*/ 151 w 235"/>
                    <a:gd name="T19" fmla="*/ 294 h 440"/>
                    <a:gd name="T20" fmla="*/ 146 w 235"/>
                    <a:gd name="T21" fmla="*/ 307 h 440"/>
                    <a:gd name="T22" fmla="*/ 145 w 235"/>
                    <a:gd name="T23" fmla="*/ 313 h 440"/>
                    <a:gd name="T24" fmla="*/ 139 w 235"/>
                    <a:gd name="T25" fmla="*/ 331 h 440"/>
                    <a:gd name="T26" fmla="*/ 139 w 235"/>
                    <a:gd name="T27" fmla="*/ 333 h 440"/>
                    <a:gd name="T28" fmla="*/ 136 w 235"/>
                    <a:gd name="T29" fmla="*/ 343 h 440"/>
                    <a:gd name="T30" fmla="*/ 133 w 235"/>
                    <a:gd name="T31" fmla="*/ 352 h 440"/>
                    <a:gd name="T32" fmla="*/ 128 w 235"/>
                    <a:gd name="T33" fmla="*/ 367 h 440"/>
                    <a:gd name="T34" fmla="*/ 127 w 235"/>
                    <a:gd name="T35" fmla="*/ 373 h 440"/>
                    <a:gd name="T36" fmla="*/ 123 w 235"/>
                    <a:gd name="T37" fmla="*/ 385 h 440"/>
                    <a:gd name="T38" fmla="*/ 124 w 235"/>
                    <a:gd name="T39" fmla="*/ 385 h 440"/>
                    <a:gd name="T40" fmla="*/ 122 w 235"/>
                    <a:gd name="T41" fmla="*/ 388 h 440"/>
                    <a:gd name="T42" fmla="*/ 121 w 235"/>
                    <a:gd name="T43" fmla="*/ 393 h 440"/>
                    <a:gd name="T44" fmla="*/ 115 w 235"/>
                    <a:gd name="T45" fmla="*/ 409 h 440"/>
                    <a:gd name="T46" fmla="*/ 115 w 235"/>
                    <a:gd name="T47" fmla="*/ 412 h 440"/>
                    <a:gd name="T48" fmla="*/ 109 w 235"/>
                    <a:gd name="T49" fmla="*/ 433 h 440"/>
                    <a:gd name="T50" fmla="*/ 100 w 235"/>
                    <a:gd name="T51" fmla="*/ 440 h 440"/>
                    <a:gd name="T52" fmla="*/ 10 w 235"/>
                    <a:gd name="T53" fmla="*/ 440 h 440"/>
                    <a:gd name="T54" fmla="*/ 5 w 235"/>
                    <a:gd name="T55" fmla="*/ 427 h 440"/>
                    <a:gd name="T56" fmla="*/ 50 w 235"/>
                    <a:gd name="T57" fmla="*/ 277 h 440"/>
                    <a:gd name="T58" fmla="*/ 128 w 235"/>
                    <a:gd name="T59" fmla="*/ 18 h 440"/>
                    <a:gd name="T60" fmla="*/ 150 w 235"/>
                    <a:gd name="T61" fmla="*/ 1 h 440"/>
                    <a:gd name="T62" fmla="*/ 223 w 235"/>
                    <a:gd name="T63" fmla="*/ 1 h 440"/>
                    <a:gd name="T64" fmla="*/ 235 w 235"/>
                    <a:gd name="T65" fmla="*/ 1 h 440"/>
                    <a:gd name="T66" fmla="*/ 235 w 235"/>
                    <a:gd name="T67" fmla="*/ 1 h 440"/>
                    <a:gd name="T68" fmla="*/ 235 w 235"/>
                    <a:gd name="T69" fmla="*/ 13 h 440"/>
                    <a:gd name="T70" fmla="*/ 235 w 235"/>
                    <a:gd name="T71" fmla="*/ 13 h 440"/>
                    <a:gd name="T72" fmla="*/ 229 w 235"/>
                    <a:gd name="T73" fmla="*/ 31 h 440"/>
                    <a:gd name="T74" fmla="*/ 229 w 235"/>
                    <a:gd name="T75" fmla="*/ 34 h 440"/>
                    <a:gd name="T76" fmla="*/ 223 w 235"/>
                    <a:gd name="T77" fmla="*/ 49 h 440"/>
                    <a:gd name="T78" fmla="*/ 223 w 235"/>
                    <a:gd name="T79" fmla="*/ 54 h 440"/>
                    <a:gd name="T80" fmla="*/ 218 w 235"/>
                    <a:gd name="T81" fmla="*/ 67 h 440"/>
                    <a:gd name="T82" fmla="*/ 217 w 235"/>
                    <a:gd name="T83" fmla="*/ 73 h 440"/>
                    <a:gd name="T84" fmla="*/ 212 w 235"/>
                    <a:gd name="T85" fmla="*/ 88 h 440"/>
                    <a:gd name="T86" fmla="*/ 211 w 235"/>
                    <a:gd name="T87" fmla="*/ 94 h 440"/>
                    <a:gd name="T88" fmla="*/ 208 w 235"/>
                    <a:gd name="T89" fmla="*/ 103 h 440"/>
                    <a:gd name="T90" fmla="*/ 206 w 235"/>
                    <a:gd name="T91" fmla="*/ 109 h 440"/>
                    <a:gd name="T92" fmla="*/ 200 w 235"/>
                    <a:gd name="T93" fmla="*/ 127 h 440"/>
                    <a:gd name="T94" fmla="*/ 199 w 235"/>
                    <a:gd name="T95" fmla="*/ 133 h 440"/>
                    <a:gd name="T96" fmla="*/ 193 w 235"/>
                    <a:gd name="T97" fmla="*/ 151 h 440"/>
                    <a:gd name="T98" fmla="*/ 193 w 235"/>
                    <a:gd name="T99" fmla="*/ 151 h 440"/>
                    <a:gd name="T100" fmla="*/ 187 w 235"/>
                    <a:gd name="T101" fmla="*/ 169 h 440"/>
                    <a:gd name="T102" fmla="*/ 187 w 235"/>
                    <a:gd name="T103" fmla="*/ 174 h 440"/>
                    <a:gd name="T104" fmla="*/ 182 w 235"/>
                    <a:gd name="T105" fmla="*/ 187 h 440"/>
                    <a:gd name="T106" fmla="*/ 181 w 235"/>
                    <a:gd name="T107" fmla="*/ 193 h 440"/>
                    <a:gd name="T108" fmla="*/ 175 w 235"/>
                    <a:gd name="T109" fmla="*/ 2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5" h="440">
                      <a:moveTo>
                        <a:pt x="175" y="211"/>
                      </a:moveTo>
                      <a:cubicBezTo>
                        <a:pt x="175" y="212"/>
                        <a:pt x="175" y="213"/>
                        <a:pt x="175" y="214"/>
                      </a:cubicBezTo>
                      <a:cubicBezTo>
                        <a:pt x="171" y="218"/>
                        <a:pt x="170" y="223"/>
                        <a:pt x="169" y="229"/>
                      </a:cubicBezTo>
                      <a:cubicBezTo>
                        <a:pt x="169" y="230"/>
                        <a:pt x="169" y="231"/>
                        <a:pt x="169" y="232"/>
                      </a:cubicBezTo>
                      <a:cubicBezTo>
                        <a:pt x="166" y="236"/>
                        <a:pt x="164" y="242"/>
                        <a:pt x="164" y="247"/>
                      </a:cubicBezTo>
                      <a:cubicBezTo>
                        <a:pt x="163" y="249"/>
                        <a:pt x="163" y="251"/>
                        <a:pt x="163" y="253"/>
                      </a:cubicBezTo>
                      <a:cubicBezTo>
                        <a:pt x="159" y="258"/>
                        <a:pt x="157" y="264"/>
                        <a:pt x="157" y="271"/>
                      </a:cubicBezTo>
                      <a:cubicBezTo>
                        <a:pt x="157" y="272"/>
                        <a:pt x="157" y="273"/>
                        <a:pt x="157" y="274"/>
                      </a:cubicBezTo>
                      <a:cubicBezTo>
                        <a:pt x="154" y="278"/>
                        <a:pt x="152" y="283"/>
                        <a:pt x="151" y="289"/>
                      </a:cubicBezTo>
                      <a:cubicBezTo>
                        <a:pt x="151" y="291"/>
                        <a:pt x="151" y="293"/>
                        <a:pt x="151" y="294"/>
                      </a:cubicBezTo>
                      <a:cubicBezTo>
                        <a:pt x="147" y="298"/>
                        <a:pt x="146" y="302"/>
                        <a:pt x="146" y="307"/>
                      </a:cubicBezTo>
                      <a:cubicBezTo>
                        <a:pt x="145" y="309"/>
                        <a:pt x="145" y="311"/>
                        <a:pt x="145" y="313"/>
                      </a:cubicBezTo>
                      <a:cubicBezTo>
                        <a:pt x="141" y="318"/>
                        <a:pt x="139" y="324"/>
                        <a:pt x="139" y="331"/>
                      </a:cubicBezTo>
                      <a:cubicBezTo>
                        <a:pt x="139" y="332"/>
                        <a:pt x="139" y="333"/>
                        <a:pt x="139" y="333"/>
                      </a:cubicBezTo>
                      <a:cubicBezTo>
                        <a:pt x="136" y="336"/>
                        <a:pt x="136" y="339"/>
                        <a:pt x="136" y="343"/>
                      </a:cubicBezTo>
                      <a:cubicBezTo>
                        <a:pt x="133" y="345"/>
                        <a:pt x="133" y="349"/>
                        <a:pt x="133" y="352"/>
                      </a:cubicBezTo>
                      <a:cubicBezTo>
                        <a:pt x="130" y="356"/>
                        <a:pt x="128" y="362"/>
                        <a:pt x="128" y="367"/>
                      </a:cubicBezTo>
                      <a:cubicBezTo>
                        <a:pt x="127" y="369"/>
                        <a:pt x="127" y="371"/>
                        <a:pt x="127" y="373"/>
                      </a:cubicBezTo>
                      <a:cubicBezTo>
                        <a:pt x="123" y="376"/>
                        <a:pt x="123" y="380"/>
                        <a:pt x="123" y="385"/>
                      </a:cubicBezTo>
                      <a:cubicBezTo>
                        <a:pt x="123" y="385"/>
                        <a:pt x="124" y="385"/>
                        <a:pt x="124" y="385"/>
                      </a:cubicBezTo>
                      <a:cubicBezTo>
                        <a:pt x="123" y="386"/>
                        <a:pt x="122" y="387"/>
                        <a:pt x="122" y="388"/>
                      </a:cubicBezTo>
                      <a:cubicBezTo>
                        <a:pt x="121" y="390"/>
                        <a:pt x="121" y="392"/>
                        <a:pt x="121" y="393"/>
                      </a:cubicBezTo>
                      <a:cubicBezTo>
                        <a:pt x="117" y="398"/>
                        <a:pt x="116" y="403"/>
                        <a:pt x="115" y="409"/>
                      </a:cubicBezTo>
                      <a:cubicBezTo>
                        <a:pt x="115" y="410"/>
                        <a:pt x="115" y="411"/>
                        <a:pt x="115" y="412"/>
                      </a:cubicBezTo>
                      <a:cubicBezTo>
                        <a:pt x="111" y="418"/>
                        <a:pt x="109" y="425"/>
                        <a:pt x="109" y="433"/>
                      </a:cubicBezTo>
                      <a:cubicBezTo>
                        <a:pt x="108" y="438"/>
                        <a:pt x="104" y="439"/>
                        <a:pt x="100" y="440"/>
                      </a:cubicBezTo>
                      <a:cubicBezTo>
                        <a:pt x="70" y="440"/>
                        <a:pt x="40" y="440"/>
                        <a:pt x="10" y="440"/>
                      </a:cubicBezTo>
                      <a:cubicBezTo>
                        <a:pt x="0" y="439"/>
                        <a:pt x="4" y="433"/>
                        <a:pt x="5" y="427"/>
                      </a:cubicBezTo>
                      <a:cubicBezTo>
                        <a:pt x="20" y="377"/>
                        <a:pt x="35" y="327"/>
                        <a:pt x="50" y="277"/>
                      </a:cubicBezTo>
                      <a:cubicBezTo>
                        <a:pt x="76" y="191"/>
                        <a:pt x="102" y="104"/>
                        <a:pt x="128" y="18"/>
                      </a:cubicBezTo>
                      <a:cubicBezTo>
                        <a:pt x="131" y="5"/>
                        <a:pt x="137" y="0"/>
                        <a:pt x="150" y="1"/>
                      </a:cubicBezTo>
                      <a:cubicBezTo>
                        <a:pt x="175" y="2"/>
                        <a:pt x="199" y="1"/>
                        <a:pt x="223" y="1"/>
                      </a:cubicBezTo>
                      <a:cubicBezTo>
                        <a:pt x="227" y="1"/>
                        <a:pt x="231" y="1"/>
                        <a:pt x="235" y="1"/>
                      </a:cubicBezTo>
                      <a:cubicBezTo>
                        <a:pt x="235" y="1"/>
                        <a:pt x="235" y="1"/>
                        <a:pt x="235" y="1"/>
                      </a:cubicBezTo>
                      <a:cubicBezTo>
                        <a:pt x="235" y="5"/>
                        <a:pt x="235" y="9"/>
                        <a:pt x="235" y="13"/>
                      </a:cubicBezTo>
                      <a:cubicBezTo>
                        <a:pt x="235" y="13"/>
                        <a:pt x="235" y="13"/>
                        <a:pt x="235" y="13"/>
                      </a:cubicBezTo>
                      <a:cubicBezTo>
                        <a:pt x="231" y="18"/>
                        <a:pt x="229" y="24"/>
                        <a:pt x="229" y="31"/>
                      </a:cubicBezTo>
                      <a:cubicBezTo>
                        <a:pt x="229" y="32"/>
                        <a:pt x="229" y="33"/>
                        <a:pt x="229" y="34"/>
                      </a:cubicBezTo>
                      <a:cubicBezTo>
                        <a:pt x="226" y="38"/>
                        <a:pt x="224" y="43"/>
                        <a:pt x="223" y="49"/>
                      </a:cubicBezTo>
                      <a:cubicBezTo>
                        <a:pt x="223" y="51"/>
                        <a:pt x="223" y="53"/>
                        <a:pt x="223" y="54"/>
                      </a:cubicBezTo>
                      <a:cubicBezTo>
                        <a:pt x="219" y="58"/>
                        <a:pt x="218" y="62"/>
                        <a:pt x="218" y="67"/>
                      </a:cubicBezTo>
                      <a:cubicBezTo>
                        <a:pt x="218" y="69"/>
                        <a:pt x="217" y="71"/>
                        <a:pt x="217" y="73"/>
                      </a:cubicBezTo>
                      <a:cubicBezTo>
                        <a:pt x="213" y="77"/>
                        <a:pt x="212" y="82"/>
                        <a:pt x="212" y="88"/>
                      </a:cubicBezTo>
                      <a:cubicBezTo>
                        <a:pt x="211" y="90"/>
                        <a:pt x="211" y="92"/>
                        <a:pt x="211" y="94"/>
                      </a:cubicBezTo>
                      <a:cubicBezTo>
                        <a:pt x="208" y="96"/>
                        <a:pt x="208" y="99"/>
                        <a:pt x="208" y="103"/>
                      </a:cubicBezTo>
                      <a:cubicBezTo>
                        <a:pt x="205" y="104"/>
                        <a:pt x="205" y="107"/>
                        <a:pt x="206" y="109"/>
                      </a:cubicBezTo>
                      <a:cubicBezTo>
                        <a:pt x="204" y="115"/>
                        <a:pt x="202" y="121"/>
                        <a:pt x="200" y="127"/>
                      </a:cubicBezTo>
                      <a:cubicBezTo>
                        <a:pt x="199" y="129"/>
                        <a:pt x="199" y="131"/>
                        <a:pt x="199" y="133"/>
                      </a:cubicBezTo>
                      <a:cubicBezTo>
                        <a:pt x="195" y="138"/>
                        <a:pt x="193" y="144"/>
                        <a:pt x="193" y="151"/>
                      </a:cubicBezTo>
                      <a:cubicBezTo>
                        <a:pt x="193" y="151"/>
                        <a:pt x="193" y="151"/>
                        <a:pt x="193" y="151"/>
                      </a:cubicBezTo>
                      <a:cubicBezTo>
                        <a:pt x="189" y="156"/>
                        <a:pt x="188" y="163"/>
                        <a:pt x="187" y="169"/>
                      </a:cubicBezTo>
                      <a:cubicBezTo>
                        <a:pt x="187" y="171"/>
                        <a:pt x="187" y="173"/>
                        <a:pt x="187" y="174"/>
                      </a:cubicBezTo>
                      <a:cubicBezTo>
                        <a:pt x="184" y="178"/>
                        <a:pt x="182" y="182"/>
                        <a:pt x="182" y="187"/>
                      </a:cubicBezTo>
                      <a:cubicBezTo>
                        <a:pt x="181" y="189"/>
                        <a:pt x="181" y="191"/>
                        <a:pt x="181" y="193"/>
                      </a:cubicBezTo>
                      <a:cubicBezTo>
                        <a:pt x="177" y="198"/>
                        <a:pt x="175" y="204"/>
                        <a:pt x="175" y="2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4" name="组合 13"/>
              <p:cNvGrpSpPr/>
              <p:nvPr userDrawn="1"/>
            </p:nvGrpSpPr>
            <p:grpSpPr>
              <a:xfrm>
                <a:off x="-3402595" y="5118099"/>
                <a:ext cx="4000500" cy="1739901"/>
                <a:chOff x="-1111877" y="3302000"/>
                <a:chExt cx="4000500" cy="1739901"/>
              </a:xfrm>
              <a:grpFill/>
            </p:grpSpPr>
            <p:sp>
              <p:nvSpPr>
                <p:cNvPr id="66" name="Freeform 15"/>
                <p:cNvSpPr>
                  <a:spLocks noEditPoints="1"/>
                </p:cNvSpPr>
                <p:nvPr/>
              </p:nvSpPr>
              <p:spPr bwMode="auto">
                <a:xfrm>
                  <a:off x="-1111877" y="3313113"/>
                  <a:ext cx="1316038" cy="1717675"/>
                </a:xfrm>
                <a:custGeom>
                  <a:avLst/>
                  <a:gdLst>
                    <a:gd name="T0" fmla="*/ 102 w 351"/>
                    <a:gd name="T1" fmla="*/ 379 h 457"/>
                    <a:gd name="T2" fmla="*/ 90 w 351"/>
                    <a:gd name="T3" fmla="*/ 375 h 457"/>
                    <a:gd name="T4" fmla="*/ 51 w 351"/>
                    <a:gd name="T5" fmla="*/ 456 h 457"/>
                    <a:gd name="T6" fmla="*/ 4 w 351"/>
                    <a:gd name="T7" fmla="*/ 441 h 457"/>
                    <a:gd name="T8" fmla="*/ 105 w 351"/>
                    <a:gd name="T9" fmla="*/ 142 h 457"/>
                    <a:gd name="T10" fmla="*/ 205 w 351"/>
                    <a:gd name="T11" fmla="*/ 130 h 457"/>
                    <a:gd name="T12" fmla="*/ 245 w 351"/>
                    <a:gd name="T13" fmla="*/ 81 h 457"/>
                    <a:gd name="T14" fmla="*/ 214 w 351"/>
                    <a:gd name="T15" fmla="*/ 85 h 457"/>
                    <a:gd name="T16" fmla="*/ 126 w 351"/>
                    <a:gd name="T17" fmla="*/ 112 h 457"/>
                    <a:gd name="T18" fmla="*/ 173 w 351"/>
                    <a:gd name="T19" fmla="*/ 7 h 457"/>
                    <a:gd name="T20" fmla="*/ 254 w 351"/>
                    <a:gd name="T21" fmla="*/ 0 h 457"/>
                    <a:gd name="T22" fmla="*/ 245 w 351"/>
                    <a:gd name="T23" fmla="*/ 34 h 457"/>
                    <a:gd name="T24" fmla="*/ 339 w 351"/>
                    <a:gd name="T25" fmla="*/ 34 h 457"/>
                    <a:gd name="T26" fmla="*/ 303 w 351"/>
                    <a:gd name="T27" fmla="*/ 118 h 457"/>
                    <a:gd name="T28" fmla="*/ 319 w 351"/>
                    <a:gd name="T29" fmla="*/ 143 h 457"/>
                    <a:gd name="T30" fmla="*/ 226 w 351"/>
                    <a:gd name="T31" fmla="*/ 416 h 457"/>
                    <a:gd name="T32" fmla="*/ 169 w 351"/>
                    <a:gd name="T33" fmla="*/ 454 h 457"/>
                    <a:gd name="T34" fmla="*/ 154 w 351"/>
                    <a:gd name="T35" fmla="*/ 421 h 457"/>
                    <a:gd name="T36" fmla="*/ 176 w 351"/>
                    <a:gd name="T37" fmla="*/ 376 h 457"/>
                    <a:gd name="T38" fmla="*/ 164 w 351"/>
                    <a:gd name="T39" fmla="*/ 371 h 457"/>
                    <a:gd name="T40" fmla="*/ 137 w 351"/>
                    <a:gd name="T41" fmla="*/ 453 h 457"/>
                    <a:gd name="T42" fmla="*/ 88 w 351"/>
                    <a:gd name="T43" fmla="*/ 454 h 457"/>
                    <a:gd name="T44" fmla="*/ 147 w 351"/>
                    <a:gd name="T45" fmla="*/ 231 h 457"/>
                    <a:gd name="T46" fmla="*/ 172 w 351"/>
                    <a:gd name="T47" fmla="*/ 174 h 457"/>
                    <a:gd name="T48" fmla="*/ 158 w 351"/>
                    <a:gd name="T49" fmla="*/ 171 h 457"/>
                    <a:gd name="T50" fmla="*/ 147 w 351"/>
                    <a:gd name="T51" fmla="*/ 231 h 457"/>
                    <a:gd name="T52" fmla="*/ 207 w 351"/>
                    <a:gd name="T53" fmla="*/ 268 h 457"/>
                    <a:gd name="T54" fmla="*/ 181 w 351"/>
                    <a:gd name="T55" fmla="*/ 320 h 457"/>
                    <a:gd name="T56" fmla="*/ 193 w 351"/>
                    <a:gd name="T57" fmla="*/ 326 h 457"/>
                    <a:gd name="T58" fmla="*/ 112 w 351"/>
                    <a:gd name="T59" fmla="*/ 330 h 457"/>
                    <a:gd name="T60" fmla="*/ 136 w 351"/>
                    <a:gd name="T61" fmla="*/ 279 h 457"/>
                    <a:gd name="T62" fmla="*/ 123 w 351"/>
                    <a:gd name="T63" fmla="*/ 274 h 457"/>
                    <a:gd name="T64" fmla="*/ 112 w 351"/>
                    <a:gd name="T65" fmla="*/ 330 h 457"/>
                    <a:gd name="T66" fmla="*/ 242 w 351"/>
                    <a:gd name="T67" fmla="*/ 165 h 457"/>
                    <a:gd name="T68" fmla="*/ 220 w 351"/>
                    <a:gd name="T69" fmla="*/ 206 h 457"/>
                    <a:gd name="T70" fmla="*/ 232 w 351"/>
                    <a:gd name="T71" fmla="*/ 21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457">
                      <a:moveTo>
                        <a:pt x="79" y="447"/>
                      </a:moveTo>
                      <a:cubicBezTo>
                        <a:pt x="87" y="424"/>
                        <a:pt x="94" y="402"/>
                        <a:pt x="102" y="379"/>
                      </a:cubicBezTo>
                      <a:cubicBezTo>
                        <a:pt x="103" y="375"/>
                        <a:pt x="107" y="370"/>
                        <a:pt x="101" y="367"/>
                      </a:cubicBezTo>
                      <a:cubicBezTo>
                        <a:pt x="95" y="365"/>
                        <a:pt x="92" y="370"/>
                        <a:pt x="90" y="375"/>
                      </a:cubicBezTo>
                      <a:cubicBezTo>
                        <a:pt x="82" y="398"/>
                        <a:pt x="74" y="421"/>
                        <a:pt x="67" y="444"/>
                      </a:cubicBezTo>
                      <a:cubicBezTo>
                        <a:pt x="64" y="453"/>
                        <a:pt x="60" y="456"/>
                        <a:pt x="51" y="456"/>
                      </a:cubicBezTo>
                      <a:cubicBezTo>
                        <a:pt x="39" y="455"/>
                        <a:pt x="27" y="455"/>
                        <a:pt x="15" y="456"/>
                      </a:cubicBezTo>
                      <a:cubicBezTo>
                        <a:pt x="2" y="456"/>
                        <a:pt x="0" y="452"/>
                        <a:pt x="4" y="441"/>
                      </a:cubicBezTo>
                      <a:cubicBezTo>
                        <a:pt x="16" y="405"/>
                        <a:pt x="28" y="370"/>
                        <a:pt x="40" y="335"/>
                      </a:cubicBezTo>
                      <a:cubicBezTo>
                        <a:pt x="62" y="271"/>
                        <a:pt x="83" y="206"/>
                        <a:pt x="105" y="142"/>
                      </a:cubicBezTo>
                      <a:cubicBezTo>
                        <a:pt x="108" y="134"/>
                        <a:pt x="111" y="131"/>
                        <a:pt x="120" y="131"/>
                      </a:cubicBezTo>
                      <a:cubicBezTo>
                        <a:pt x="148" y="131"/>
                        <a:pt x="177" y="130"/>
                        <a:pt x="205" y="130"/>
                      </a:cubicBezTo>
                      <a:cubicBezTo>
                        <a:pt x="213" y="130"/>
                        <a:pt x="218" y="128"/>
                        <a:pt x="222" y="121"/>
                      </a:cubicBezTo>
                      <a:cubicBezTo>
                        <a:pt x="229" y="107"/>
                        <a:pt x="237" y="94"/>
                        <a:pt x="245" y="81"/>
                      </a:cubicBezTo>
                      <a:cubicBezTo>
                        <a:pt x="249" y="75"/>
                        <a:pt x="248" y="72"/>
                        <a:pt x="240" y="71"/>
                      </a:cubicBezTo>
                      <a:cubicBezTo>
                        <a:pt x="228" y="70"/>
                        <a:pt x="218" y="72"/>
                        <a:pt x="214" y="85"/>
                      </a:cubicBezTo>
                      <a:cubicBezTo>
                        <a:pt x="208" y="107"/>
                        <a:pt x="194" y="115"/>
                        <a:pt x="171" y="112"/>
                      </a:cubicBezTo>
                      <a:cubicBezTo>
                        <a:pt x="156" y="110"/>
                        <a:pt x="141" y="111"/>
                        <a:pt x="126" y="112"/>
                      </a:cubicBezTo>
                      <a:cubicBezTo>
                        <a:pt x="118" y="112"/>
                        <a:pt x="114" y="110"/>
                        <a:pt x="119" y="102"/>
                      </a:cubicBezTo>
                      <a:cubicBezTo>
                        <a:pt x="137" y="70"/>
                        <a:pt x="155" y="39"/>
                        <a:pt x="173" y="7"/>
                      </a:cubicBezTo>
                      <a:cubicBezTo>
                        <a:pt x="176" y="2"/>
                        <a:pt x="179" y="0"/>
                        <a:pt x="185" y="0"/>
                      </a:cubicBezTo>
                      <a:cubicBezTo>
                        <a:pt x="208" y="0"/>
                        <a:pt x="231" y="0"/>
                        <a:pt x="254" y="0"/>
                      </a:cubicBezTo>
                      <a:cubicBezTo>
                        <a:pt x="263" y="0"/>
                        <a:pt x="262" y="4"/>
                        <a:pt x="259" y="9"/>
                      </a:cubicBezTo>
                      <a:cubicBezTo>
                        <a:pt x="255" y="16"/>
                        <a:pt x="251" y="23"/>
                        <a:pt x="245" y="34"/>
                      </a:cubicBezTo>
                      <a:cubicBezTo>
                        <a:pt x="269" y="34"/>
                        <a:pt x="290" y="34"/>
                        <a:pt x="312" y="34"/>
                      </a:cubicBezTo>
                      <a:cubicBezTo>
                        <a:pt x="321" y="34"/>
                        <a:pt x="330" y="34"/>
                        <a:pt x="339" y="34"/>
                      </a:cubicBezTo>
                      <a:cubicBezTo>
                        <a:pt x="351" y="33"/>
                        <a:pt x="350" y="37"/>
                        <a:pt x="345" y="46"/>
                      </a:cubicBezTo>
                      <a:cubicBezTo>
                        <a:pt x="331" y="69"/>
                        <a:pt x="317" y="94"/>
                        <a:pt x="303" y="118"/>
                      </a:cubicBezTo>
                      <a:cubicBezTo>
                        <a:pt x="298" y="126"/>
                        <a:pt x="297" y="132"/>
                        <a:pt x="310" y="130"/>
                      </a:cubicBezTo>
                      <a:cubicBezTo>
                        <a:pt x="321" y="128"/>
                        <a:pt x="322" y="135"/>
                        <a:pt x="319" y="143"/>
                      </a:cubicBezTo>
                      <a:cubicBezTo>
                        <a:pt x="301" y="197"/>
                        <a:pt x="282" y="250"/>
                        <a:pt x="264" y="304"/>
                      </a:cubicBezTo>
                      <a:cubicBezTo>
                        <a:pt x="251" y="341"/>
                        <a:pt x="238" y="378"/>
                        <a:pt x="226" y="416"/>
                      </a:cubicBezTo>
                      <a:cubicBezTo>
                        <a:pt x="220" y="434"/>
                        <a:pt x="208" y="446"/>
                        <a:pt x="191" y="454"/>
                      </a:cubicBezTo>
                      <a:cubicBezTo>
                        <a:pt x="183" y="454"/>
                        <a:pt x="176" y="454"/>
                        <a:pt x="169" y="454"/>
                      </a:cubicBezTo>
                      <a:cubicBezTo>
                        <a:pt x="160" y="453"/>
                        <a:pt x="147" y="457"/>
                        <a:pt x="145" y="451"/>
                      </a:cubicBezTo>
                      <a:cubicBezTo>
                        <a:pt x="141" y="442"/>
                        <a:pt x="148" y="431"/>
                        <a:pt x="154" y="421"/>
                      </a:cubicBezTo>
                      <a:cubicBezTo>
                        <a:pt x="155" y="420"/>
                        <a:pt x="157" y="419"/>
                        <a:pt x="158" y="417"/>
                      </a:cubicBezTo>
                      <a:cubicBezTo>
                        <a:pt x="170" y="406"/>
                        <a:pt x="170" y="389"/>
                        <a:pt x="176" y="376"/>
                      </a:cubicBezTo>
                      <a:cubicBezTo>
                        <a:pt x="177" y="373"/>
                        <a:pt x="180" y="368"/>
                        <a:pt x="173" y="367"/>
                      </a:cubicBezTo>
                      <a:cubicBezTo>
                        <a:pt x="169" y="366"/>
                        <a:pt x="165" y="366"/>
                        <a:pt x="164" y="371"/>
                      </a:cubicBezTo>
                      <a:cubicBezTo>
                        <a:pt x="160" y="384"/>
                        <a:pt x="154" y="395"/>
                        <a:pt x="152" y="408"/>
                      </a:cubicBezTo>
                      <a:cubicBezTo>
                        <a:pt x="145" y="422"/>
                        <a:pt x="141" y="437"/>
                        <a:pt x="137" y="453"/>
                      </a:cubicBezTo>
                      <a:cubicBezTo>
                        <a:pt x="137" y="453"/>
                        <a:pt x="137" y="453"/>
                        <a:pt x="137" y="453"/>
                      </a:cubicBezTo>
                      <a:cubicBezTo>
                        <a:pt x="121" y="453"/>
                        <a:pt x="104" y="453"/>
                        <a:pt x="88" y="454"/>
                      </a:cubicBezTo>
                      <a:cubicBezTo>
                        <a:pt x="83" y="454"/>
                        <a:pt x="79" y="453"/>
                        <a:pt x="79" y="447"/>
                      </a:cubicBezTo>
                      <a:close/>
                      <a:moveTo>
                        <a:pt x="147" y="231"/>
                      </a:moveTo>
                      <a:cubicBezTo>
                        <a:pt x="153" y="231"/>
                        <a:pt x="154" y="228"/>
                        <a:pt x="155" y="224"/>
                      </a:cubicBezTo>
                      <a:cubicBezTo>
                        <a:pt x="161" y="207"/>
                        <a:pt x="167" y="191"/>
                        <a:pt x="172" y="174"/>
                      </a:cubicBezTo>
                      <a:cubicBezTo>
                        <a:pt x="173" y="172"/>
                        <a:pt x="177" y="166"/>
                        <a:pt x="170" y="165"/>
                      </a:cubicBezTo>
                      <a:cubicBezTo>
                        <a:pt x="165" y="165"/>
                        <a:pt x="160" y="164"/>
                        <a:pt x="158" y="171"/>
                      </a:cubicBezTo>
                      <a:cubicBezTo>
                        <a:pt x="153" y="188"/>
                        <a:pt x="147" y="205"/>
                        <a:pt x="141" y="222"/>
                      </a:cubicBezTo>
                      <a:cubicBezTo>
                        <a:pt x="139" y="227"/>
                        <a:pt x="140" y="232"/>
                        <a:pt x="147" y="231"/>
                      </a:cubicBezTo>
                      <a:close/>
                      <a:moveTo>
                        <a:pt x="211" y="274"/>
                      </a:moveTo>
                      <a:cubicBezTo>
                        <a:pt x="211" y="270"/>
                        <a:pt x="210" y="268"/>
                        <a:pt x="207" y="268"/>
                      </a:cubicBezTo>
                      <a:cubicBezTo>
                        <a:pt x="201" y="267"/>
                        <a:pt x="198" y="269"/>
                        <a:pt x="196" y="275"/>
                      </a:cubicBezTo>
                      <a:cubicBezTo>
                        <a:pt x="191" y="290"/>
                        <a:pt x="186" y="305"/>
                        <a:pt x="181" y="320"/>
                      </a:cubicBezTo>
                      <a:cubicBezTo>
                        <a:pt x="180" y="323"/>
                        <a:pt x="178" y="327"/>
                        <a:pt x="182" y="329"/>
                      </a:cubicBezTo>
                      <a:cubicBezTo>
                        <a:pt x="186" y="331"/>
                        <a:pt x="191" y="330"/>
                        <a:pt x="193" y="326"/>
                      </a:cubicBezTo>
                      <a:cubicBezTo>
                        <a:pt x="199" y="308"/>
                        <a:pt x="205" y="291"/>
                        <a:pt x="211" y="274"/>
                      </a:cubicBezTo>
                      <a:close/>
                      <a:moveTo>
                        <a:pt x="112" y="330"/>
                      </a:moveTo>
                      <a:cubicBezTo>
                        <a:pt x="118" y="330"/>
                        <a:pt x="120" y="326"/>
                        <a:pt x="122" y="321"/>
                      </a:cubicBezTo>
                      <a:cubicBezTo>
                        <a:pt x="127" y="307"/>
                        <a:pt x="132" y="293"/>
                        <a:pt x="136" y="279"/>
                      </a:cubicBezTo>
                      <a:cubicBezTo>
                        <a:pt x="137" y="276"/>
                        <a:pt x="143" y="270"/>
                        <a:pt x="135" y="268"/>
                      </a:cubicBezTo>
                      <a:cubicBezTo>
                        <a:pt x="130" y="266"/>
                        <a:pt x="125" y="268"/>
                        <a:pt x="123" y="274"/>
                      </a:cubicBezTo>
                      <a:cubicBezTo>
                        <a:pt x="118" y="290"/>
                        <a:pt x="113" y="306"/>
                        <a:pt x="107" y="322"/>
                      </a:cubicBezTo>
                      <a:cubicBezTo>
                        <a:pt x="106" y="326"/>
                        <a:pt x="105" y="330"/>
                        <a:pt x="112" y="330"/>
                      </a:cubicBezTo>
                      <a:close/>
                      <a:moveTo>
                        <a:pt x="247" y="167"/>
                      </a:moveTo>
                      <a:cubicBezTo>
                        <a:pt x="247" y="166"/>
                        <a:pt x="244" y="165"/>
                        <a:pt x="242" y="165"/>
                      </a:cubicBezTo>
                      <a:cubicBezTo>
                        <a:pt x="237" y="164"/>
                        <a:pt x="233" y="166"/>
                        <a:pt x="232" y="171"/>
                      </a:cubicBezTo>
                      <a:cubicBezTo>
                        <a:pt x="228" y="183"/>
                        <a:pt x="223" y="194"/>
                        <a:pt x="220" y="206"/>
                      </a:cubicBezTo>
                      <a:cubicBezTo>
                        <a:pt x="219" y="214"/>
                        <a:pt x="207" y="226"/>
                        <a:pt x="217" y="230"/>
                      </a:cubicBezTo>
                      <a:cubicBezTo>
                        <a:pt x="231" y="235"/>
                        <a:pt x="228" y="218"/>
                        <a:pt x="232" y="210"/>
                      </a:cubicBezTo>
                      <a:cubicBezTo>
                        <a:pt x="238" y="197"/>
                        <a:pt x="242" y="183"/>
                        <a:pt x="247"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7" name="Freeform 16"/>
                <p:cNvSpPr/>
                <p:nvPr/>
              </p:nvSpPr>
              <p:spPr bwMode="auto">
                <a:xfrm>
                  <a:off x="693111" y="3302000"/>
                  <a:ext cx="1293813" cy="1728788"/>
                </a:xfrm>
                <a:custGeom>
                  <a:avLst/>
                  <a:gdLst>
                    <a:gd name="T0" fmla="*/ 258 w 345"/>
                    <a:gd name="T1" fmla="*/ 1 h 460"/>
                    <a:gd name="T2" fmla="*/ 303 w 345"/>
                    <a:gd name="T3" fmla="*/ 1 h 460"/>
                    <a:gd name="T4" fmla="*/ 310 w 345"/>
                    <a:gd name="T5" fmla="*/ 11 h 460"/>
                    <a:gd name="T6" fmla="*/ 297 w 345"/>
                    <a:gd name="T7" fmla="*/ 48 h 460"/>
                    <a:gd name="T8" fmla="*/ 307 w 345"/>
                    <a:gd name="T9" fmla="*/ 61 h 460"/>
                    <a:gd name="T10" fmla="*/ 317 w 345"/>
                    <a:gd name="T11" fmla="*/ 61 h 460"/>
                    <a:gd name="T12" fmla="*/ 341 w 345"/>
                    <a:gd name="T13" fmla="*/ 66 h 460"/>
                    <a:gd name="T14" fmla="*/ 314 w 345"/>
                    <a:gd name="T15" fmla="*/ 98 h 460"/>
                    <a:gd name="T16" fmla="*/ 245 w 345"/>
                    <a:gd name="T17" fmla="*/ 98 h 460"/>
                    <a:gd name="T18" fmla="*/ 224 w 345"/>
                    <a:gd name="T19" fmla="*/ 112 h 460"/>
                    <a:gd name="T20" fmla="*/ 241 w 345"/>
                    <a:gd name="T21" fmla="*/ 138 h 460"/>
                    <a:gd name="T22" fmla="*/ 309 w 345"/>
                    <a:gd name="T23" fmla="*/ 138 h 460"/>
                    <a:gd name="T24" fmla="*/ 316 w 345"/>
                    <a:gd name="T25" fmla="*/ 147 h 460"/>
                    <a:gd name="T26" fmla="*/ 224 w 345"/>
                    <a:gd name="T27" fmla="*/ 415 h 460"/>
                    <a:gd name="T28" fmla="*/ 163 w 345"/>
                    <a:gd name="T29" fmla="*/ 459 h 460"/>
                    <a:gd name="T30" fmla="*/ 110 w 345"/>
                    <a:gd name="T31" fmla="*/ 459 h 460"/>
                    <a:gd name="T32" fmla="*/ 102 w 345"/>
                    <a:gd name="T33" fmla="*/ 446 h 460"/>
                    <a:gd name="T34" fmla="*/ 123 w 345"/>
                    <a:gd name="T35" fmla="*/ 424 h 460"/>
                    <a:gd name="T36" fmla="*/ 138 w 345"/>
                    <a:gd name="T37" fmla="*/ 407 h 460"/>
                    <a:gd name="T38" fmla="*/ 214 w 345"/>
                    <a:gd name="T39" fmla="*/ 182 h 460"/>
                    <a:gd name="T40" fmla="*/ 213 w 345"/>
                    <a:gd name="T41" fmla="*/ 174 h 460"/>
                    <a:gd name="T42" fmla="*/ 197 w 345"/>
                    <a:gd name="T43" fmla="*/ 181 h 460"/>
                    <a:gd name="T44" fmla="*/ 176 w 345"/>
                    <a:gd name="T45" fmla="*/ 235 h 460"/>
                    <a:gd name="T46" fmla="*/ 91 w 345"/>
                    <a:gd name="T47" fmla="*/ 451 h 460"/>
                    <a:gd name="T48" fmla="*/ 77 w 345"/>
                    <a:gd name="T49" fmla="*/ 459 h 460"/>
                    <a:gd name="T50" fmla="*/ 13 w 345"/>
                    <a:gd name="T51" fmla="*/ 459 h 460"/>
                    <a:gd name="T52" fmla="*/ 4 w 345"/>
                    <a:gd name="T53" fmla="*/ 446 h 460"/>
                    <a:gd name="T54" fmla="*/ 82 w 345"/>
                    <a:gd name="T55" fmla="*/ 250 h 460"/>
                    <a:gd name="T56" fmla="*/ 136 w 345"/>
                    <a:gd name="T57" fmla="*/ 111 h 460"/>
                    <a:gd name="T58" fmla="*/ 129 w 345"/>
                    <a:gd name="T59" fmla="*/ 98 h 460"/>
                    <a:gd name="T60" fmla="*/ 121 w 345"/>
                    <a:gd name="T61" fmla="*/ 88 h 460"/>
                    <a:gd name="T62" fmla="*/ 155 w 345"/>
                    <a:gd name="T63" fmla="*/ 61 h 460"/>
                    <a:gd name="T64" fmla="*/ 170 w 345"/>
                    <a:gd name="T65" fmla="*/ 61 h 460"/>
                    <a:gd name="T66" fmla="*/ 186 w 345"/>
                    <a:gd name="T67" fmla="*/ 49 h 460"/>
                    <a:gd name="T68" fmla="*/ 199 w 345"/>
                    <a:gd name="T69" fmla="*/ 11 h 460"/>
                    <a:gd name="T70" fmla="*/ 213 w 345"/>
                    <a:gd name="T71" fmla="*/ 1 h 460"/>
                    <a:gd name="T72" fmla="*/ 258 w 345"/>
                    <a:gd name="T73" fmla="*/ 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 h="460">
                      <a:moveTo>
                        <a:pt x="258" y="1"/>
                      </a:moveTo>
                      <a:cubicBezTo>
                        <a:pt x="273" y="1"/>
                        <a:pt x="288" y="1"/>
                        <a:pt x="303" y="1"/>
                      </a:cubicBezTo>
                      <a:cubicBezTo>
                        <a:pt x="312" y="0"/>
                        <a:pt x="313" y="3"/>
                        <a:pt x="310" y="11"/>
                      </a:cubicBezTo>
                      <a:cubicBezTo>
                        <a:pt x="305" y="23"/>
                        <a:pt x="302" y="36"/>
                        <a:pt x="297" y="48"/>
                      </a:cubicBezTo>
                      <a:cubicBezTo>
                        <a:pt x="293" y="58"/>
                        <a:pt x="296" y="61"/>
                        <a:pt x="307" y="61"/>
                      </a:cubicBezTo>
                      <a:cubicBezTo>
                        <a:pt x="310" y="60"/>
                        <a:pt x="314" y="60"/>
                        <a:pt x="317" y="61"/>
                      </a:cubicBezTo>
                      <a:cubicBezTo>
                        <a:pt x="325" y="63"/>
                        <a:pt x="339" y="54"/>
                        <a:pt x="341" y="66"/>
                      </a:cubicBezTo>
                      <a:cubicBezTo>
                        <a:pt x="345" y="83"/>
                        <a:pt x="329" y="98"/>
                        <a:pt x="314" y="98"/>
                      </a:cubicBezTo>
                      <a:cubicBezTo>
                        <a:pt x="291" y="99"/>
                        <a:pt x="268" y="99"/>
                        <a:pt x="245" y="98"/>
                      </a:cubicBezTo>
                      <a:cubicBezTo>
                        <a:pt x="233" y="98"/>
                        <a:pt x="228" y="102"/>
                        <a:pt x="224" y="112"/>
                      </a:cubicBezTo>
                      <a:cubicBezTo>
                        <a:pt x="214" y="138"/>
                        <a:pt x="214" y="138"/>
                        <a:pt x="241" y="138"/>
                      </a:cubicBezTo>
                      <a:cubicBezTo>
                        <a:pt x="264" y="138"/>
                        <a:pt x="286" y="138"/>
                        <a:pt x="309" y="138"/>
                      </a:cubicBezTo>
                      <a:cubicBezTo>
                        <a:pt x="316" y="138"/>
                        <a:pt x="319" y="139"/>
                        <a:pt x="316" y="147"/>
                      </a:cubicBezTo>
                      <a:cubicBezTo>
                        <a:pt x="285" y="236"/>
                        <a:pt x="255" y="326"/>
                        <a:pt x="224" y="415"/>
                      </a:cubicBezTo>
                      <a:cubicBezTo>
                        <a:pt x="214" y="443"/>
                        <a:pt x="192" y="457"/>
                        <a:pt x="163" y="459"/>
                      </a:cubicBezTo>
                      <a:cubicBezTo>
                        <a:pt x="145" y="460"/>
                        <a:pt x="128" y="459"/>
                        <a:pt x="110" y="459"/>
                      </a:cubicBezTo>
                      <a:cubicBezTo>
                        <a:pt x="100" y="459"/>
                        <a:pt x="98" y="455"/>
                        <a:pt x="102" y="446"/>
                      </a:cubicBezTo>
                      <a:cubicBezTo>
                        <a:pt x="106" y="436"/>
                        <a:pt x="107" y="424"/>
                        <a:pt x="123" y="424"/>
                      </a:cubicBezTo>
                      <a:cubicBezTo>
                        <a:pt x="131" y="423"/>
                        <a:pt x="135" y="415"/>
                        <a:pt x="138" y="407"/>
                      </a:cubicBezTo>
                      <a:cubicBezTo>
                        <a:pt x="164" y="332"/>
                        <a:pt x="189" y="257"/>
                        <a:pt x="214" y="182"/>
                      </a:cubicBezTo>
                      <a:cubicBezTo>
                        <a:pt x="215" y="179"/>
                        <a:pt x="219" y="175"/>
                        <a:pt x="213" y="174"/>
                      </a:cubicBezTo>
                      <a:cubicBezTo>
                        <a:pt x="206" y="172"/>
                        <a:pt x="200" y="173"/>
                        <a:pt x="197" y="181"/>
                      </a:cubicBezTo>
                      <a:cubicBezTo>
                        <a:pt x="190" y="199"/>
                        <a:pt x="183" y="217"/>
                        <a:pt x="176" y="235"/>
                      </a:cubicBezTo>
                      <a:cubicBezTo>
                        <a:pt x="147" y="307"/>
                        <a:pt x="119" y="379"/>
                        <a:pt x="91" y="451"/>
                      </a:cubicBezTo>
                      <a:cubicBezTo>
                        <a:pt x="88" y="458"/>
                        <a:pt x="84" y="459"/>
                        <a:pt x="77" y="459"/>
                      </a:cubicBezTo>
                      <a:cubicBezTo>
                        <a:pt x="56" y="459"/>
                        <a:pt x="34" y="459"/>
                        <a:pt x="13" y="459"/>
                      </a:cubicBezTo>
                      <a:cubicBezTo>
                        <a:pt x="2" y="459"/>
                        <a:pt x="0" y="456"/>
                        <a:pt x="4" y="446"/>
                      </a:cubicBezTo>
                      <a:cubicBezTo>
                        <a:pt x="30" y="381"/>
                        <a:pt x="56" y="316"/>
                        <a:pt x="82" y="250"/>
                      </a:cubicBezTo>
                      <a:cubicBezTo>
                        <a:pt x="100" y="204"/>
                        <a:pt x="118" y="157"/>
                        <a:pt x="136" y="111"/>
                      </a:cubicBezTo>
                      <a:cubicBezTo>
                        <a:pt x="139" y="103"/>
                        <a:pt x="140" y="98"/>
                        <a:pt x="129" y="98"/>
                      </a:cubicBezTo>
                      <a:cubicBezTo>
                        <a:pt x="121" y="99"/>
                        <a:pt x="120" y="94"/>
                        <a:pt x="121" y="88"/>
                      </a:cubicBezTo>
                      <a:cubicBezTo>
                        <a:pt x="127" y="63"/>
                        <a:pt x="129" y="61"/>
                        <a:pt x="155" y="61"/>
                      </a:cubicBezTo>
                      <a:cubicBezTo>
                        <a:pt x="160" y="61"/>
                        <a:pt x="165" y="60"/>
                        <a:pt x="170" y="61"/>
                      </a:cubicBezTo>
                      <a:cubicBezTo>
                        <a:pt x="180" y="62"/>
                        <a:pt x="184" y="57"/>
                        <a:pt x="186" y="49"/>
                      </a:cubicBezTo>
                      <a:cubicBezTo>
                        <a:pt x="190" y="36"/>
                        <a:pt x="195" y="24"/>
                        <a:pt x="199" y="11"/>
                      </a:cubicBezTo>
                      <a:cubicBezTo>
                        <a:pt x="201" y="3"/>
                        <a:pt x="205" y="0"/>
                        <a:pt x="213" y="1"/>
                      </a:cubicBezTo>
                      <a:cubicBezTo>
                        <a:pt x="228" y="1"/>
                        <a:pt x="243" y="1"/>
                        <a:pt x="25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8" name="Freeform 17"/>
                <p:cNvSpPr/>
                <p:nvPr/>
              </p:nvSpPr>
              <p:spPr bwMode="auto">
                <a:xfrm>
                  <a:off x="1485273" y="3302000"/>
                  <a:ext cx="1403350" cy="1733550"/>
                </a:xfrm>
                <a:custGeom>
                  <a:avLst/>
                  <a:gdLst>
                    <a:gd name="T0" fmla="*/ 130 w 374"/>
                    <a:gd name="T1" fmla="*/ 433 h 461"/>
                    <a:gd name="T2" fmla="*/ 127 w 374"/>
                    <a:gd name="T3" fmla="*/ 434 h 461"/>
                    <a:gd name="T4" fmla="*/ 63 w 374"/>
                    <a:gd name="T5" fmla="*/ 459 h 461"/>
                    <a:gd name="T6" fmla="*/ 0 w 374"/>
                    <a:gd name="T7" fmla="*/ 459 h 461"/>
                    <a:gd name="T8" fmla="*/ 41 w 374"/>
                    <a:gd name="T9" fmla="*/ 411 h 461"/>
                    <a:gd name="T10" fmla="*/ 102 w 374"/>
                    <a:gd name="T11" fmla="*/ 343 h 461"/>
                    <a:gd name="T12" fmla="*/ 110 w 374"/>
                    <a:gd name="T13" fmla="*/ 316 h 461"/>
                    <a:gd name="T14" fmla="*/ 97 w 374"/>
                    <a:gd name="T15" fmla="*/ 241 h 461"/>
                    <a:gd name="T16" fmla="*/ 112 w 374"/>
                    <a:gd name="T17" fmla="*/ 175 h 461"/>
                    <a:gd name="T18" fmla="*/ 124 w 374"/>
                    <a:gd name="T19" fmla="*/ 171 h 461"/>
                    <a:gd name="T20" fmla="*/ 199 w 374"/>
                    <a:gd name="T21" fmla="*/ 171 h 461"/>
                    <a:gd name="T22" fmla="*/ 207 w 374"/>
                    <a:gd name="T23" fmla="*/ 183 h 461"/>
                    <a:gd name="T24" fmla="*/ 201 w 374"/>
                    <a:gd name="T25" fmla="*/ 228 h 461"/>
                    <a:gd name="T26" fmla="*/ 222 w 374"/>
                    <a:gd name="T27" fmla="*/ 203 h 461"/>
                    <a:gd name="T28" fmla="*/ 252 w 374"/>
                    <a:gd name="T29" fmla="*/ 112 h 461"/>
                    <a:gd name="T30" fmla="*/ 252 w 374"/>
                    <a:gd name="T31" fmla="*/ 99 h 461"/>
                    <a:gd name="T32" fmla="*/ 232 w 374"/>
                    <a:gd name="T33" fmla="*/ 106 h 461"/>
                    <a:gd name="T34" fmla="*/ 212 w 374"/>
                    <a:gd name="T35" fmla="*/ 147 h 461"/>
                    <a:gd name="T36" fmla="*/ 197 w 374"/>
                    <a:gd name="T37" fmla="*/ 157 h 461"/>
                    <a:gd name="T38" fmla="*/ 125 w 374"/>
                    <a:gd name="T39" fmla="*/ 157 h 461"/>
                    <a:gd name="T40" fmla="*/ 117 w 374"/>
                    <a:gd name="T41" fmla="*/ 146 h 461"/>
                    <a:gd name="T42" fmla="*/ 183 w 374"/>
                    <a:gd name="T43" fmla="*/ 9 h 461"/>
                    <a:gd name="T44" fmla="*/ 196 w 374"/>
                    <a:gd name="T45" fmla="*/ 1 h 461"/>
                    <a:gd name="T46" fmla="*/ 269 w 374"/>
                    <a:gd name="T47" fmla="*/ 1 h 461"/>
                    <a:gd name="T48" fmla="*/ 277 w 374"/>
                    <a:gd name="T49" fmla="*/ 12 h 461"/>
                    <a:gd name="T50" fmla="*/ 261 w 374"/>
                    <a:gd name="T51" fmla="*/ 46 h 461"/>
                    <a:gd name="T52" fmla="*/ 269 w 374"/>
                    <a:gd name="T53" fmla="*/ 61 h 461"/>
                    <a:gd name="T54" fmla="*/ 358 w 374"/>
                    <a:gd name="T55" fmla="*/ 61 h 461"/>
                    <a:gd name="T56" fmla="*/ 369 w 374"/>
                    <a:gd name="T57" fmla="*/ 78 h 461"/>
                    <a:gd name="T58" fmla="*/ 354 w 374"/>
                    <a:gd name="T59" fmla="*/ 98 h 461"/>
                    <a:gd name="T60" fmla="*/ 342 w 374"/>
                    <a:gd name="T61" fmla="*/ 132 h 461"/>
                    <a:gd name="T62" fmla="*/ 316 w 374"/>
                    <a:gd name="T63" fmla="*/ 211 h 461"/>
                    <a:gd name="T64" fmla="*/ 277 w 374"/>
                    <a:gd name="T65" fmla="*/ 264 h 461"/>
                    <a:gd name="T66" fmla="*/ 225 w 374"/>
                    <a:gd name="T67" fmla="*/ 322 h 461"/>
                    <a:gd name="T68" fmla="*/ 220 w 374"/>
                    <a:gd name="T69" fmla="*/ 341 h 461"/>
                    <a:gd name="T70" fmla="*/ 238 w 374"/>
                    <a:gd name="T71" fmla="*/ 445 h 461"/>
                    <a:gd name="T72" fmla="*/ 225 w 374"/>
                    <a:gd name="T73" fmla="*/ 459 h 461"/>
                    <a:gd name="T74" fmla="*/ 152 w 374"/>
                    <a:gd name="T75" fmla="*/ 459 h 461"/>
                    <a:gd name="T76" fmla="*/ 132 w 374"/>
                    <a:gd name="T77" fmla="*/ 441 h 461"/>
                    <a:gd name="T78" fmla="*/ 130 w 374"/>
                    <a:gd name="T79" fmla="*/ 43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4" h="461">
                      <a:moveTo>
                        <a:pt x="130" y="433"/>
                      </a:moveTo>
                      <a:cubicBezTo>
                        <a:pt x="128" y="434"/>
                        <a:pt x="127" y="434"/>
                        <a:pt x="127" y="434"/>
                      </a:cubicBezTo>
                      <a:cubicBezTo>
                        <a:pt x="112" y="459"/>
                        <a:pt x="89" y="461"/>
                        <a:pt x="63" y="459"/>
                      </a:cubicBezTo>
                      <a:cubicBezTo>
                        <a:pt x="43" y="458"/>
                        <a:pt x="23" y="459"/>
                        <a:pt x="0" y="459"/>
                      </a:cubicBezTo>
                      <a:cubicBezTo>
                        <a:pt x="15" y="442"/>
                        <a:pt x="28" y="426"/>
                        <a:pt x="41" y="411"/>
                      </a:cubicBezTo>
                      <a:cubicBezTo>
                        <a:pt x="61" y="388"/>
                        <a:pt x="81" y="366"/>
                        <a:pt x="102" y="343"/>
                      </a:cubicBezTo>
                      <a:cubicBezTo>
                        <a:pt x="110" y="335"/>
                        <a:pt x="112" y="327"/>
                        <a:pt x="110" y="316"/>
                      </a:cubicBezTo>
                      <a:cubicBezTo>
                        <a:pt x="105" y="291"/>
                        <a:pt x="101" y="266"/>
                        <a:pt x="97" y="241"/>
                      </a:cubicBezTo>
                      <a:cubicBezTo>
                        <a:pt x="92" y="217"/>
                        <a:pt x="106" y="197"/>
                        <a:pt x="112" y="175"/>
                      </a:cubicBezTo>
                      <a:cubicBezTo>
                        <a:pt x="114" y="170"/>
                        <a:pt x="120" y="171"/>
                        <a:pt x="124" y="171"/>
                      </a:cubicBezTo>
                      <a:cubicBezTo>
                        <a:pt x="149" y="171"/>
                        <a:pt x="174" y="171"/>
                        <a:pt x="199" y="171"/>
                      </a:cubicBezTo>
                      <a:cubicBezTo>
                        <a:pt x="210" y="170"/>
                        <a:pt x="211" y="174"/>
                        <a:pt x="207" y="183"/>
                      </a:cubicBezTo>
                      <a:cubicBezTo>
                        <a:pt x="201" y="197"/>
                        <a:pt x="194" y="211"/>
                        <a:pt x="201" y="228"/>
                      </a:cubicBezTo>
                      <a:cubicBezTo>
                        <a:pt x="211" y="221"/>
                        <a:pt x="218" y="213"/>
                        <a:pt x="222" y="203"/>
                      </a:cubicBezTo>
                      <a:cubicBezTo>
                        <a:pt x="232" y="173"/>
                        <a:pt x="243" y="143"/>
                        <a:pt x="252" y="112"/>
                      </a:cubicBezTo>
                      <a:cubicBezTo>
                        <a:pt x="253" y="108"/>
                        <a:pt x="261" y="102"/>
                        <a:pt x="252" y="99"/>
                      </a:cubicBezTo>
                      <a:cubicBezTo>
                        <a:pt x="245" y="97"/>
                        <a:pt x="236" y="96"/>
                        <a:pt x="232" y="106"/>
                      </a:cubicBezTo>
                      <a:cubicBezTo>
                        <a:pt x="225" y="120"/>
                        <a:pt x="217" y="133"/>
                        <a:pt x="212" y="147"/>
                      </a:cubicBezTo>
                      <a:cubicBezTo>
                        <a:pt x="208" y="155"/>
                        <a:pt x="204" y="157"/>
                        <a:pt x="197" y="157"/>
                      </a:cubicBezTo>
                      <a:cubicBezTo>
                        <a:pt x="173" y="157"/>
                        <a:pt x="149" y="156"/>
                        <a:pt x="125" y="157"/>
                      </a:cubicBezTo>
                      <a:cubicBezTo>
                        <a:pt x="116" y="157"/>
                        <a:pt x="112" y="156"/>
                        <a:pt x="117" y="146"/>
                      </a:cubicBezTo>
                      <a:cubicBezTo>
                        <a:pt x="140" y="100"/>
                        <a:pt x="161" y="55"/>
                        <a:pt x="183" y="9"/>
                      </a:cubicBezTo>
                      <a:cubicBezTo>
                        <a:pt x="186" y="3"/>
                        <a:pt x="189" y="0"/>
                        <a:pt x="196" y="1"/>
                      </a:cubicBezTo>
                      <a:cubicBezTo>
                        <a:pt x="220" y="1"/>
                        <a:pt x="245" y="1"/>
                        <a:pt x="269" y="1"/>
                      </a:cubicBezTo>
                      <a:cubicBezTo>
                        <a:pt x="278" y="0"/>
                        <a:pt x="281" y="3"/>
                        <a:pt x="277" y="12"/>
                      </a:cubicBezTo>
                      <a:cubicBezTo>
                        <a:pt x="271" y="23"/>
                        <a:pt x="267" y="35"/>
                        <a:pt x="261" y="46"/>
                      </a:cubicBezTo>
                      <a:cubicBezTo>
                        <a:pt x="254" y="57"/>
                        <a:pt x="255" y="61"/>
                        <a:pt x="269" y="61"/>
                      </a:cubicBezTo>
                      <a:cubicBezTo>
                        <a:pt x="299" y="60"/>
                        <a:pt x="328" y="61"/>
                        <a:pt x="358" y="61"/>
                      </a:cubicBezTo>
                      <a:cubicBezTo>
                        <a:pt x="374" y="61"/>
                        <a:pt x="374" y="62"/>
                        <a:pt x="369" y="78"/>
                      </a:cubicBezTo>
                      <a:cubicBezTo>
                        <a:pt x="366" y="87"/>
                        <a:pt x="358" y="91"/>
                        <a:pt x="354" y="98"/>
                      </a:cubicBezTo>
                      <a:cubicBezTo>
                        <a:pt x="348" y="108"/>
                        <a:pt x="346" y="121"/>
                        <a:pt x="342" y="132"/>
                      </a:cubicBezTo>
                      <a:cubicBezTo>
                        <a:pt x="333" y="158"/>
                        <a:pt x="324" y="185"/>
                        <a:pt x="316" y="211"/>
                      </a:cubicBezTo>
                      <a:cubicBezTo>
                        <a:pt x="309" y="233"/>
                        <a:pt x="291" y="247"/>
                        <a:pt x="277" y="264"/>
                      </a:cubicBezTo>
                      <a:cubicBezTo>
                        <a:pt x="261" y="284"/>
                        <a:pt x="243" y="303"/>
                        <a:pt x="225" y="322"/>
                      </a:cubicBezTo>
                      <a:cubicBezTo>
                        <a:pt x="220" y="328"/>
                        <a:pt x="219" y="333"/>
                        <a:pt x="220" y="341"/>
                      </a:cubicBezTo>
                      <a:cubicBezTo>
                        <a:pt x="226" y="376"/>
                        <a:pt x="231" y="411"/>
                        <a:pt x="238" y="445"/>
                      </a:cubicBezTo>
                      <a:cubicBezTo>
                        <a:pt x="240" y="458"/>
                        <a:pt x="236" y="459"/>
                        <a:pt x="225" y="459"/>
                      </a:cubicBezTo>
                      <a:cubicBezTo>
                        <a:pt x="201" y="459"/>
                        <a:pt x="176" y="458"/>
                        <a:pt x="152" y="459"/>
                      </a:cubicBezTo>
                      <a:cubicBezTo>
                        <a:pt x="137" y="460"/>
                        <a:pt x="132" y="454"/>
                        <a:pt x="132" y="441"/>
                      </a:cubicBezTo>
                      <a:cubicBezTo>
                        <a:pt x="132" y="439"/>
                        <a:pt x="131" y="437"/>
                        <a:pt x="130" y="4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9" name="Freeform 23"/>
                <p:cNvSpPr/>
                <p:nvPr/>
              </p:nvSpPr>
              <p:spPr bwMode="auto">
                <a:xfrm>
                  <a:off x="-184777" y="4071938"/>
                  <a:ext cx="996950" cy="969963"/>
                </a:xfrm>
                <a:custGeom>
                  <a:avLst/>
                  <a:gdLst>
                    <a:gd name="T0" fmla="*/ 54 w 266"/>
                    <a:gd name="T1" fmla="*/ 154 h 258"/>
                    <a:gd name="T2" fmla="*/ 69 w 266"/>
                    <a:gd name="T3" fmla="*/ 154 h 258"/>
                    <a:gd name="T4" fmla="*/ 108 w 266"/>
                    <a:gd name="T5" fmla="*/ 125 h 258"/>
                    <a:gd name="T6" fmla="*/ 116 w 266"/>
                    <a:gd name="T7" fmla="*/ 99 h 258"/>
                    <a:gd name="T8" fmla="*/ 117 w 266"/>
                    <a:gd name="T9" fmla="*/ 85 h 258"/>
                    <a:gd name="T10" fmla="*/ 92 w 266"/>
                    <a:gd name="T11" fmla="*/ 91 h 258"/>
                    <a:gd name="T12" fmla="*/ 80 w 266"/>
                    <a:gd name="T13" fmla="*/ 115 h 258"/>
                    <a:gd name="T14" fmla="*/ 64 w 266"/>
                    <a:gd name="T15" fmla="*/ 125 h 258"/>
                    <a:gd name="T16" fmla="*/ 26 w 266"/>
                    <a:gd name="T17" fmla="*/ 125 h 258"/>
                    <a:gd name="T18" fmla="*/ 21 w 266"/>
                    <a:gd name="T19" fmla="*/ 117 h 258"/>
                    <a:gd name="T20" fmla="*/ 70 w 266"/>
                    <a:gd name="T21" fmla="*/ 18 h 258"/>
                    <a:gd name="T22" fmla="*/ 79 w 266"/>
                    <a:gd name="T23" fmla="*/ 11 h 258"/>
                    <a:gd name="T24" fmla="*/ 120 w 266"/>
                    <a:gd name="T25" fmla="*/ 11 h 258"/>
                    <a:gd name="T26" fmla="*/ 125 w 266"/>
                    <a:gd name="T27" fmla="*/ 22 h 258"/>
                    <a:gd name="T28" fmla="*/ 119 w 266"/>
                    <a:gd name="T29" fmla="*/ 34 h 258"/>
                    <a:gd name="T30" fmla="*/ 118 w 266"/>
                    <a:gd name="T31" fmla="*/ 46 h 258"/>
                    <a:gd name="T32" fmla="*/ 137 w 266"/>
                    <a:gd name="T33" fmla="*/ 40 h 258"/>
                    <a:gd name="T34" fmla="*/ 137 w 266"/>
                    <a:gd name="T35" fmla="*/ 39 h 258"/>
                    <a:gd name="T36" fmla="*/ 151 w 266"/>
                    <a:gd name="T37" fmla="*/ 7 h 258"/>
                    <a:gd name="T38" fmla="*/ 189 w 266"/>
                    <a:gd name="T39" fmla="*/ 5 h 258"/>
                    <a:gd name="T40" fmla="*/ 223 w 266"/>
                    <a:gd name="T41" fmla="*/ 5 h 258"/>
                    <a:gd name="T42" fmla="*/ 230 w 266"/>
                    <a:gd name="T43" fmla="*/ 15 h 258"/>
                    <a:gd name="T44" fmla="*/ 222 w 266"/>
                    <a:gd name="T45" fmla="*/ 39 h 258"/>
                    <a:gd name="T46" fmla="*/ 229 w 266"/>
                    <a:gd name="T47" fmla="*/ 47 h 258"/>
                    <a:gd name="T48" fmla="*/ 257 w 266"/>
                    <a:gd name="T49" fmla="*/ 47 h 258"/>
                    <a:gd name="T50" fmla="*/ 265 w 266"/>
                    <a:gd name="T51" fmla="*/ 57 h 258"/>
                    <a:gd name="T52" fmla="*/ 234 w 266"/>
                    <a:gd name="T53" fmla="*/ 84 h 258"/>
                    <a:gd name="T54" fmla="*/ 225 w 266"/>
                    <a:gd name="T55" fmla="*/ 84 h 258"/>
                    <a:gd name="T56" fmla="*/ 201 w 266"/>
                    <a:gd name="T57" fmla="*/ 100 h 258"/>
                    <a:gd name="T58" fmla="*/ 186 w 266"/>
                    <a:gd name="T59" fmla="*/ 143 h 258"/>
                    <a:gd name="T60" fmla="*/ 194 w 266"/>
                    <a:gd name="T61" fmla="*/ 154 h 258"/>
                    <a:gd name="T62" fmla="*/ 226 w 266"/>
                    <a:gd name="T63" fmla="*/ 154 h 258"/>
                    <a:gd name="T64" fmla="*/ 235 w 266"/>
                    <a:gd name="T65" fmla="*/ 158 h 258"/>
                    <a:gd name="T66" fmla="*/ 214 w 266"/>
                    <a:gd name="T67" fmla="*/ 191 h 258"/>
                    <a:gd name="T68" fmla="*/ 190 w 266"/>
                    <a:gd name="T69" fmla="*/ 190 h 258"/>
                    <a:gd name="T70" fmla="*/ 163 w 266"/>
                    <a:gd name="T71" fmla="*/ 210 h 258"/>
                    <a:gd name="T72" fmla="*/ 146 w 266"/>
                    <a:gd name="T73" fmla="*/ 252 h 258"/>
                    <a:gd name="T74" fmla="*/ 102 w 266"/>
                    <a:gd name="T75" fmla="*/ 254 h 258"/>
                    <a:gd name="T76" fmla="*/ 99 w 266"/>
                    <a:gd name="T77" fmla="*/ 254 h 258"/>
                    <a:gd name="T78" fmla="*/ 75 w 266"/>
                    <a:gd name="T79" fmla="*/ 221 h 258"/>
                    <a:gd name="T80" fmla="*/ 54 w 266"/>
                    <a:gd name="T81" fmla="*/ 191 h 258"/>
                    <a:gd name="T82" fmla="*/ 11 w 266"/>
                    <a:gd name="T83" fmla="*/ 191 h 258"/>
                    <a:gd name="T84" fmla="*/ 3 w 266"/>
                    <a:gd name="T85" fmla="*/ 180 h 258"/>
                    <a:gd name="T86" fmla="*/ 37 w 266"/>
                    <a:gd name="T87" fmla="*/ 154 h 258"/>
                    <a:gd name="T88" fmla="*/ 54 w 266"/>
                    <a:gd name="T89" fmla="*/ 1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 h="258">
                      <a:moveTo>
                        <a:pt x="54" y="154"/>
                      </a:moveTo>
                      <a:cubicBezTo>
                        <a:pt x="59" y="154"/>
                        <a:pt x="64" y="154"/>
                        <a:pt x="69" y="154"/>
                      </a:cubicBezTo>
                      <a:cubicBezTo>
                        <a:pt x="100" y="154"/>
                        <a:pt x="99" y="154"/>
                        <a:pt x="108" y="125"/>
                      </a:cubicBezTo>
                      <a:cubicBezTo>
                        <a:pt x="111" y="117"/>
                        <a:pt x="114" y="108"/>
                        <a:pt x="116" y="99"/>
                      </a:cubicBezTo>
                      <a:cubicBezTo>
                        <a:pt x="117" y="95"/>
                        <a:pt x="126" y="88"/>
                        <a:pt x="117" y="85"/>
                      </a:cubicBezTo>
                      <a:cubicBezTo>
                        <a:pt x="109" y="82"/>
                        <a:pt x="98" y="81"/>
                        <a:pt x="92" y="91"/>
                      </a:cubicBezTo>
                      <a:cubicBezTo>
                        <a:pt x="87" y="99"/>
                        <a:pt x="83" y="107"/>
                        <a:pt x="80" y="115"/>
                      </a:cubicBezTo>
                      <a:cubicBezTo>
                        <a:pt x="77" y="123"/>
                        <a:pt x="72" y="126"/>
                        <a:pt x="64" y="125"/>
                      </a:cubicBezTo>
                      <a:cubicBezTo>
                        <a:pt x="51" y="125"/>
                        <a:pt x="39" y="125"/>
                        <a:pt x="26" y="125"/>
                      </a:cubicBezTo>
                      <a:cubicBezTo>
                        <a:pt x="20" y="125"/>
                        <a:pt x="18" y="123"/>
                        <a:pt x="21" y="117"/>
                      </a:cubicBezTo>
                      <a:cubicBezTo>
                        <a:pt x="38" y="84"/>
                        <a:pt x="54" y="51"/>
                        <a:pt x="70" y="18"/>
                      </a:cubicBezTo>
                      <a:cubicBezTo>
                        <a:pt x="72" y="14"/>
                        <a:pt x="75" y="11"/>
                        <a:pt x="79" y="11"/>
                      </a:cubicBezTo>
                      <a:cubicBezTo>
                        <a:pt x="93" y="12"/>
                        <a:pt x="106" y="12"/>
                        <a:pt x="120" y="11"/>
                      </a:cubicBezTo>
                      <a:cubicBezTo>
                        <a:pt x="128" y="11"/>
                        <a:pt x="128" y="16"/>
                        <a:pt x="125" y="22"/>
                      </a:cubicBezTo>
                      <a:cubicBezTo>
                        <a:pt x="123" y="26"/>
                        <a:pt x="121" y="30"/>
                        <a:pt x="119" y="34"/>
                      </a:cubicBezTo>
                      <a:cubicBezTo>
                        <a:pt x="118" y="38"/>
                        <a:pt x="111" y="44"/>
                        <a:pt x="118" y="46"/>
                      </a:cubicBezTo>
                      <a:cubicBezTo>
                        <a:pt x="124" y="48"/>
                        <a:pt x="134" y="51"/>
                        <a:pt x="137" y="40"/>
                      </a:cubicBezTo>
                      <a:cubicBezTo>
                        <a:pt x="137" y="40"/>
                        <a:pt x="137" y="39"/>
                        <a:pt x="137" y="39"/>
                      </a:cubicBezTo>
                      <a:cubicBezTo>
                        <a:pt x="142" y="28"/>
                        <a:pt x="141" y="13"/>
                        <a:pt x="151" y="7"/>
                      </a:cubicBezTo>
                      <a:cubicBezTo>
                        <a:pt x="161" y="0"/>
                        <a:pt x="176" y="5"/>
                        <a:pt x="189" y="5"/>
                      </a:cubicBezTo>
                      <a:cubicBezTo>
                        <a:pt x="200" y="4"/>
                        <a:pt x="212" y="5"/>
                        <a:pt x="223" y="5"/>
                      </a:cubicBezTo>
                      <a:cubicBezTo>
                        <a:pt x="231" y="4"/>
                        <a:pt x="233" y="7"/>
                        <a:pt x="230" y="15"/>
                      </a:cubicBezTo>
                      <a:cubicBezTo>
                        <a:pt x="227" y="22"/>
                        <a:pt x="225" y="31"/>
                        <a:pt x="222" y="39"/>
                      </a:cubicBezTo>
                      <a:cubicBezTo>
                        <a:pt x="220" y="46"/>
                        <a:pt x="222" y="48"/>
                        <a:pt x="229" y="47"/>
                      </a:cubicBezTo>
                      <a:cubicBezTo>
                        <a:pt x="238" y="47"/>
                        <a:pt x="248" y="48"/>
                        <a:pt x="257" y="47"/>
                      </a:cubicBezTo>
                      <a:cubicBezTo>
                        <a:pt x="264" y="47"/>
                        <a:pt x="266" y="50"/>
                        <a:pt x="265" y="57"/>
                      </a:cubicBezTo>
                      <a:cubicBezTo>
                        <a:pt x="262" y="79"/>
                        <a:pt x="257" y="84"/>
                        <a:pt x="234" y="84"/>
                      </a:cubicBezTo>
                      <a:cubicBezTo>
                        <a:pt x="231" y="84"/>
                        <a:pt x="227" y="84"/>
                        <a:pt x="225" y="84"/>
                      </a:cubicBezTo>
                      <a:cubicBezTo>
                        <a:pt x="211" y="81"/>
                        <a:pt x="205" y="87"/>
                        <a:pt x="201" y="100"/>
                      </a:cubicBezTo>
                      <a:cubicBezTo>
                        <a:pt x="197" y="114"/>
                        <a:pt x="192" y="129"/>
                        <a:pt x="186" y="143"/>
                      </a:cubicBezTo>
                      <a:cubicBezTo>
                        <a:pt x="183" y="152"/>
                        <a:pt x="186" y="154"/>
                        <a:pt x="194" y="154"/>
                      </a:cubicBezTo>
                      <a:cubicBezTo>
                        <a:pt x="205" y="154"/>
                        <a:pt x="215" y="154"/>
                        <a:pt x="226" y="154"/>
                      </a:cubicBezTo>
                      <a:cubicBezTo>
                        <a:pt x="229" y="154"/>
                        <a:pt x="233" y="153"/>
                        <a:pt x="235" y="158"/>
                      </a:cubicBezTo>
                      <a:cubicBezTo>
                        <a:pt x="239" y="167"/>
                        <a:pt x="224" y="191"/>
                        <a:pt x="214" y="191"/>
                      </a:cubicBezTo>
                      <a:cubicBezTo>
                        <a:pt x="206" y="191"/>
                        <a:pt x="197" y="192"/>
                        <a:pt x="190" y="190"/>
                      </a:cubicBezTo>
                      <a:cubicBezTo>
                        <a:pt x="173" y="187"/>
                        <a:pt x="167" y="196"/>
                        <a:pt x="163" y="210"/>
                      </a:cubicBezTo>
                      <a:cubicBezTo>
                        <a:pt x="158" y="225"/>
                        <a:pt x="158" y="244"/>
                        <a:pt x="146" y="252"/>
                      </a:cubicBezTo>
                      <a:cubicBezTo>
                        <a:pt x="135" y="258"/>
                        <a:pt x="117" y="254"/>
                        <a:pt x="102" y="254"/>
                      </a:cubicBezTo>
                      <a:cubicBezTo>
                        <a:pt x="101" y="254"/>
                        <a:pt x="100" y="254"/>
                        <a:pt x="99" y="254"/>
                      </a:cubicBezTo>
                      <a:cubicBezTo>
                        <a:pt x="63" y="254"/>
                        <a:pt x="63" y="254"/>
                        <a:pt x="75" y="221"/>
                      </a:cubicBezTo>
                      <a:cubicBezTo>
                        <a:pt x="86" y="191"/>
                        <a:pt x="86" y="191"/>
                        <a:pt x="54" y="191"/>
                      </a:cubicBezTo>
                      <a:cubicBezTo>
                        <a:pt x="40" y="191"/>
                        <a:pt x="25" y="190"/>
                        <a:pt x="11" y="191"/>
                      </a:cubicBezTo>
                      <a:cubicBezTo>
                        <a:pt x="2" y="191"/>
                        <a:pt x="0" y="188"/>
                        <a:pt x="3" y="180"/>
                      </a:cubicBezTo>
                      <a:cubicBezTo>
                        <a:pt x="15" y="149"/>
                        <a:pt x="6" y="155"/>
                        <a:pt x="37" y="154"/>
                      </a:cubicBezTo>
                      <a:cubicBezTo>
                        <a:pt x="43" y="154"/>
                        <a:pt x="48" y="154"/>
                        <a:pt x="54"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0" name="Freeform 24"/>
                <p:cNvSpPr/>
                <p:nvPr/>
              </p:nvSpPr>
              <p:spPr bwMode="auto">
                <a:xfrm>
                  <a:off x="77161" y="3379788"/>
                  <a:ext cx="1031875" cy="666750"/>
                </a:xfrm>
                <a:custGeom>
                  <a:avLst/>
                  <a:gdLst>
                    <a:gd name="T0" fmla="*/ 138 w 275"/>
                    <a:gd name="T1" fmla="*/ 176 h 177"/>
                    <a:gd name="T2" fmla="*/ 137 w 275"/>
                    <a:gd name="T3" fmla="*/ 176 h 177"/>
                    <a:gd name="T4" fmla="*/ 118 w 275"/>
                    <a:gd name="T5" fmla="*/ 144 h 177"/>
                    <a:gd name="T6" fmla="*/ 128 w 275"/>
                    <a:gd name="T7" fmla="*/ 138 h 177"/>
                    <a:gd name="T8" fmla="*/ 151 w 275"/>
                    <a:gd name="T9" fmla="*/ 120 h 177"/>
                    <a:gd name="T10" fmla="*/ 175 w 275"/>
                    <a:gd name="T11" fmla="*/ 48 h 177"/>
                    <a:gd name="T12" fmla="*/ 168 w 275"/>
                    <a:gd name="T13" fmla="*/ 37 h 177"/>
                    <a:gd name="T14" fmla="*/ 136 w 275"/>
                    <a:gd name="T15" fmla="*/ 55 h 177"/>
                    <a:gd name="T16" fmla="*/ 83 w 275"/>
                    <a:gd name="T17" fmla="*/ 164 h 177"/>
                    <a:gd name="T18" fmla="*/ 67 w 275"/>
                    <a:gd name="T19" fmla="*/ 175 h 177"/>
                    <a:gd name="T20" fmla="*/ 12 w 275"/>
                    <a:gd name="T21" fmla="*/ 176 h 177"/>
                    <a:gd name="T22" fmla="*/ 5 w 275"/>
                    <a:gd name="T23" fmla="*/ 164 h 177"/>
                    <a:gd name="T24" fmla="*/ 59 w 275"/>
                    <a:gd name="T25" fmla="*/ 55 h 177"/>
                    <a:gd name="T26" fmla="*/ 49 w 275"/>
                    <a:gd name="T27" fmla="*/ 38 h 177"/>
                    <a:gd name="T28" fmla="*/ 43 w 275"/>
                    <a:gd name="T29" fmla="*/ 35 h 177"/>
                    <a:gd name="T30" fmla="*/ 60 w 275"/>
                    <a:gd name="T31" fmla="*/ 0 h 177"/>
                    <a:gd name="T32" fmla="*/ 264 w 275"/>
                    <a:gd name="T33" fmla="*/ 0 h 177"/>
                    <a:gd name="T34" fmla="*/ 272 w 275"/>
                    <a:gd name="T35" fmla="*/ 12 h 177"/>
                    <a:gd name="T36" fmla="*/ 228 w 275"/>
                    <a:gd name="T37" fmla="*/ 137 h 177"/>
                    <a:gd name="T38" fmla="*/ 158 w 275"/>
                    <a:gd name="T39" fmla="*/ 176 h 177"/>
                    <a:gd name="T40" fmla="*/ 138 w 275"/>
                    <a:gd name="T41" fmla="*/ 17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177">
                      <a:moveTo>
                        <a:pt x="138" y="176"/>
                      </a:moveTo>
                      <a:cubicBezTo>
                        <a:pt x="138" y="176"/>
                        <a:pt x="137" y="176"/>
                        <a:pt x="137" y="176"/>
                      </a:cubicBezTo>
                      <a:cubicBezTo>
                        <a:pt x="105" y="176"/>
                        <a:pt x="103" y="173"/>
                        <a:pt x="118" y="144"/>
                      </a:cubicBezTo>
                      <a:cubicBezTo>
                        <a:pt x="120" y="140"/>
                        <a:pt x="123" y="138"/>
                        <a:pt x="128" y="138"/>
                      </a:cubicBezTo>
                      <a:cubicBezTo>
                        <a:pt x="141" y="138"/>
                        <a:pt x="147" y="131"/>
                        <a:pt x="151" y="120"/>
                      </a:cubicBezTo>
                      <a:cubicBezTo>
                        <a:pt x="159" y="96"/>
                        <a:pt x="167" y="72"/>
                        <a:pt x="175" y="48"/>
                      </a:cubicBezTo>
                      <a:cubicBezTo>
                        <a:pt x="178" y="41"/>
                        <a:pt x="178" y="38"/>
                        <a:pt x="168" y="37"/>
                      </a:cubicBezTo>
                      <a:cubicBezTo>
                        <a:pt x="152" y="35"/>
                        <a:pt x="143" y="40"/>
                        <a:pt x="136" y="55"/>
                      </a:cubicBezTo>
                      <a:cubicBezTo>
                        <a:pt x="119" y="92"/>
                        <a:pt x="100" y="128"/>
                        <a:pt x="83" y="164"/>
                      </a:cubicBezTo>
                      <a:cubicBezTo>
                        <a:pt x="79" y="171"/>
                        <a:pt x="75" y="175"/>
                        <a:pt x="67" y="175"/>
                      </a:cubicBezTo>
                      <a:cubicBezTo>
                        <a:pt x="49" y="175"/>
                        <a:pt x="30" y="175"/>
                        <a:pt x="12" y="176"/>
                      </a:cubicBezTo>
                      <a:cubicBezTo>
                        <a:pt x="0" y="177"/>
                        <a:pt x="1" y="172"/>
                        <a:pt x="5" y="164"/>
                      </a:cubicBezTo>
                      <a:cubicBezTo>
                        <a:pt x="23" y="128"/>
                        <a:pt x="41" y="92"/>
                        <a:pt x="59" y="55"/>
                      </a:cubicBezTo>
                      <a:cubicBezTo>
                        <a:pt x="67" y="39"/>
                        <a:pt x="67" y="39"/>
                        <a:pt x="49" y="38"/>
                      </a:cubicBezTo>
                      <a:cubicBezTo>
                        <a:pt x="47" y="38"/>
                        <a:pt x="44" y="37"/>
                        <a:pt x="43" y="35"/>
                      </a:cubicBezTo>
                      <a:cubicBezTo>
                        <a:pt x="38" y="28"/>
                        <a:pt x="52" y="0"/>
                        <a:pt x="60" y="0"/>
                      </a:cubicBezTo>
                      <a:cubicBezTo>
                        <a:pt x="128" y="0"/>
                        <a:pt x="196" y="0"/>
                        <a:pt x="264" y="0"/>
                      </a:cubicBezTo>
                      <a:cubicBezTo>
                        <a:pt x="273" y="0"/>
                        <a:pt x="275" y="5"/>
                        <a:pt x="272" y="12"/>
                      </a:cubicBezTo>
                      <a:cubicBezTo>
                        <a:pt x="258" y="54"/>
                        <a:pt x="245" y="96"/>
                        <a:pt x="228" y="137"/>
                      </a:cubicBezTo>
                      <a:cubicBezTo>
                        <a:pt x="216" y="167"/>
                        <a:pt x="188" y="175"/>
                        <a:pt x="158" y="176"/>
                      </a:cubicBezTo>
                      <a:cubicBezTo>
                        <a:pt x="151" y="176"/>
                        <a:pt x="145" y="176"/>
                        <a:pt x="138"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userDrawn="1"/>
            </p:nvGrpSpPr>
            <p:grpSpPr>
              <a:xfrm>
                <a:off x="6216068" y="3733799"/>
                <a:ext cx="2360613" cy="1120776"/>
                <a:chOff x="8506786" y="1917700"/>
                <a:chExt cx="2360613" cy="1120776"/>
              </a:xfrm>
              <a:grpFill/>
            </p:grpSpPr>
            <p:sp>
              <p:nvSpPr>
                <p:cNvPr id="59" name="Freeform 32"/>
                <p:cNvSpPr/>
                <p:nvPr/>
              </p:nvSpPr>
              <p:spPr bwMode="auto">
                <a:xfrm>
                  <a:off x="8841748" y="2379663"/>
                  <a:ext cx="863600" cy="658813"/>
                </a:xfrm>
                <a:custGeom>
                  <a:avLst/>
                  <a:gdLst>
                    <a:gd name="T0" fmla="*/ 0 w 230"/>
                    <a:gd name="T1" fmla="*/ 160 h 175"/>
                    <a:gd name="T2" fmla="*/ 62 w 230"/>
                    <a:gd name="T3" fmla="*/ 108 h 175"/>
                    <a:gd name="T4" fmla="*/ 66 w 230"/>
                    <a:gd name="T5" fmla="*/ 90 h 175"/>
                    <a:gd name="T6" fmla="*/ 50 w 230"/>
                    <a:gd name="T7" fmla="*/ 58 h 175"/>
                    <a:gd name="T8" fmla="*/ 65 w 230"/>
                    <a:gd name="T9" fmla="*/ 32 h 175"/>
                    <a:gd name="T10" fmla="*/ 94 w 230"/>
                    <a:gd name="T11" fmla="*/ 32 h 175"/>
                    <a:gd name="T12" fmla="*/ 124 w 230"/>
                    <a:gd name="T13" fmla="*/ 48 h 175"/>
                    <a:gd name="T14" fmla="*/ 132 w 230"/>
                    <a:gd name="T15" fmla="*/ 50 h 175"/>
                    <a:gd name="T16" fmla="*/ 164 w 230"/>
                    <a:gd name="T17" fmla="*/ 23 h 175"/>
                    <a:gd name="T18" fmla="*/ 66 w 230"/>
                    <a:gd name="T19" fmla="*/ 23 h 175"/>
                    <a:gd name="T20" fmla="*/ 54 w 230"/>
                    <a:gd name="T21" fmla="*/ 18 h 175"/>
                    <a:gd name="T22" fmla="*/ 67 w 230"/>
                    <a:gd name="T23" fmla="*/ 0 h 175"/>
                    <a:gd name="T24" fmla="*/ 222 w 230"/>
                    <a:gd name="T25" fmla="*/ 0 h 175"/>
                    <a:gd name="T26" fmla="*/ 228 w 230"/>
                    <a:gd name="T27" fmla="*/ 10 h 175"/>
                    <a:gd name="T28" fmla="*/ 178 w 230"/>
                    <a:gd name="T29" fmla="*/ 77 h 175"/>
                    <a:gd name="T30" fmla="*/ 166 w 230"/>
                    <a:gd name="T31" fmla="*/ 132 h 175"/>
                    <a:gd name="T32" fmla="*/ 148 w 230"/>
                    <a:gd name="T33" fmla="*/ 162 h 175"/>
                    <a:gd name="T34" fmla="*/ 122 w 230"/>
                    <a:gd name="T35" fmla="*/ 162 h 175"/>
                    <a:gd name="T36" fmla="*/ 96 w 230"/>
                    <a:gd name="T37" fmla="*/ 144 h 175"/>
                    <a:gd name="T38" fmla="*/ 0 w 230"/>
                    <a:gd name="T3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0" h="175">
                      <a:moveTo>
                        <a:pt x="0" y="160"/>
                      </a:moveTo>
                      <a:cubicBezTo>
                        <a:pt x="21" y="142"/>
                        <a:pt x="41" y="125"/>
                        <a:pt x="62" y="108"/>
                      </a:cubicBezTo>
                      <a:cubicBezTo>
                        <a:pt x="69" y="103"/>
                        <a:pt x="71" y="98"/>
                        <a:pt x="66" y="90"/>
                      </a:cubicBezTo>
                      <a:cubicBezTo>
                        <a:pt x="60" y="80"/>
                        <a:pt x="55" y="69"/>
                        <a:pt x="50" y="58"/>
                      </a:cubicBezTo>
                      <a:cubicBezTo>
                        <a:pt x="42" y="42"/>
                        <a:pt x="48" y="32"/>
                        <a:pt x="65" y="32"/>
                      </a:cubicBezTo>
                      <a:cubicBezTo>
                        <a:pt x="75" y="32"/>
                        <a:pt x="84" y="32"/>
                        <a:pt x="94" y="32"/>
                      </a:cubicBezTo>
                      <a:cubicBezTo>
                        <a:pt x="108" y="30"/>
                        <a:pt x="120" y="31"/>
                        <a:pt x="124" y="48"/>
                      </a:cubicBezTo>
                      <a:cubicBezTo>
                        <a:pt x="125" y="53"/>
                        <a:pt x="128" y="53"/>
                        <a:pt x="132" y="50"/>
                      </a:cubicBezTo>
                      <a:cubicBezTo>
                        <a:pt x="142" y="42"/>
                        <a:pt x="151" y="34"/>
                        <a:pt x="164" y="23"/>
                      </a:cubicBezTo>
                      <a:cubicBezTo>
                        <a:pt x="129" y="23"/>
                        <a:pt x="97" y="23"/>
                        <a:pt x="66" y="23"/>
                      </a:cubicBezTo>
                      <a:cubicBezTo>
                        <a:pt x="62" y="23"/>
                        <a:pt x="53" y="27"/>
                        <a:pt x="54" y="18"/>
                      </a:cubicBezTo>
                      <a:cubicBezTo>
                        <a:pt x="55" y="12"/>
                        <a:pt x="54" y="0"/>
                        <a:pt x="67" y="0"/>
                      </a:cubicBezTo>
                      <a:cubicBezTo>
                        <a:pt x="119" y="0"/>
                        <a:pt x="170" y="0"/>
                        <a:pt x="222" y="0"/>
                      </a:cubicBezTo>
                      <a:cubicBezTo>
                        <a:pt x="230" y="0"/>
                        <a:pt x="229" y="3"/>
                        <a:pt x="228" y="10"/>
                      </a:cubicBezTo>
                      <a:cubicBezTo>
                        <a:pt x="223" y="41"/>
                        <a:pt x="201" y="59"/>
                        <a:pt x="178" y="77"/>
                      </a:cubicBezTo>
                      <a:cubicBezTo>
                        <a:pt x="149" y="99"/>
                        <a:pt x="150" y="100"/>
                        <a:pt x="166" y="132"/>
                      </a:cubicBezTo>
                      <a:cubicBezTo>
                        <a:pt x="182" y="162"/>
                        <a:pt x="182" y="162"/>
                        <a:pt x="148" y="162"/>
                      </a:cubicBezTo>
                      <a:cubicBezTo>
                        <a:pt x="139" y="162"/>
                        <a:pt x="131" y="162"/>
                        <a:pt x="122" y="162"/>
                      </a:cubicBezTo>
                      <a:cubicBezTo>
                        <a:pt x="110" y="163"/>
                        <a:pt x="97" y="164"/>
                        <a:pt x="96" y="144"/>
                      </a:cubicBezTo>
                      <a:cubicBezTo>
                        <a:pt x="66" y="175"/>
                        <a:pt x="32" y="157"/>
                        <a:pt x="0"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0" name="Freeform 33"/>
                <p:cNvSpPr/>
                <p:nvPr/>
              </p:nvSpPr>
              <p:spPr bwMode="auto">
                <a:xfrm>
                  <a:off x="10154611" y="1917700"/>
                  <a:ext cx="712788" cy="1074738"/>
                </a:xfrm>
                <a:custGeom>
                  <a:avLst/>
                  <a:gdLst>
                    <a:gd name="T0" fmla="*/ 38 w 190"/>
                    <a:gd name="T1" fmla="*/ 107 h 286"/>
                    <a:gd name="T2" fmla="*/ 76 w 190"/>
                    <a:gd name="T3" fmla="*/ 80 h 286"/>
                    <a:gd name="T4" fmla="*/ 98 w 190"/>
                    <a:gd name="T5" fmla="*/ 14 h 286"/>
                    <a:gd name="T6" fmla="*/ 116 w 190"/>
                    <a:gd name="T7" fmla="*/ 1 h 286"/>
                    <a:gd name="T8" fmla="*/ 154 w 190"/>
                    <a:gd name="T9" fmla="*/ 1 h 286"/>
                    <a:gd name="T10" fmla="*/ 164 w 190"/>
                    <a:gd name="T11" fmla="*/ 17 h 286"/>
                    <a:gd name="T12" fmla="*/ 137 w 190"/>
                    <a:gd name="T13" fmla="*/ 96 h 286"/>
                    <a:gd name="T14" fmla="*/ 146 w 190"/>
                    <a:gd name="T15" fmla="*/ 108 h 286"/>
                    <a:gd name="T16" fmla="*/ 177 w 190"/>
                    <a:gd name="T17" fmla="*/ 108 h 286"/>
                    <a:gd name="T18" fmla="*/ 189 w 190"/>
                    <a:gd name="T19" fmla="*/ 113 h 286"/>
                    <a:gd name="T20" fmla="*/ 177 w 190"/>
                    <a:gd name="T21" fmla="*/ 131 h 286"/>
                    <a:gd name="T22" fmla="*/ 139 w 190"/>
                    <a:gd name="T23" fmla="*/ 130 h 286"/>
                    <a:gd name="T24" fmla="*/ 121 w 190"/>
                    <a:gd name="T25" fmla="*/ 144 h 286"/>
                    <a:gd name="T26" fmla="*/ 77 w 190"/>
                    <a:gd name="T27" fmla="*/ 273 h 286"/>
                    <a:gd name="T28" fmla="*/ 60 w 190"/>
                    <a:gd name="T29" fmla="*/ 285 h 286"/>
                    <a:gd name="T30" fmla="*/ 23 w 190"/>
                    <a:gd name="T31" fmla="*/ 285 h 286"/>
                    <a:gd name="T32" fmla="*/ 11 w 190"/>
                    <a:gd name="T33" fmla="*/ 270 h 286"/>
                    <a:gd name="T34" fmla="*/ 54 w 190"/>
                    <a:gd name="T35" fmla="*/ 144 h 286"/>
                    <a:gd name="T36" fmla="*/ 45 w 190"/>
                    <a:gd name="T37" fmla="*/ 130 h 286"/>
                    <a:gd name="T38" fmla="*/ 12 w 190"/>
                    <a:gd name="T39" fmla="*/ 130 h 286"/>
                    <a:gd name="T40" fmla="*/ 1 w 190"/>
                    <a:gd name="T41" fmla="*/ 126 h 286"/>
                    <a:gd name="T42" fmla="*/ 12 w 190"/>
                    <a:gd name="T43" fmla="*/ 108 h 286"/>
                    <a:gd name="T44" fmla="*/ 38 w 190"/>
                    <a:gd name="T45" fmla="*/ 10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86">
                      <a:moveTo>
                        <a:pt x="38" y="107"/>
                      </a:moveTo>
                      <a:cubicBezTo>
                        <a:pt x="67" y="107"/>
                        <a:pt x="67" y="107"/>
                        <a:pt x="76" y="80"/>
                      </a:cubicBezTo>
                      <a:cubicBezTo>
                        <a:pt x="83" y="58"/>
                        <a:pt x="92" y="36"/>
                        <a:pt x="98" y="14"/>
                      </a:cubicBezTo>
                      <a:cubicBezTo>
                        <a:pt x="101" y="3"/>
                        <a:pt x="106" y="0"/>
                        <a:pt x="116" y="1"/>
                      </a:cubicBezTo>
                      <a:cubicBezTo>
                        <a:pt x="129" y="2"/>
                        <a:pt x="141" y="2"/>
                        <a:pt x="154" y="1"/>
                      </a:cubicBezTo>
                      <a:cubicBezTo>
                        <a:pt x="169" y="0"/>
                        <a:pt x="169" y="5"/>
                        <a:pt x="164" y="17"/>
                      </a:cubicBezTo>
                      <a:cubicBezTo>
                        <a:pt x="155" y="43"/>
                        <a:pt x="147" y="70"/>
                        <a:pt x="137" y="96"/>
                      </a:cubicBezTo>
                      <a:cubicBezTo>
                        <a:pt x="134" y="106"/>
                        <a:pt x="136" y="108"/>
                        <a:pt x="146" y="108"/>
                      </a:cubicBezTo>
                      <a:cubicBezTo>
                        <a:pt x="156" y="107"/>
                        <a:pt x="167" y="107"/>
                        <a:pt x="177" y="108"/>
                      </a:cubicBezTo>
                      <a:cubicBezTo>
                        <a:pt x="181" y="108"/>
                        <a:pt x="190" y="104"/>
                        <a:pt x="189" y="113"/>
                      </a:cubicBezTo>
                      <a:cubicBezTo>
                        <a:pt x="188" y="120"/>
                        <a:pt x="189" y="130"/>
                        <a:pt x="177" y="131"/>
                      </a:cubicBezTo>
                      <a:cubicBezTo>
                        <a:pt x="164" y="131"/>
                        <a:pt x="152" y="131"/>
                        <a:pt x="139" y="130"/>
                      </a:cubicBezTo>
                      <a:cubicBezTo>
                        <a:pt x="128" y="129"/>
                        <a:pt x="124" y="134"/>
                        <a:pt x="121" y="144"/>
                      </a:cubicBezTo>
                      <a:cubicBezTo>
                        <a:pt x="107" y="187"/>
                        <a:pt x="92" y="230"/>
                        <a:pt x="77" y="273"/>
                      </a:cubicBezTo>
                      <a:cubicBezTo>
                        <a:pt x="74" y="282"/>
                        <a:pt x="70" y="286"/>
                        <a:pt x="60" y="285"/>
                      </a:cubicBezTo>
                      <a:cubicBezTo>
                        <a:pt x="48" y="284"/>
                        <a:pt x="35" y="284"/>
                        <a:pt x="23" y="285"/>
                      </a:cubicBezTo>
                      <a:cubicBezTo>
                        <a:pt x="10" y="286"/>
                        <a:pt x="6" y="284"/>
                        <a:pt x="11" y="270"/>
                      </a:cubicBezTo>
                      <a:cubicBezTo>
                        <a:pt x="27" y="228"/>
                        <a:pt x="40" y="186"/>
                        <a:pt x="54" y="144"/>
                      </a:cubicBezTo>
                      <a:cubicBezTo>
                        <a:pt x="58" y="133"/>
                        <a:pt x="57" y="129"/>
                        <a:pt x="45" y="130"/>
                      </a:cubicBezTo>
                      <a:cubicBezTo>
                        <a:pt x="34" y="131"/>
                        <a:pt x="23" y="131"/>
                        <a:pt x="12" y="130"/>
                      </a:cubicBezTo>
                      <a:cubicBezTo>
                        <a:pt x="8" y="130"/>
                        <a:pt x="0" y="134"/>
                        <a:pt x="1" y="126"/>
                      </a:cubicBezTo>
                      <a:cubicBezTo>
                        <a:pt x="2" y="119"/>
                        <a:pt x="1" y="109"/>
                        <a:pt x="12" y="108"/>
                      </a:cubicBezTo>
                      <a:cubicBezTo>
                        <a:pt x="21" y="107"/>
                        <a:pt x="29" y="107"/>
                        <a:pt x="38"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1" name="Freeform 40"/>
                <p:cNvSpPr/>
                <p:nvPr/>
              </p:nvSpPr>
              <p:spPr bwMode="auto">
                <a:xfrm>
                  <a:off x="9073523" y="1928813"/>
                  <a:ext cx="758825" cy="425450"/>
                </a:xfrm>
                <a:custGeom>
                  <a:avLst/>
                  <a:gdLst>
                    <a:gd name="T0" fmla="*/ 93 w 202"/>
                    <a:gd name="T1" fmla="*/ 113 h 113"/>
                    <a:gd name="T2" fmla="*/ 122 w 202"/>
                    <a:gd name="T3" fmla="*/ 24 h 113"/>
                    <a:gd name="T4" fmla="*/ 97 w 202"/>
                    <a:gd name="T5" fmla="*/ 40 h 113"/>
                    <a:gd name="T6" fmla="*/ 76 w 202"/>
                    <a:gd name="T7" fmla="*/ 102 h 113"/>
                    <a:gd name="T8" fmla="*/ 60 w 202"/>
                    <a:gd name="T9" fmla="*/ 113 h 113"/>
                    <a:gd name="T10" fmla="*/ 0 w 202"/>
                    <a:gd name="T11" fmla="*/ 113 h 113"/>
                    <a:gd name="T12" fmla="*/ 36 w 202"/>
                    <a:gd name="T13" fmla="*/ 6 h 113"/>
                    <a:gd name="T14" fmla="*/ 48 w 202"/>
                    <a:gd name="T15" fmla="*/ 0 h 113"/>
                    <a:gd name="T16" fmla="*/ 192 w 202"/>
                    <a:gd name="T17" fmla="*/ 0 h 113"/>
                    <a:gd name="T18" fmla="*/ 199 w 202"/>
                    <a:gd name="T19" fmla="*/ 11 h 113"/>
                    <a:gd name="T20" fmla="*/ 176 w 202"/>
                    <a:gd name="T21" fmla="*/ 79 h 113"/>
                    <a:gd name="T22" fmla="*/ 177 w 202"/>
                    <a:gd name="T23" fmla="*/ 89 h 113"/>
                    <a:gd name="T24" fmla="*/ 182 w 202"/>
                    <a:gd name="T25" fmla="*/ 101 h 113"/>
                    <a:gd name="T26" fmla="*/ 170 w 202"/>
                    <a:gd name="T27" fmla="*/ 113 h 113"/>
                    <a:gd name="T28" fmla="*/ 93 w 202"/>
                    <a:gd name="T2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2" h="113">
                      <a:moveTo>
                        <a:pt x="93" y="113"/>
                      </a:moveTo>
                      <a:cubicBezTo>
                        <a:pt x="103" y="82"/>
                        <a:pt x="113" y="53"/>
                        <a:pt x="122" y="24"/>
                      </a:cubicBezTo>
                      <a:cubicBezTo>
                        <a:pt x="107" y="19"/>
                        <a:pt x="101" y="25"/>
                        <a:pt x="97" y="40"/>
                      </a:cubicBezTo>
                      <a:cubicBezTo>
                        <a:pt x="91" y="61"/>
                        <a:pt x="83" y="81"/>
                        <a:pt x="76" y="102"/>
                      </a:cubicBezTo>
                      <a:cubicBezTo>
                        <a:pt x="74" y="111"/>
                        <a:pt x="69" y="113"/>
                        <a:pt x="60" y="113"/>
                      </a:cubicBezTo>
                      <a:cubicBezTo>
                        <a:pt x="41" y="112"/>
                        <a:pt x="22" y="113"/>
                        <a:pt x="0" y="113"/>
                      </a:cubicBezTo>
                      <a:cubicBezTo>
                        <a:pt x="12" y="76"/>
                        <a:pt x="24" y="41"/>
                        <a:pt x="36" y="6"/>
                      </a:cubicBezTo>
                      <a:cubicBezTo>
                        <a:pt x="38" y="0"/>
                        <a:pt x="43" y="0"/>
                        <a:pt x="48" y="0"/>
                      </a:cubicBezTo>
                      <a:cubicBezTo>
                        <a:pt x="96" y="0"/>
                        <a:pt x="144" y="0"/>
                        <a:pt x="192" y="0"/>
                      </a:cubicBezTo>
                      <a:cubicBezTo>
                        <a:pt x="202" y="0"/>
                        <a:pt x="202" y="3"/>
                        <a:pt x="199" y="11"/>
                      </a:cubicBezTo>
                      <a:cubicBezTo>
                        <a:pt x="191" y="34"/>
                        <a:pt x="184" y="57"/>
                        <a:pt x="176" y="79"/>
                      </a:cubicBezTo>
                      <a:cubicBezTo>
                        <a:pt x="175" y="82"/>
                        <a:pt x="171" y="88"/>
                        <a:pt x="177" y="89"/>
                      </a:cubicBezTo>
                      <a:cubicBezTo>
                        <a:pt x="187" y="91"/>
                        <a:pt x="183" y="96"/>
                        <a:pt x="182" y="101"/>
                      </a:cubicBezTo>
                      <a:cubicBezTo>
                        <a:pt x="179" y="106"/>
                        <a:pt x="179" y="113"/>
                        <a:pt x="170" y="113"/>
                      </a:cubicBezTo>
                      <a:cubicBezTo>
                        <a:pt x="145" y="112"/>
                        <a:pt x="120" y="113"/>
                        <a:pt x="93"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2" name="Freeform 42"/>
                <p:cNvSpPr/>
                <p:nvPr/>
              </p:nvSpPr>
              <p:spPr bwMode="auto">
                <a:xfrm>
                  <a:off x="8506786" y="2195513"/>
                  <a:ext cx="536575" cy="793750"/>
                </a:xfrm>
                <a:custGeom>
                  <a:avLst/>
                  <a:gdLst>
                    <a:gd name="T0" fmla="*/ 143 w 143"/>
                    <a:gd name="T1" fmla="*/ 0 h 211"/>
                    <a:gd name="T2" fmla="*/ 84 w 143"/>
                    <a:gd name="T3" fmla="*/ 175 h 211"/>
                    <a:gd name="T4" fmla="*/ 87 w 143"/>
                    <a:gd name="T5" fmla="*/ 190 h 211"/>
                    <a:gd name="T6" fmla="*/ 86 w 143"/>
                    <a:gd name="T7" fmla="*/ 202 h 211"/>
                    <a:gd name="T8" fmla="*/ 76 w 143"/>
                    <a:gd name="T9" fmla="*/ 211 h 211"/>
                    <a:gd name="T10" fmla="*/ 10 w 143"/>
                    <a:gd name="T11" fmla="*/ 211 h 211"/>
                    <a:gd name="T12" fmla="*/ 6 w 143"/>
                    <a:gd name="T13" fmla="*/ 200 h 211"/>
                    <a:gd name="T14" fmla="*/ 55 w 143"/>
                    <a:gd name="T15" fmla="*/ 55 h 211"/>
                    <a:gd name="T16" fmla="*/ 61 w 143"/>
                    <a:gd name="T17" fmla="*/ 35 h 211"/>
                    <a:gd name="T18" fmla="*/ 56 w 143"/>
                    <a:gd name="T19" fmla="*/ 23 h 211"/>
                    <a:gd name="T20" fmla="*/ 53 w 143"/>
                    <a:gd name="T21" fmla="*/ 15 h 211"/>
                    <a:gd name="T22" fmla="*/ 66 w 143"/>
                    <a:gd name="T23" fmla="*/ 0 h 211"/>
                    <a:gd name="T24" fmla="*/ 143 w 143"/>
                    <a:gd name="T2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211">
                      <a:moveTo>
                        <a:pt x="143" y="0"/>
                      </a:moveTo>
                      <a:cubicBezTo>
                        <a:pt x="122" y="60"/>
                        <a:pt x="103" y="117"/>
                        <a:pt x="84" y="175"/>
                      </a:cubicBezTo>
                      <a:cubicBezTo>
                        <a:pt x="82" y="179"/>
                        <a:pt x="73" y="187"/>
                        <a:pt x="87" y="190"/>
                      </a:cubicBezTo>
                      <a:cubicBezTo>
                        <a:pt x="92" y="191"/>
                        <a:pt x="87" y="198"/>
                        <a:pt x="86" y="202"/>
                      </a:cubicBezTo>
                      <a:cubicBezTo>
                        <a:pt x="85" y="207"/>
                        <a:pt x="83" y="211"/>
                        <a:pt x="76" y="211"/>
                      </a:cubicBezTo>
                      <a:cubicBezTo>
                        <a:pt x="54" y="210"/>
                        <a:pt x="32" y="211"/>
                        <a:pt x="10" y="211"/>
                      </a:cubicBezTo>
                      <a:cubicBezTo>
                        <a:pt x="0" y="211"/>
                        <a:pt x="4" y="205"/>
                        <a:pt x="6" y="200"/>
                      </a:cubicBezTo>
                      <a:cubicBezTo>
                        <a:pt x="22" y="151"/>
                        <a:pt x="38" y="103"/>
                        <a:pt x="55" y="55"/>
                      </a:cubicBezTo>
                      <a:cubicBezTo>
                        <a:pt x="57" y="49"/>
                        <a:pt x="59" y="42"/>
                        <a:pt x="61" y="35"/>
                      </a:cubicBezTo>
                      <a:cubicBezTo>
                        <a:pt x="64" y="29"/>
                        <a:pt x="68" y="23"/>
                        <a:pt x="56" y="23"/>
                      </a:cubicBezTo>
                      <a:cubicBezTo>
                        <a:pt x="50" y="23"/>
                        <a:pt x="52" y="18"/>
                        <a:pt x="53" y="15"/>
                      </a:cubicBezTo>
                      <a:cubicBezTo>
                        <a:pt x="56" y="9"/>
                        <a:pt x="54" y="0"/>
                        <a:pt x="66" y="0"/>
                      </a:cubicBezTo>
                      <a:cubicBezTo>
                        <a:pt x="91" y="0"/>
                        <a:pt x="116"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3" name="Freeform 44"/>
                <p:cNvSpPr/>
                <p:nvPr/>
              </p:nvSpPr>
              <p:spPr bwMode="auto">
                <a:xfrm>
                  <a:off x="9667248" y="2195513"/>
                  <a:ext cx="509588" cy="801688"/>
                </a:xfrm>
                <a:custGeom>
                  <a:avLst/>
                  <a:gdLst>
                    <a:gd name="T0" fmla="*/ 86 w 136"/>
                    <a:gd name="T1" fmla="*/ 189 h 213"/>
                    <a:gd name="T2" fmla="*/ 62 w 136"/>
                    <a:gd name="T3" fmla="*/ 211 h 213"/>
                    <a:gd name="T4" fmla="*/ 18 w 136"/>
                    <a:gd name="T5" fmla="*/ 211 h 213"/>
                    <a:gd name="T6" fmla="*/ 6 w 136"/>
                    <a:gd name="T7" fmla="*/ 194 h 213"/>
                    <a:gd name="T8" fmla="*/ 59 w 136"/>
                    <a:gd name="T9" fmla="*/ 36 h 213"/>
                    <a:gd name="T10" fmla="*/ 54 w 136"/>
                    <a:gd name="T11" fmla="*/ 23 h 213"/>
                    <a:gd name="T12" fmla="*/ 43 w 136"/>
                    <a:gd name="T13" fmla="*/ 18 h 213"/>
                    <a:gd name="T14" fmla="*/ 54 w 136"/>
                    <a:gd name="T15" fmla="*/ 1 h 213"/>
                    <a:gd name="T16" fmla="*/ 125 w 136"/>
                    <a:gd name="T17" fmla="*/ 1 h 213"/>
                    <a:gd name="T18" fmla="*/ 128 w 136"/>
                    <a:gd name="T19" fmla="*/ 14 h 213"/>
                    <a:gd name="T20" fmla="*/ 89 w 136"/>
                    <a:gd name="T21" fmla="*/ 128 h 213"/>
                    <a:gd name="T22" fmla="*/ 75 w 136"/>
                    <a:gd name="T23" fmla="*/ 171 h 213"/>
                    <a:gd name="T24" fmla="*/ 86 w 136"/>
                    <a:gd name="T25" fmla="*/ 18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213">
                      <a:moveTo>
                        <a:pt x="86" y="189"/>
                      </a:moveTo>
                      <a:cubicBezTo>
                        <a:pt x="86" y="206"/>
                        <a:pt x="78" y="213"/>
                        <a:pt x="62" y="211"/>
                      </a:cubicBezTo>
                      <a:cubicBezTo>
                        <a:pt x="47" y="209"/>
                        <a:pt x="33" y="210"/>
                        <a:pt x="18" y="211"/>
                      </a:cubicBezTo>
                      <a:cubicBezTo>
                        <a:pt x="0" y="211"/>
                        <a:pt x="0" y="211"/>
                        <a:pt x="6" y="194"/>
                      </a:cubicBezTo>
                      <a:cubicBezTo>
                        <a:pt x="23" y="141"/>
                        <a:pt x="41" y="89"/>
                        <a:pt x="59" y="36"/>
                      </a:cubicBezTo>
                      <a:cubicBezTo>
                        <a:pt x="60" y="31"/>
                        <a:pt x="67" y="24"/>
                        <a:pt x="54" y="23"/>
                      </a:cubicBezTo>
                      <a:cubicBezTo>
                        <a:pt x="50" y="23"/>
                        <a:pt x="42" y="27"/>
                        <a:pt x="43" y="18"/>
                      </a:cubicBezTo>
                      <a:cubicBezTo>
                        <a:pt x="45" y="12"/>
                        <a:pt x="44" y="1"/>
                        <a:pt x="54" y="1"/>
                      </a:cubicBezTo>
                      <a:cubicBezTo>
                        <a:pt x="78" y="0"/>
                        <a:pt x="101" y="0"/>
                        <a:pt x="125" y="1"/>
                      </a:cubicBezTo>
                      <a:cubicBezTo>
                        <a:pt x="136" y="1"/>
                        <a:pt x="130" y="9"/>
                        <a:pt x="128" y="14"/>
                      </a:cubicBezTo>
                      <a:cubicBezTo>
                        <a:pt x="115" y="52"/>
                        <a:pt x="102" y="90"/>
                        <a:pt x="89" y="128"/>
                      </a:cubicBezTo>
                      <a:cubicBezTo>
                        <a:pt x="84" y="142"/>
                        <a:pt x="81" y="157"/>
                        <a:pt x="75" y="171"/>
                      </a:cubicBezTo>
                      <a:cubicBezTo>
                        <a:pt x="69" y="183"/>
                        <a:pt x="69" y="191"/>
                        <a:pt x="86" y="1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4" name="Freeform 60"/>
                <p:cNvSpPr/>
                <p:nvPr/>
              </p:nvSpPr>
              <p:spPr bwMode="auto">
                <a:xfrm>
                  <a:off x="8803648" y="1917700"/>
                  <a:ext cx="333375" cy="222250"/>
                </a:xfrm>
                <a:custGeom>
                  <a:avLst/>
                  <a:gdLst>
                    <a:gd name="T0" fmla="*/ 0 w 89"/>
                    <a:gd name="T1" fmla="*/ 59 h 59"/>
                    <a:gd name="T2" fmla="*/ 17 w 89"/>
                    <a:gd name="T3" fmla="*/ 7 h 59"/>
                    <a:gd name="T4" fmla="*/ 27 w 89"/>
                    <a:gd name="T5" fmla="*/ 0 h 59"/>
                    <a:gd name="T6" fmla="*/ 79 w 89"/>
                    <a:gd name="T7" fmla="*/ 0 h 59"/>
                    <a:gd name="T8" fmla="*/ 85 w 89"/>
                    <a:gd name="T9" fmla="*/ 10 h 59"/>
                    <a:gd name="T10" fmla="*/ 85 w 89"/>
                    <a:gd name="T11" fmla="*/ 12 h 59"/>
                    <a:gd name="T12" fmla="*/ 67 w 89"/>
                    <a:gd name="T13" fmla="*/ 59 h 59"/>
                    <a:gd name="T14" fmla="*/ 0 w 89"/>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59">
                      <a:moveTo>
                        <a:pt x="0" y="59"/>
                      </a:moveTo>
                      <a:cubicBezTo>
                        <a:pt x="6" y="41"/>
                        <a:pt x="12" y="24"/>
                        <a:pt x="17" y="7"/>
                      </a:cubicBezTo>
                      <a:cubicBezTo>
                        <a:pt x="19" y="2"/>
                        <a:pt x="22" y="0"/>
                        <a:pt x="27" y="0"/>
                      </a:cubicBezTo>
                      <a:cubicBezTo>
                        <a:pt x="44" y="0"/>
                        <a:pt x="62" y="1"/>
                        <a:pt x="79" y="0"/>
                      </a:cubicBezTo>
                      <a:cubicBezTo>
                        <a:pt x="88" y="0"/>
                        <a:pt x="89" y="4"/>
                        <a:pt x="85" y="10"/>
                      </a:cubicBezTo>
                      <a:cubicBezTo>
                        <a:pt x="85" y="11"/>
                        <a:pt x="85" y="11"/>
                        <a:pt x="85" y="12"/>
                      </a:cubicBezTo>
                      <a:cubicBezTo>
                        <a:pt x="79" y="27"/>
                        <a:pt x="76" y="44"/>
                        <a:pt x="67" y="59"/>
                      </a:cubicBezTo>
                      <a:cubicBezTo>
                        <a:pt x="45" y="59"/>
                        <a:pt x="23" y="59"/>
                        <a:pt x="0"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5" name="Freeform 66"/>
                <p:cNvSpPr/>
                <p:nvPr/>
              </p:nvSpPr>
              <p:spPr bwMode="auto">
                <a:xfrm>
                  <a:off x="9956173" y="1920875"/>
                  <a:ext cx="300038" cy="222250"/>
                </a:xfrm>
                <a:custGeom>
                  <a:avLst/>
                  <a:gdLst>
                    <a:gd name="T0" fmla="*/ 80 w 80"/>
                    <a:gd name="T1" fmla="*/ 1 h 59"/>
                    <a:gd name="T2" fmla="*/ 63 w 80"/>
                    <a:gd name="T3" fmla="*/ 52 h 59"/>
                    <a:gd name="T4" fmla="*/ 54 w 80"/>
                    <a:gd name="T5" fmla="*/ 59 h 59"/>
                    <a:gd name="T6" fmla="*/ 9 w 80"/>
                    <a:gd name="T7" fmla="*/ 59 h 59"/>
                    <a:gd name="T8" fmla="*/ 2 w 80"/>
                    <a:gd name="T9" fmla="*/ 49 h 59"/>
                    <a:gd name="T10" fmla="*/ 16 w 80"/>
                    <a:gd name="T11" fmla="*/ 8 h 59"/>
                    <a:gd name="T12" fmla="*/ 27 w 80"/>
                    <a:gd name="T13" fmla="*/ 0 h 59"/>
                    <a:gd name="T14" fmla="*/ 80 w 80"/>
                    <a:gd name="T15" fmla="*/ 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59">
                      <a:moveTo>
                        <a:pt x="80" y="1"/>
                      </a:moveTo>
                      <a:cubicBezTo>
                        <a:pt x="74" y="19"/>
                        <a:pt x="68" y="35"/>
                        <a:pt x="63" y="52"/>
                      </a:cubicBezTo>
                      <a:cubicBezTo>
                        <a:pt x="61" y="57"/>
                        <a:pt x="59" y="59"/>
                        <a:pt x="54" y="59"/>
                      </a:cubicBezTo>
                      <a:cubicBezTo>
                        <a:pt x="39" y="59"/>
                        <a:pt x="24" y="59"/>
                        <a:pt x="9" y="59"/>
                      </a:cubicBezTo>
                      <a:cubicBezTo>
                        <a:pt x="0" y="59"/>
                        <a:pt x="0" y="55"/>
                        <a:pt x="2" y="49"/>
                      </a:cubicBezTo>
                      <a:cubicBezTo>
                        <a:pt x="7" y="35"/>
                        <a:pt x="12" y="22"/>
                        <a:pt x="16" y="8"/>
                      </a:cubicBezTo>
                      <a:cubicBezTo>
                        <a:pt x="18" y="2"/>
                        <a:pt x="22" y="0"/>
                        <a:pt x="27" y="0"/>
                      </a:cubicBezTo>
                      <a:cubicBezTo>
                        <a:pt x="44" y="1"/>
                        <a:pt x="61" y="1"/>
                        <a:pt x="8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userDrawn="1"/>
            </p:nvGrpSpPr>
            <p:grpSpPr>
              <a:xfrm>
                <a:off x="-3358145" y="3714749"/>
                <a:ext cx="4732338" cy="1106488"/>
                <a:chOff x="-1067427" y="1898650"/>
                <a:chExt cx="4732338" cy="1106488"/>
              </a:xfrm>
              <a:grpFill/>
            </p:grpSpPr>
            <p:sp>
              <p:nvSpPr>
                <p:cNvPr id="49" name="Freeform 18"/>
                <p:cNvSpPr>
                  <a:spLocks noEditPoints="1"/>
                </p:cNvSpPr>
                <p:nvPr/>
              </p:nvSpPr>
              <p:spPr bwMode="auto">
                <a:xfrm>
                  <a:off x="-1067427" y="1966913"/>
                  <a:ext cx="1320800" cy="1033463"/>
                </a:xfrm>
                <a:custGeom>
                  <a:avLst/>
                  <a:gdLst>
                    <a:gd name="T0" fmla="*/ 221 w 352"/>
                    <a:gd name="T1" fmla="*/ 1 h 275"/>
                    <a:gd name="T2" fmla="*/ 340 w 352"/>
                    <a:gd name="T3" fmla="*/ 0 h 275"/>
                    <a:gd name="T4" fmla="*/ 348 w 352"/>
                    <a:gd name="T5" fmla="*/ 12 h 275"/>
                    <a:gd name="T6" fmla="*/ 271 w 352"/>
                    <a:gd name="T7" fmla="*/ 239 h 275"/>
                    <a:gd name="T8" fmla="*/ 224 w 352"/>
                    <a:gd name="T9" fmla="*/ 272 h 275"/>
                    <a:gd name="T10" fmla="*/ 192 w 352"/>
                    <a:gd name="T11" fmla="*/ 271 h 275"/>
                    <a:gd name="T12" fmla="*/ 180 w 352"/>
                    <a:gd name="T13" fmla="*/ 268 h 275"/>
                    <a:gd name="T14" fmla="*/ 188 w 352"/>
                    <a:gd name="T15" fmla="*/ 250 h 275"/>
                    <a:gd name="T16" fmla="*/ 215 w 352"/>
                    <a:gd name="T17" fmla="*/ 201 h 275"/>
                    <a:gd name="T18" fmla="*/ 210 w 352"/>
                    <a:gd name="T19" fmla="*/ 196 h 275"/>
                    <a:gd name="T20" fmla="*/ 187 w 352"/>
                    <a:gd name="T21" fmla="*/ 203 h 275"/>
                    <a:gd name="T22" fmla="*/ 168 w 352"/>
                    <a:gd name="T23" fmla="*/ 261 h 275"/>
                    <a:gd name="T24" fmla="*/ 153 w 352"/>
                    <a:gd name="T25" fmla="*/ 272 h 275"/>
                    <a:gd name="T26" fmla="*/ 107 w 352"/>
                    <a:gd name="T27" fmla="*/ 272 h 275"/>
                    <a:gd name="T28" fmla="*/ 99 w 352"/>
                    <a:gd name="T29" fmla="*/ 261 h 275"/>
                    <a:gd name="T30" fmla="*/ 116 w 352"/>
                    <a:gd name="T31" fmla="*/ 210 h 275"/>
                    <a:gd name="T32" fmla="*/ 115 w 352"/>
                    <a:gd name="T33" fmla="*/ 196 h 275"/>
                    <a:gd name="T34" fmla="*/ 91 w 352"/>
                    <a:gd name="T35" fmla="*/ 203 h 275"/>
                    <a:gd name="T36" fmla="*/ 72 w 352"/>
                    <a:gd name="T37" fmla="*/ 260 h 275"/>
                    <a:gd name="T38" fmla="*/ 55 w 352"/>
                    <a:gd name="T39" fmla="*/ 272 h 275"/>
                    <a:gd name="T40" fmla="*/ 13 w 352"/>
                    <a:gd name="T41" fmla="*/ 272 h 275"/>
                    <a:gd name="T42" fmla="*/ 4 w 352"/>
                    <a:gd name="T43" fmla="*/ 258 h 275"/>
                    <a:gd name="T44" fmla="*/ 63 w 352"/>
                    <a:gd name="T45" fmla="*/ 83 h 275"/>
                    <a:gd name="T46" fmla="*/ 87 w 352"/>
                    <a:gd name="T47" fmla="*/ 12 h 275"/>
                    <a:gd name="T48" fmla="*/ 104 w 352"/>
                    <a:gd name="T49" fmla="*/ 0 h 275"/>
                    <a:gd name="T50" fmla="*/ 221 w 352"/>
                    <a:gd name="T51" fmla="*/ 1 h 275"/>
                    <a:gd name="T52" fmla="*/ 227 w 352"/>
                    <a:gd name="T53" fmla="*/ 87 h 275"/>
                    <a:gd name="T54" fmla="*/ 261 w 352"/>
                    <a:gd name="T55" fmla="*/ 66 h 275"/>
                    <a:gd name="T56" fmla="*/ 271 w 352"/>
                    <a:gd name="T57" fmla="*/ 37 h 275"/>
                    <a:gd name="T58" fmla="*/ 271 w 352"/>
                    <a:gd name="T59" fmla="*/ 24 h 275"/>
                    <a:gd name="T60" fmla="*/ 247 w 352"/>
                    <a:gd name="T61" fmla="*/ 29 h 275"/>
                    <a:gd name="T62" fmla="*/ 227 w 352"/>
                    <a:gd name="T63" fmla="*/ 87 h 275"/>
                    <a:gd name="T64" fmla="*/ 131 w 352"/>
                    <a:gd name="T65" fmla="*/ 87 h 275"/>
                    <a:gd name="T66" fmla="*/ 165 w 352"/>
                    <a:gd name="T67" fmla="*/ 66 h 275"/>
                    <a:gd name="T68" fmla="*/ 175 w 352"/>
                    <a:gd name="T69" fmla="*/ 37 h 275"/>
                    <a:gd name="T70" fmla="*/ 175 w 352"/>
                    <a:gd name="T71" fmla="*/ 24 h 275"/>
                    <a:gd name="T72" fmla="*/ 151 w 352"/>
                    <a:gd name="T73" fmla="*/ 29 h 275"/>
                    <a:gd name="T74" fmla="*/ 131 w 352"/>
                    <a:gd name="T75" fmla="*/ 87 h 275"/>
                    <a:gd name="T76" fmla="*/ 215 w 352"/>
                    <a:gd name="T77" fmla="*/ 172 h 275"/>
                    <a:gd name="T78" fmla="*/ 228 w 352"/>
                    <a:gd name="T79" fmla="*/ 166 h 275"/>
                    <a:gd name="T80" fmla="*/ 244 w 352"/>
                    <a:gd name="T81" fmla="*/ 118 h 275"/>
                    <a:gd name="T82" fmla="*/ 241 w 352"/>
                    <a:gd name="T83" fmla="*/ 110 h 275"/>
                    <a:gd name="T84" fmla="*/ 214 w 352"/>
                    <a:gd name="T85" fmla="*/ 124 h 275"/>
                    <a:gd name="T86" fmla="*/ 202 w 352"/>
                    <a:gd name="T87" fmla="*/ 160 h 275"/>
                    <a:gd name="T88" fmla="*/ 215 w 352"/>
                    <a:gd name="T89" fmla="*/ 172 h 275"/>
                    <a:gd name="T90" fmla="*/ 117 w 352"/>
                    <a:gd name="T91" fmla="*/ 172 h 275"/>
                    <a:gd name="T92" fmla="*/ 134 w 352"/>
                    <a:gd name="T93" fmla="*/ 161 h 275"/>
                    <a:gd name="T94" fmla="*/ 144 w 352"/>
                    <a:gd name="T95" fmla="*/ 128 h 275"/>
                    <a:gd name="T96" fmla="*/ 129 w 352"/>
                    <a:gd name="T97" fmla="*/ 110 h 275"/>
                    <a:gd name="T98" fmla="*/ 119 w 352"/>
                    <a:gd name="T99" fmla="*/ 120 h 275"/>
                    <a:gd name="T100" fmla="*/ 107 w 352"/>
                    <a:gd name="T101" fmla="*/ 158 h 275"/>
                    <a:gd name="T102" fmla="*/ 117 w 352"/>
                    <a:gd name="T103" fmla="*/ 17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2" h="275">
                      <a:moveTo>
                        <a:pt x="221" y="1"/>
                      </a:moveTo>
                      <a:cubicBezTo>
                        <a:pt x="261" y="1"/>
                        <a:pt x="300" y="1"/>
                        <a:pt x="340" y="0"/>
                      </a:cubicBezTo>
                      <a:cubicBezTo>
                        <a:pt x="349" y="0"/>
                        <a:pt x="352" y="2"/>
                        <a:pt x="348" y="12"/>
                      </a:cubicBezTo>
                      <a:cubicBezTo>
                        <a:pt x="322" y="87"/>
                        <a:pt x="297" y="163"/>
                        <a:pt x="271" y="239"/>
                      </a:cubicBezTo>
                      <a:cubicBezTo>
                        <a:pt x="263" y="262"/>
                        <a:pt x="249" y="271"/>
                        <a:pt x="224" y="272"/>
                      </a:cubicBezTo>
                      <a:cubicBezTo>
                        <a:pt x="213" y="272"/>
                        <a:pt x="203" y="272"/>
                        <a:pt x="192" y="271"/>
                      </a:cubicBezTo>
                      <a:cubicBezTo>
                        <a:pt x="188" y="271"/>
                        <a:pt x="180" y="275"/>
                        <a:pt x="180" y="268"/>
                      </a:cubicBezTo>
                      <a:cubicBezTo>
                        <a:pt x="180" y="262"/>
                        <a:pt x="181" y="252"/>
                        <a:pt x="188" y="250"/>
                      </a:cubicBezTo>
                      <a:cubicBezTo>
                        <a:pt x="212" y="242"/>
                        <a:pt x="206" y="217"/>
                        <a:pt x="215" y="201"/>
                      </a:cubicBezTo>
                      <a:cubicBezTo>
                        <a:pt x="217" y="197"/>
                        <a:pt x="213" y="195"/>
                        <a:pt x="210" y="196"/>
                      </a:cubicBezTo>
                      <a:cubicBezTo>
                        <a:pt x="202" y="198"/>
                        <a:pt x="192" y="189"/>
                        <a:pt x="187" y="203"/>
                      </a:cubicBezTo>
                      <a:cubicBezTo>
                        <a:pt x="181" y="222"/>
                        <a:pt x="174" y="241"/>
                        <a:pt x="168" y="261"/>
                      </a:cubicBezTo>
                      <a:cubicBezTo>
                        <a:pt x="165" y="269"/>
                        <a:pt x="162" y="272"/>
                        <a:pt x="153" y="272"/>
                      </a:cubicBezTo>
                      <a:cubicBezTo>
                        <a:pt x="138" y="271"/>
                        <a:pt x="122" y="271"/>
                        <a:pt x="107" y="272"/>
                      </a:cubicBezTo>
                      <a:cubicBezTo>
                        <a:pt x="98" y="272"/>
                        <a:pt x="96" y="269"/>
                        <a:pt x="99" y="261"/>
                      </a:cubicBezTo>
                      <a:cubicBezTo>
                        <a:pt x="105" y="244"/>
                        <a:pt x="111" y="227"/>
                        <a:pt x="116" y="210"/>
                      </a:cubicBezTo>
                      <a:cubicBezTo>
                        <a:pt x="117" y="206"/>
                        <a:pt x="125" y="198"/>
                        <a:pt x="115" y="196"/>
                      </a:cubicBezTo>
                      <a:cubicBezTo>
                        <a:pt x="108" y="195"/>
                        <a:pt x="96" y="189"/>
                        <a:pt x="91" y="203"/>
                      </a:cubicBezTo>
                      <a:cubicBezTo>
                        <a:pt x="85" y="222"/>
                        <a:pt x="78" y="241"/>
                        <a:pt x="72" y="260"/>
                      </a:cubicBezTo>
                      <a:cubicBezTo>
                        <a:pt x="69" y="270"/>
                        <a:pt x="65" y="272"/>
                        <a:pt x="55" y="272"/>
                      </a:cubicBezTo>
                      <a:cubicBezTo>
                        <a:pt x="41" y="271"/>
                        <a:pt x="27" y="271"/>
                        <a:pt x="13" y="272"/>
                      </a:cubicBezTo>
                      <a:cubicBezTo>
                        <a:pt x="2" y="272"/>
                        <a:pt x="0" y="270"/>
                        <a:pt x="4" y="258"/>
                      </a:cubicBezTo>
                      <a:cubicBezTo>
                        <a:pt x="24" y="200"/>
                        <a:pt x="44" y="141"/>
                        <a:pt x="63" y="83"/>
                      </a:cubicBezTo>
                      <a:cubicBezTo>
                        <a:pt x="71" y="59"/>
                        <a:pt x="80" y="36"/>
                        <a:pt x="87" y="12"/>
                      </a:cubicBezTo>
                      <a:cubicBezTo>
                        <a:pt x="90" y="2"/>
                        <a:pt x="95" y="0"/>
                        <a:pt x="104" y="0"/>
                      </a:cubicBezTo>
                      <a:cubicBezTo>
                        <a:pt x="143" y="1"/>
                        <a:pt x="182" y="1"/>
                        <a:pt x="221" y="1"/>
                      </a:cubicBezTo>
                      <a:close/>
                      <a:moveTo>
                        <a:pt x="227" y="87"/>
                      </a:moveTo>
                      <a:cubicBezTo>
                        <a:pt x="253" y="89"/>
                        <a:pt x="253" y="89"/>
                        <a:pt x="261" y="66"/>
                      </a:cubicBezTo>
                      <a:cubicBezTo>
                        <a:pt x="265" y="57"/>
                        <a:pt x="269" y="47"/>
                        <a:pt x="271" y="37"/>
                      </a:cubicBezTo>
                      <a:cubicBezTo>
                        <a:pt x="272" y="33"/>
                        <a:pt x="280" y="25"/>
                        <a:pt x="271" y="24"/>
                      </a:cubicBezTo>
                      <a:cubicBezTo>
                        <a:pt x="263" y="22"/>
                        <a:pt x="251" y="16"/>
                        <a:pt x="247" y="29"/>
                      </a:cubicBezTo>
                      <a:cubicBezTo>
                        <a:pt x="239" y="48"/>
                        <a:pt x="233" y="67"/>
                        <a:pt x="227" y="87"/>
                      </a:cubicBezTo>
                      <a:close/>
                      <a:moveTo>
                        <a:pt x="131" y="87"/>
                      </a:moveTo>
                      <a:cubicBezTo>
                        <a:pt x="157" y="89"/>
                        <a:pt x="157" y="89"/>
                        <a:pt x="165" y="66"/>
                      </a:cubicBezTo>
                      <a:cubicBezTo>
                        <a:pt x="169" y="56"/>
                        <a:pt x="173" y="47"/>
                        <a:pt x="175" y="37"/>
                      </a:cubicBezTo>
                      <a:cubicBezTo>
                        <a:pt x="176" y="33"/>
                        <a:pt x="183" y="25"/>
                        <a:pt x="175" y="24"/>
                      </a:cubicBezTo>
                      <a:cubicBezTo>
                        <a:pt x="167" y="22"/>
                        <a:pt x="155" y="17"/>
                        <a:pt x="151" y="29"/>
                      </a:cubicBezTo>
                      <a:cubicBezTo>
                        <a:pt x="143" y="48"/>
                        <a:pt x="137" y="67"/>
                        <a:pt x="131" y="87"/>
                      </a:cubicBezTo>
                      <a:close/>
                      <a:moveTo>
                        <a:pt x="215" y="172"/>
                      </a:moveTo>
                      <a:cubicBezTo>
                        <a:pt x="217" y="171"/>
                        <a:pt x="225" y="176"/>
                        <a:pt x="228" y="166"/>
                      </a:cubicBezTo>
                      <a:cubicBezTo>
                        <a:pt x="233" y="150"/>
                        <a:pt x="239" y="134"/>
                        <a:pt x="244" y="118"/>
                      </a:cubicBezTo>
                      <a:cubicBezTo>
                        <a:pt x="245" y="115"/>
                        <a:pt x="246" y="112"/>
                        <a:pt x="241" y="110"/>
                      </a:cubicBezTo>
                      <a:cubicBezTo>
                        <a:pt x="228" y="107"/>
                        <a:pt x="219" y="111"/>
                        <a:pt x="214" y="124"/>
                      </a:cubicBezTo>
                      <a:cubicBezTo>
                        <a:pt x="210" y="136"/>
                        <a:pt x="207" y="148"/>
                        <a:pt x="202" y="160"/>
                      </a:cubicBezTo>
                      <a:cubicBezTo>
                        <a:pt x="197" y="171"/>
                        <a:pt x="201" y="174"/>
                        <a:pt x="215" y="172"/>
                      </a:cubicBezTo>
                      <a:close/>
                      <a:moveTo>
                        <a:pt x="117" y="172"/>
                      </a:moveTo>
                      <a:cubicBezTo>
                        <a:pt x="127" y="175"/>
                        <a:pt x="131" y="170"/>
                        <a:pt x="134" y="161"/>
                      </a:cubicBezTo>
                      <a:cubicBezTo>
                        <a:pt x="137" y="150"/>
                        <a:pt x="141" y="139"/>
                        <a:pt x="144" y="128"/>
                      </a:cubicBezTo>
                      <a:cubicBezTo>
                        <a:pt x="151" y="110"/>
                        <a:pt x="149" y="108"/>
                        <a:pt x="129" y="110"/>
                      </a:cubicBezTo>
                      <a:cubicBezTo>
                        <a:pt x="122" y="111"/>
                        <a:pt x="121" y="115"/>
                        <a:pt x="119" y="120"/>
                      </a:cubicBezTo>
                      <a:cubicBezTo>
                        <a:pt x="115" y="132"/>
                        <a:pt x="112" y="145"/>
                        <a:pt x="107" y="158"/>
                      </a:cubicBezTo>
                      <a:cubicBezTo>
                        <a:pt x="102" y="169"/>
                        <a:pt x="103" y="175"/>
                        <a:pt x="117" y="1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0" name="Freeform 19"/>
                <p:cNvSpPr/>
                <p:nvPr/>
              </p:nvSpPr>
              <p:spPr bwMode="auto">
                <a:xfrm>
                  <a:off x="35886" y="1914525"/>
                  <a:ext cx="1290638" cy="1090613"/>
                </a:xfrm>
                <a:custGeom>
                  <a:avLst/>
                  <a:gdLst>
                    <a:gd name="T0" fmla="*/ 137 w 344"/>
                    <a:gd name="T1" fmla="*/ 168 h 290"/>
                    <a:gd name="T2" fmla="*/ 153 w 344"/>
                    <a:gd name="T3" fmla="*/ 165 h 290"/>
                    <a:gd name="T4" fmla="*/ 167 w 344"/>
                    <a:gd name="T5" fmla="*/ 167 h 290"/>
                    <a:gd name="T6" fmla="*/ 158 w 344"/>
                    <a:gd name="T7" fmla="*/ 187 h 290"/>
                    <a:gd name="T8" fmla="*/ 155 w 344"/>
                    <a:gd name="T9" fmla="*/ 188 h 290"/>
                    <a:gd name="T10" fmla="*/ 117 w 344"/>
                    <a:gd name="T11" fmla="*/ 224 h 290"/>
                    <a:gd name="T12" fmla="*/ 106 w 344"/>
                    <a:gd name="T13" fmla="*/ 255 h 290"/>
                    <a:gd name="T14" fmla="*/ 60 w 344"/>
                    <a:gd name="T15" fmla="*/ 287 h 290"/>
                    <a:gd name="T16" fmla="*/ 13 w 344"/>
                    <a:gd name="T17" fmla="*/ 287 h 290"/>
                    <a:gd name="T18" fmla="*/ 1 w 344"/>
                    <a:gd name="T19" fmla="*/ 283 h 290"/>
                    <a:gd name="T20" fmla="*/ 10 w 344"/>
                    <a:gd name="T21" fmla="*/ 265 h 290"/>
                    <a:gd name="T22" fmla="*/ 45 w 344"/>
                    <a:gd name="T23" fmla="*/ 231 h 290"/>
                    <a:gd name="T24" fmla="*/ 53 w 344"/>
                    <a:gd name="T25" fmla="*/ 207 h 290"/>
                    <a:gd name="T26" fmla="*/ 21 w 344"/>
                    <a:gd name="T27" fmla="*/ 209 h 290"/>
                    <a:gd name="T28" fmla="*/ 48 w 344"/>
                    <a:gd name="T29" fmla="*/ 183 h 290"/>
                    <a:gd name="T30" fmla="*/ 67 w 344"/>
                    <a:gd name="T31" fmla="*/ 168 h 290"/>
                    <a:gd name="T32" fmla="*/ 85 w 344"/>
                    <a:gd name="T33" fmla="*/ 111 h 290"/>
                    <a:gd name="T34" fmla="*/ 55 w 344"/>
                    <a:gd name="T35" fmla="*/ 111 h 290"/>
                    <a:gd name="T36" fmla="*/ 80 w 344"/>
                    <a:gd name="T37" fmla="*/ 88 h 290"/>
                    <a:gd name="T38" fmla="*/ 99 w 344"/>
                    <a:gd name="T39" fmla="*/ 74 h 290"/>
                    <a:gd name="T40" fmla="*/ 111 w 344"/>
                    <a:gd name="T41" fmla="*/ 37 h 290"/>
                    <a:gd name="T42" fmla="*/ 104 w 344"/>
                    <a:gd name="T43" fmla="*/ 27 h 290"/>
                    <a:gd name="T44" fmla="*/ 98 w 344"/>
                    <a:gd name="T45" fmla="*/ 27 h 290"/>
                    <a:gd name="T46" fmla="*/ 87 w 344"/>
                    <a:gd name="T47" fmla="*/ 23 h 290"/>
                    <a:gd name="T48" fmla="*/ 98 w 344"/>
                    <a:gd name="T49" fmla="*/ 5 h 290"/>
                    <a:gd name="T50" fmla="*/ 210 w 344"/>
                    <a:gd name="T51" fmla="*/ 4 h 290"/>
                    <a:gd name="T52" fmla="*/ 216 w 344"/>
                    <a:gd name="T53" fmla="*/ 10 h 290"/>
                    <a:gd name="T54" fmla="*/ 205 w 344"/>
                    <a:gd name="T55" fmla="*/ 27 h 290"/>
                    <a:gd name="T56" fmla="*/ 175 w 344"/>
                    <a:gd name="T57" fmla="*/ 53 h 290"/>
                    <a:gd name="T58" fmla="*/ 166 w 344"/>
                    <a:gd name="T59" fmla="*/ 85 h 290"/>
                    <a:gd name="T60" fmla="*/ 200 w 344"/>
                    <a:gd name="T61" fmla="*/ 88 h 290"/>
                    <a:gd name="T62" fmla="*/ 222 w 344"/>
                    <a:gd name="T63" fmla="*/ 70 h 290"/>
                    <a:gd name="T64" fmla="*/ 234 w 344"/>
                    <a:gd name="T65" fmla="*/ 12 h 290"/>
                    <a:gd name="T66" fmla="*/ 247 w 344"/>
                    <a:gd name="T67" fmla="*/ 1 h 290"/>
                    <a:gd name="T68" fmla="*/ 293 w 344"/>
                    <a:gd name="T69" fmla="*/ 1 h 290"/>
                    <a:gd name="T70" fmla="*/ 304 w 344"/>
                    <a:gd name="T71" fmla="*/ 16 h 290"/>
                    <a:gd name="T72" fmla="*/ 292 w 344"/>
                    <a:gd name="T73" fmla="*/ 78 h 290"/>
                    <a:gd name="T74" fmla="*/ 300 w 344"/>
                    <a:gd name="T75" fmla="*/ 88 h 290"/>
                    <a:gd name="T76" fmla="*/ 332 w 344"/>
                    <a:gd name="T77" fmla="*/ 88 h 290"/>
                    <a:gd name="T78" fmla="*/ 343 w 344"/>
                    <a:gd name="T79" fmla="*/ 92 h 290"/>
                    <a:gd name="T80" fmla="*/ 330 w 344"/>
                    <a:gd name="T81" fmla="*/ 111 h 290"/>
                    <a:gd name="T82" fmla="*/ 303 w 344"/>
                    <a:gd name="T83" fmla="*/ 111 h 290"/>
                    <a:gd name="T84" fmla="*/ 281 w 344"/>
                    <a:gd name="T85" fmla="*/ 130 h 290"/>
                    <a:gd name="T86" fmla="*/ 282 w 344"/>
                    <a:gd name="T87" fmla="*/ 140 h 290"/>
                    <a:gd name="T88" fmla="*/ 321 w 344"/>
                    <a:gd name="T89" fmla="*/ 135 h 290"/>
                    <a:gd name="T90" fmla="*/ 326 w 344"/>
                    <a:gd name="T91" fmla="*/ 141 h 290"/>
                    <a:gd name="T92" fmla="*/ 317 w 344"/>
                    <a:gd name="T93" fmla="*/ 158 h 290"/>
                    <a:gd name="T94" fmla="*/ 274 w 344"/>
                    <a:gd name="T95" fmla="*/ 187 h 290"/>
                    <a:gd name="T96" fmla="*/ 268 w 344"/>
                    <a:gd name="T97" fmla="*/ 198 h 290"/>
                    <a:gd name="T98" fmla="*/ 258 w 344"/>
                    <a:gd name="T99" fmla="*/ 248 h 290"/>
                    <a:gd name="T100" fmla="*/ 271 w 344"/>
                    <a:gd name="T101" fmla="*/ 264 h 290"/>
                    <a:gd name="T102" fmla="*/ 283 w 344"/>
                    <a:gd name="T103" fmla="*/ 268 h 290"/>
                    <a:gd name="T104" fmla="*/ 269 w 344"/>
                    <a:gd name="T105" fmla="*/ 286 h 290"/>
                    <a:gd name="T106" fmla="*/ 192 w 344"/>
                    <a:gd name="T107" fmla="*/ 286 h 290"/>
                    <a:gd name="T108" fmla="*/ 181 w 344"/>
                    <a:gd name="T109" fmla="*/ 272 h 290"/>
                    <a:gd name="T110" fmla="*/ 183 w 344"/>
                    <a:gd name="T111" fmla="*/ 254 h 290"/>
                    <a:gd name="T112" fmla="*/ 108 w 344"/>
                    <a:gd name="T113" fmla="*/ 276 h 290"/>
                    <a:gd name="T114" fmla="*/ 172 w 344"/>
                    <a:gd name="T115" fmla="*/ 226 h 290"/>
                    <a:gd name="T116" fmla="*/ 199 w 344"/>
                    <a:gd name="T117" fmla="*/ 183 h 290"/>
                    <a:gd name="T118" fmla="*/ 212 w 344"/>
                    <a:gd name="T119" fmla="*/ 121 h 290"/>
                    <a:gd name="T120" fmla="*/ 203 w 344"/>
                    <a:gd name="T121" fmla="*/ 111 h 290"/>
                    <a:gd name="T122" fmla="*/ 202 w 344"/>
                    <a:gd name="T123" fmla="*/ 111 h 290"/>
                    <a:gd name="T124" fmla="*/ 137 w 344"/>
                    <a:gd name="T125" fmla="*/ 16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4" h="290">
                      <a:moveTo>
                        <a:pt x="137" y="168"/>
                      </a:moveTo>
                      <a:cubicBezTo>
                        <a:pt x="144" y="167"/>
                        <a:pt x="148" y="165"/>
                        <a:pt x="153" y="165"/>
                      </a:cubicBezTo>
                      <a:cubicBezTo>
                        <a:pt x="158" y="165"/>
                        <a:pt x="166" y="160"/>
                        <a:pt x="167" y="167"/>
                      </a:cubicBezTo>
                      <a:cubicBezTo>
                        <a:pt x="168" y="174"/>
                        <a:pt x="165" y="182"/>
                        <a:pt x="158" y="187"/>
                      </a:cubicBezTo>
                      <a:cubicBezTo>
                        <a:pt x="157" y="188"/>
                        <a:pt x="156" y="188"/>
                        <a:pt x="155" y="188"/>
                      </a:cubicBezTo>
                      <a:cubicBezTo>
                        <a:pt x="128" y="185"/>
                        <a:pt x="122" y="204"/>
                        <a:pt x="117" y="224"/>
                      </a:cubicBezTo>
                      <a:cubicBezTo>
                        <a:pt x="114" y="234"/>
                        <a:pt x="110" y="245"/>
                        <a:pt x="106" y="255"/>
                      </a:cubicBezTo>
                      <a:cubicBezTo>
                        <a:pt x="98" y="276"/>
                        <a:pt x="83" y="286"/>
                        <a:pt x="60" y="287"/>
                      </a:cubicBezTo>
                      <a:cubicBezTo>
                        <a:pt x="44" y="287"/>
                        <a:pt x="28" y="287"/>
                        <a:pt x="13" y="287"/>
                      </a:cubicBezTo>
                      <a:cubicBezTo>
                        <a:pt x="9" y="286"/>
                        <a:pt x="0" y="290"/>
                        <a:pt x="1" y="283"/>
                      </a:cubicBezTo>
                      <a:cubicBezTo>
                        <a:pt x="2" y="276"/>
                        <a:pt x="2" y="264"/>
                        <a:pt x="10" y="265"/>
                      </a:cubicBezTo>
                      <a:cubicBezTo>
                        <a:pt x="37" y="268"/>
                        <a:pt x="39" y="248"/>
                        <a:pt x="45" y="231"/>
                      </a:cubicBezTo>
                      <a:cubicBezTo>
                        <a:pt x="48" y="223"/>
                        <a:pt x="50" y="215"/>
                        <a:pt x="53" y="207"/>
                      </a:cubicBezTo>
                      <a:cubicBezTo>
                        <a:pt x="41" y="205"/>
                        <a:pt x="31" y="210"/>
                        <a:pt x="21" y="209"/>
                      </a:cubicBezTo>
                      <a:cubicBezTo>
                        <a:pt x="22" y="192"/>
                        <a:pt x="30" y="182"/>
                        <a:pt x="48" y="183"/>
                      </a:cubicBezTo>
                      <a:cubicBezTo>
                        <a:pt x="58" y="183"/>
                        <a:pt x="64" y="178"/>
                        <a:pt x="67" y="168"/>
                      </a:cubicBezTo>
                      <a:cubicBezTo>
                        <a:pt x="72" y="149"/>
                        <a:pt x="79" y="131"/>
                        <a:pt x="85" y="111"/>
                      </a:cubicBezTo>
                      <a:cubicBezTo>
                        <a:pt x="75" y="111"/>
                        <a:pt x="65" y="111"/>
                        <a:pt x="55" y="111"/>
                      </a:cubicBezTo>
                      <a:cubicBezTo>
                        <a:pt x="58" y="88"/>
                        <a:pt x="58" y="87"/>
                        <a:pt x="80" y="88"/>
                      </a:cubicBezTo>
                      <a:cubicBezTo>
                        <a:pt x="91" y="89"/>
                        <a:pt x="96" y="85"/>
                        <a:pt x="99" y="74"/>
                      </a:cubicBezTo>
                      <a:cubicBezTo>
                        <a:pt x="102" y="62"/>
                        <a:pt x="106" y="49"/>
                        <a:pt x="111" y="37"/>
                      </a:cubicBezTo>
                      <a:cubicBezTo>
                        <a:pt x="114" y="29"/>
                        <a:pt x="113" y="26"/>
                        <a:pt x="104" y="27"/>
                      </a:cubicBezTo>
                      <a:cubicBezTo>
                        <a:pt x="102" y="27"/>
                        <a:pt x="100" y="28"/>
                        <a:pt x="98" y="27"/>
                      </a:cubicBezTo>
                      <a:cubicBezTo>
                        <a:pt x="94" y="26"/>
                        <a:pt x="86" y="31"/>
                        <a:pt x="87" y="23"/>
                      </a:cubicBezTo>
                      <a:cubicBezTo>
                        <a:pt x="88" y="16"/>
                        <a:pt x="86" y="5"/>
                        <a:pt x="98" y="5"/>
                      </a:cubicBezTo>
                      <a:cubicBezTo>
                        <a:pt x="135" y="4"/>
                        <a:pt x="173" y="4"/>
                        <a:pt x="210" y="4"/>
                      </a:cubicBezTo>
                      <a:cubicBezTo>
                        <a:pt x="214" y="4"/>
                        <a:pt x="219" y="4"/>
                        <a:pt x="216" y="10"/>
                      </a:cubicBezTo>
                      <a:cubicBezTo>
                        <a:pt x="213" y="16"/>
                        <a:pt x="215" y="28"/>
                        <a:pt x="205" y="27"/>
                      </a:cubicBezTo>
                      <a:cubicBezTo>
                        <a:pt x="183" y="23"/>
                        <a:pt x="179" y="37"/>
                        <a:pt x="175" y="53"/>
                      </a:cubicBezTo>
                      <a:cubicBezTo>
                        <a:pt x="172" y="64"/>
                        <a:pt x="162" y="80"/>
                        <a:pt x="166" y="85"/>
                      </a:cubicBezTo>
                      <a:cubicBezTo>
                        <a:pt x="173" y="93"/>
                        <a:pt x="188" y="86"/>
                        <a:pt x="200" y="88"/>
                      </a:cubicBezTo>
                      <a:cubicBezTo>
                        <a:pt x="214" y="90"/>
                        <a:pt x="221" y="86"/>
                        <a:pt x="222" y="70"/>
                      </a:cubicBezTo>
                      <a:cubicBezTo>
                        <a:pt x="224" y="51"/>
                        <a:pt x="230" y="31"/>
                        <a:pt x="234" y="12"/>
                      </a:cubicBezTo>
                      <a:cubicBezTo>
                        <a:pt x="235" y="4"/>
                        <a:pt x="238" y="1"/>
                        <a:pt x="247" y="1"/>
                      </a:cubicBezTo>
                      <a:cubicBezTo>
                        <a:pt x="262" y="2"/>
                        <a:pt x="278" y="2"/>
                        <a:pt x="293" y="1"/>
                      </a:cubicBezTo>
                      <a:cubicBezTo>
                        <a:pt x="306" y="0"/>
                        <a:pt x="307" y="6"/>
                        <a:pt x="304" y="16"/>
                      </a:cubicBezTo>
                      <a:cubicBezTo>
                        <a:pt x="300" y="37"/>
                        <a:pt x="297" y="57"/>
                        <a:pt x="292" y="78"/>
                      </a:cubicBezTo>
                      <a:cubicBezTo>
                        <a:pt x="290" y="86"/>
                        <a:pt x="292" y="88"/>
                        <a:pt x="300" y="88"/>
                      </a:cubicBezTo>
                      <a:cubicBezTo>
                        <a:pt x="311" y="87"/>
                        <a:pt x="321" y="87"/>
                        <a:pt x="332" y="88"/>
                      </a:cubicBezTo>
                      <a:cubicBezTo>
                        <a:pt x="336" y="88"/>
                        <a:pt x="344" y="84"/>
                        <a:pt x="343" y="92"/>
                      </a:cubicBezTo>
                      <a:cubicBezTo>
                        <a:pt x="341" y="99"/>
                        <a:pt x="343" y="111"/>
                        <a:pt x="330" y="111"/>
                      </a:cubicBezTo>
                      <a:cubicBezTo>
                        <a:pt x="321" y="111"/>
                        <a:pt x="312" y="112"/>
                        <a:pt x="303" y="111"/>
                      </a:cubicBezTo>
                      <a:cubicBezTo>
                        <a:pt x="288" y="108"/>
                        <a:pt x="282" y="116"/>
                        <a:pt x="281" y="130"/>
                      </a:cubicBezTo>
                      <a:cubicBezTo>
                        <a:pt x="281" y="133"/>
                        <a:pt x="279" y="137"/>
                        <a:pt x="282" y="140"/>
                      </a:cubicBezTo>
                      <a:cubicBezTo>
                        <a:pt x="294" y="132"/>
                        <a:pt x="308" y="136"/>
                        <a:pt x="321" y="135"/>
                      </a:cubicBezTo>
                      <a:cubicBezTo>
                        <a:pt x="324" y="135"/>
                        <a:pt x="327" y="137"/>
                        <a:pt x="326" y="141"/>
                      </a:cubicBezTo>
                      <a:cubicBezTo>
                        <a:pt x="323" y="147"/>
                        <a:pt x="324" y="156"/>
                        <a:pt x="317" y="158"/>
                      </a:cubicBezTo>
                      <a:cubicBezTo>
                        <a:pt x="299" y="163"/>
                        <a:pt x="288" y="178"/>
                        <a:pt x="274" y="187"/>
                      </a:cubicBezTo>
                      <a:cubicBezTo>
                        <a:pt x="269" y="189"/>
                        <a:pt x="269" y="194"/>
                        <a:pt x="268" y="198"/>
                      </a:cubicBezTo>
                      <a:cubicBezTo>
                        <a:pt x="265" y="215"/>
                        <a:pt x="262" y="232"/>
                        <a:pt x="258" y="248"/>
                      </a:cubicBezTo>
                      <a:cubicBezTo>
                        <a:pt x="255" y="260"/>
                        <a:pt x="258" y="265"/>
                        <a:pt x="271" y="264"/>
                      </a:cubicBezTo>
                      <a:cubicBezTo>
                        <a:pt x="275" y="263"/>
                        <a:pt x="284" y="259"/>
                        <a:pt x="283" y="268"/>
                      </a:cubicBezTo>
                      <a:cubicBezTo>
                        <a:pt x="282" y="275"/>
                        <a:pt x="283" y="286"/>
                        <a:pt x="269" y="286"/>
                      </a:cubicBezTo>
                      <a:cubicBezTo>
                        <a:pt x="243" y="285"/>
                        <a:pt x="217" y="285"/>
                        <a:pt x="192" y="286"/>
                      </a:cubicBezTo>
                      <a:cubicBezTo>
                        <a:pt x="181" y="286"/>
                        <a:pt x="176" y="284"/>
                        <a:pt x="181" y="272"/>
                      </a:cubicBezTo>
                      <a:cubicBezTo>
                        <a:pt x="182" y="269"/>
                        <a:pt x="182" y="264"/>
                        <a:pt x="183" y="254"/>
                      </a:cubicBezTo>
                      <a:cubicBezTo>
                        <a:pt x="162" y="282"/>
                        <a:pt x="136" y="275"/>
                        <a:pt x="108" y="276"/>
                      </a:cubicBezTo>
                      <a:cubicBezTo>
                        <a:pt x="131" y="257"/>
                        <a:pt x="151" y="240"/>
                        <a:pt x="172" y="226"/>
                      </a:cubicBezTo>
                      <a:cubicBezTo>
                        <a:pt x="188" y="215"/>
                        <a:pt x="197" y="202"/>
                        <a:pt x="199" y="183"/>
                      </a:cubicBezTo>
                      <a:cubicBezTo>
                        <a:pt x="202" y="162"/>
                        <a:pt x="207" y="142"/>
                        <a:pt x="212" y="121"/>
                      </a:cubicBezTo>
                      <a:cubicBezTo>
                        <a:pt x="213" y="114"/>
                        <a:pt x="213" y="110"/>
                        <a:pt x="203" y="111"/>
                      </a:cubicBezTo>
                      <a:cubicBezTo>
                        <a:pt x="203" y="111"/>
                        <a:pt x="202" y="111"/>
                        <a:pt x="202" y="111"/>
                      </a:cubicBezTo>
                      <a:cubicBezTo>
                        <a:pt x="151" y="110"/>
                        <a:pt x="151" y="110"/>
                        <a:pt x="137"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1" name="Freeform 28"/>
                <p:cNvSpPr>
                  <a:spLocks noEditPoints="1"/>
                </p:cNvSpPr>
                <p:nvPr/>
              </p:nvSpPr>
              <p:spPr bwMode="auto">
                <a:xfrm>
                  <a:off x="2277436" y="1898650"/>
                  <a:ext cx="754063" cy="1087438"/>
                </a:xfrm>
                <a:custGeom>
                  <a:avLst/>
                  <a:gdLst>
                    <a:gd name="T0" fmla="*/ 180 w 201"/>
                    <a:gd name="T1" fmla="*/ 5 h 289"/>
                    <a:gd name="T2" fmla="*/ 161 w 201"/>
                    <a:gd name="T3" fmla="*/ 41 h 289"/>
                    <a:gd name="T4" fmla="*/ 166 w 201"/>
                    <a:gd name="T5" fmla="*/ 50 h 289"/>
                    <a:gd name="T6" fmla="*/ 169 w 201"/>
                    <a:gd name="T7" fmla="*/ 50 h 289"/>
                    <a:gd name="T8" fmla="*/ 191 w 201"/>
                    <a:gd name="T9" fmla="*/ 83 h 289"/>
                    <a:gd name="T10" fmla="*/ 131 w 201"/>
                    <a:gd name="T11" fmla="*/ 257 h 289"/>
                    <a:gd name="T12" fmla="*/ 87 w 201"/>
                    <a:gd name="T13" fmla="*/ 289 h 289"/>
                    <a:gd name="T14" fmla="*/ 13 w 201"/>
                    <a:gd name="T15" fmla="*/ 289 h 289"/>
                    <a:gd name="T16" fmla="*/ 3 w 201"/>
                    <a:gd name="T17" fmla="*/ 277 h 289"/>
                    <a:gd name="T18" fmla="*/ 77 w 201"/>
                    <a:gd name="T19" fmla="*/ 60 h 289"/>
                    <a:gd name="T20" fmla="*/ 89 w 201"/>
                    <a:gd name="T21" fmla="*/ 50 h 289"/>
                    <a:gd name="T22" fmla="*/ 106 w 201"/>
                    <a:gd name="T23" fmla="*/ 38 h 289"/>
                    <a:gd name="T24" fmla="*/ 161 w 201"/>
                    <a:gd name="T25" fmla="*/ 5 h 289"/>
                    <a:gd name="T26" fmla="*/ 180 w 201"/>
                    <a:gd name="T27" fmla="*/ 5 h 289"/>
                    <a:gd name="T28" fmla="*/ 95 w 201"/>
                    <a:gd name="T29" fmla="*/ 159 h 289"/>
                    <a:gd name="T30" fmla="*/ 117 w 201"/>
                    <a:gd name="T31" fmla="*/ 147 h 289"/>
                    <a:gd name="T32" fmla="*/ 138 w 201"/>
                    <a:gd name="T33" fmla="*/ 85 h 289"/>
                    <a:gd name="T34" fmla="*/ 136 w 201"/>
                    <a:gd name="T35" fmla="*/ 74 h 289"/>
                    <a:gd name="T36" fmla="*/ 121 w 201"/>
                    <a:gd name="T37" fmla="*/ 81 h 289"/>
                    <a:gd name="T38" fmla="*/ 95 w 201"/>
                    <a:gd name="T39" fmla="*/ 159 h 289"/>
                    <a:gd name="T40" fmla="*/ 104 w 201"/>
                    <a:gd name="T41" fmla="*/ 185 h 289"/>
                    <a:gd name="T42" fmla="*/ 82 w 201"/>
                    <a:gd name="T43" fmla="*/ 197 h 289"/>
                    <a:gd name="T44" fmla="*/ 62 w 201"/>
                    <a:gd name="T45" fmla="*/ 256 h 289"/>
                    <a:gd name="T46" fmla="*/ 61 w 201"/>
                    <a:gd name="T47" fmla="*/ 264 h 289"/>
                    <a:gd name="T48" fmla="*/ 71 w 201"/>
                    <a:gd name="T49" fmla="*/ 265 h 289"/>
                    <a:gd name="T50" fmla="*/ 80 w 201"/>
                    <a:gd name="T51" fmla="*/ 256 h 289"/>
                    <a:gd name="T52" fmla="*/ 104 w 201"/>
                    <a:gd name="T53" fmla="*/ 18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289">
                      <a:moveTo>
                        <a:pt x="180" y="5"/>
                      </a:moveTo>
                      <a:cubicBezTo>
                        <a:pt x="173" y="19"/>
                        <a:pt x="167" y="30"/>
                        <a:pt x="161" y="41"/>
                      </a:cubicBezTo>
                      <a:cubicBezTo>
                        <a:pt x="157" y="48"/>
                        <a:pt x="157" y="51"/>
                        <a:pt x="166" y="50"/>
                      </a:cubicBezTo>
                      <a:cubicBezTo>
                        <a:pt x="167" y="50"/>
                        <a:pt x="168" y="50"/>
                        <a:pt x="169" y="50"/>
                      </a:cubicBezTo>
                      <a:cubicBezTo>
                        <a:pt x="201" y="51"/>
                        <a:pt x="201" y="51"/>
                        <a:pt x="191" y="83"/>
                      </a:cubicBezTo>
                      <a:cubicBezTo>
                        <a:pt x="171" y="141"/>
                        <a:pt x="151" y="199"/>
                        <a:pt x="131" y="257"/>
                      </a:cubicBezTo>
                      <a:cubicBezTo>
                        <a:pt x="123" y="281"/>
                        <a:pt x="113" y="289"/>
                        <a:pt x="87" y="289"/>
                      </a:cubicBezTo>
                      <a:cubicBezTo>
                        <a:pt x="62" y="289"/>
                        <a:pt x="38" y="288"/>
                        <a:pt x="13" y="289"/>
                      </a:cubicBezTo>
                      <a:cubicBezTo>
                        <a:pt x="3" y="289"/>
                        <a:pt x="0" y="288"/>
                        <a:pt x="3" y="277"/>
                      </a:cubicBezTo>
                      <a:cubicBezTo>
                        <a:pt x="28" y="205"/>
                        <a:pt x="53" y="132"/>
                        <a:pt x="77" y="60"/>
                      </a:cubicBezTo>
                      <a:cubicBezTo>
                        <a:pt x="79" y="54"/>
                        <a:pt x="81" y="49"/>
                        <a:pt x="89" y="50"/>
                      </a:cubicBezTo>
                      <a:cubicBezTo>
                        <a:pt x="99" y="52"/>
                        <a:pt x="103" y="46"/>
                        <a:pt x="106" y="38"/>
                      </a:cubicBezTo>
                      <a:cubicBezTo>
                        <a:pt x="115" y="11"/>
                        <a:pt x="133" y="0"/>
                        <a:pt x="161" y="5"/>
                      </a:cubicBezTo>
                      <a:cubicBezTo>
                        <a:pt x="166" y="6"/>
                        <a:pt x="172" y="5"/>
                        <a:pt x="180" y="5"/>
                      </a:cubicBezTo>
                      <a:close/>
                      <a:moveTo>
                        <a:pt x="95" y="159"/>
                      </a:moveTo>
                      <a:cubicBezTo>
                        <a:pt x="108" y="163"/>
                        <a:pt x="114" y="159"/>
                        <a:pt x="117" y="147"/>
                      </a:cubicBezTo>
                      <a:cubicBezTo>
                        <a:pt x="123" y="126"/>
                        <a:pt x="131" y="106"/>
                        <a:pt x="138" y="85"/>
                      </a:cubicBezTo>
                      <a:cubicBezTo>
                        <a:pt x="139" y="81"/>
                        <a:pt x="145" y="76"/>
                        <a:pt x="136" y="74"/>
                      </a:cubicBezTo>
                      <a:cubicBezTo>
                        <a:pt x="130" y="72"/>
                        <a:pt x="124" y="72"/>
                        <a:pt x="121" y="81"/>
                      </a:cubicBezTo>
                      <a:cubicBezTo>
                        <a:pt x="113" y="107"/>
                        <a:pt x="104" y="133"/>
                        <a:pt x="95" y="159"/>
                      </a:cubicBezTo>
                      <a:close/>
                      <a:moveTo>
                        <a:pt x="104" y="185"/>
                      </a:moveTo>
                      <a:cubicBezTo>
                        <a:pt x="87" y="182"/>
                        <a:pt x="87" y="182"/>
                        <a:pt x="82" y="197"/>
                      </a:cubicBezTo>
                      <a:cubicBezTo>
                        <a:pt x="76" y="217"/>
                        <a:pt x="69" y="236"/>
                        <a:pt x="62" y="256"/>
                      </a:cubicBezTo>
                      <a:cubicBezTo>
                        <a:pt x="61" y="259"/>
                        <a:pt x="59" y="262"/>
                        <a:pt x="61" y="264"/>
                      </a:cubicBezTo>
                      <a:cubicBezTo>
                        <a:pt x="64" y="267"/>
                        <a:pt x="68" y="266"/>
                        <a:pt x="71" y="265"/>
                      </a:cubicBezTo>
                      <a:cubicBezTo>
                        <a:pt x="76" y="264"/>
                        <a:pt x="78" y="260"/>
                        <a:pt x="80" y="256"/>
                      </a:cubicBezTo>
                      <a:cubicBezTo>
                        <a:pt x="88" y="232"/>
                        <a:pt x="96" y="209"/>
                        <a:pt x="104"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2" name="Freeform 30"/>
                <p:cNvSpPr/>
                <p:nvPr/>
              </p:nvSpPr>
              <p:spPr bwMode="auto">
                <a:xfrm>
                  <a:off x="2990223" y="1917700"/>
                  <a:ext cx="674688" cy="1071563"/>
                </a:xfrm>
                <a:custGeom>
                  <a:avLst/>
                  <a:gdLst>
                    <a:gd name="T0" fmla="*/ 0 w 180"/>
                    <a:gd name="T1" fmla="*/ 284 h 285"/>
                    <a:gd name="T2" fmla="*/ 26 w 180"/>
                    <a:gd name="T3" fmla="*/ 261 h 285"/>
                    <a:gd name="T4" fmla="*/ 46 w 180"/>
                    <a:gd name="T5" fmla="*/ 247 h 285"/>
                    <a:gd name="T6" fmla="*/ 110 w 180"/>
                    <a:gd name="T7" fmla="*/ 57 h 285"/>
                    <a:gd name="T8" fmla="*/ 101 w 180"/>
                    <a:gd name="T9" fmla="*/ 44 h 285"/>
                    <a:gd name="T10" fmla="*/ 72 w 180"/>
                    <a:gd name="T11" fmla="*/ 61 h 285"/>
                    <a:gd name="T12" fmla="*/ 70 w 180"/>
                    <a:gd name="T13" fmla="*/ 64 h 285"/>
                    <a:gd name="T14" fmla="*/ 8 w 180"/>
                    <a:gd name="T15" fmla="*/ 98 h 285"/>
                    <a:gd name="T16" fmla="*/ 4 w 180"/>
                    <a:gd name="T17" fmla="*/ 90 h 285"/>
                    <a:gd name="T18" fmla="*/ 44 w 180"/>
                    <a:gd name="T19" fmla="*/ 8 h 285"/>
                    <a:gd name="T20" fmla="*/ 57 w 180"/>
                    <a:gd name="T21" fmla="*/ 0 h 285"/>
                    <a:gd name="T22" fmla="*/ 90 w 180"/>
                    <a:gd name="T23" fmla="*/ 0 h 285"/>
                    <a:gd name="T24" fmla="*/ 97 w 180"/>
                    <a:gd name="T25" fmla="*/ 11 h 285"/>
                    <a:gd name="T26" fmla="*/ 105 w 180"/>
                    <a:gd name="T27" fmla="*/ 21 h 285"/>
                    <a:gd name="T28" fmla="*/ 166 w 180"/>
                    <a:gd name="T29" fmla="*/ 21 h 285"/>
                    <a:gd name="T30" fmla="*/ 176 w 180"/>
                    <a:gd name="T31" fmla="*/ 34 h 285"/>
                    <a:gd name="T32" fmla="*/ 115 w 180"/>
                    <a:gd name="T33" fmla="*/ 214 h 285"/>
                    <a:gd name="T34" fmla="*/ 103 w 180"/>
                    <a:gd name="T35" fmla="*/ 249 h 285"/>
                    <a:gd name="T36" fmla="*/ 59 w 180"/>
                    <a:gd name="T37" fmla="*/ 283 h 285"/>
                    <a:gd name="T38" fmla="*/ 0 w 180"/>
                    <a:gd name="T39" fmla="*/ 28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85">
                      <a:moveTo>
                        <a:pt x="0" y="284"/>
                      </a:moveTo>
                      <a:cubicBezTo>
                        <a:pt x="1" y="266"/>
                        <a:pt x="8" y="258"/>
                        <a:pt x="26" y="261"/>
                      </a:cubicBezTo>
                      <a:cubicBezTo>
                        <a:pt x="37" y="263"/>
                        <a:pt x="42" y="257"/>
                        <a:pt x="46" y="247"/>
                      </a:cubicBezTo>
                      <a:cubicBezTo>
                        <a:pt x="67" y="184"/>
                        <a:pt x="88" y="120"/>
                        <a:pt x="110" y="57"/>
                      </a:cubicBezTo>
                      <a:cubicBezTo>
                        <a:pt x="114" y="46"/>
                        <a:pt x="112" y="44"/>
                        <a:pt x="101" y="44"/>
                      </a:cubicBezTo>
                      <a:cubicBezTo>
                        <a:pt x="86" y="43"/>
                        <a:pt x="76" y="46"/>
                        <a:pt x="72" y="61"/>
                      </a:cubicBezTo>
                      <a:cubicBezTo>
                        <a:pt x="71" y="62"/>
                        <a:pt x="71" y="63"/>
                        <a:pt x="70" y="64"/>
                      </a:cubicBezTo>
                      <a:cubicBezTo>
                        <a:pt x="51" y="102"/>
                        <a:pt x="51" y="102"/>
                        <a:pt x="8" y="98"/>
                      </a:cubicBezTo>
                      <a:cubicBezTo>
                        <a:pt x="0" y="98"/>
                        <a:pt x="0" y="96"/>
                        <a:pt x="4" y="90"/>
                      </a:cubicBezTo>
                      <a:cubicBezTo>
                        <a:pt x="17" y="62"/>
                        <a:pt x="31" y="35"/>
                        <a:pt x="44" y="8"/>
                      </a:cubicBezTo>
                      <a:cubicBezTo>
                        <a:pt x="47" y="2"/>
                        <a:pt x="51" y="0"/>
                        <a:pt x="57" y="0"/>
                      </a:cubicBezTo>
                      <a:cubicBezTo>
                        <a:pt x="68" y="1"/>
                        <a:pt x="79" y="1"/>
                        <a:pt x="90" y="0"/>
                      </a:cubicBezTo>
                      <a:cubicBezTo>
                        <a:pt x="99" y="0"/>
                        <a:pt x="103" y="2"/>
                        <a:pt x="97" y="11"/>
                      </a:cubicBezTo>
                      <a:cubicBezTo>
                        <a:pt x="91" y="21"/>
                        <a:pt x="97" y="21"/>
                        <a:pt x="105" y="21"/>
                      </a:cubicBezTo>
                      <a:cubicBezTo>
                        <a:pt x="125" y="21"/>
                        <a:pt x="145" y="21"/>
                        <a:pt x="166" y="21"/>
                      </a:cubicBezTo>
                      <a:cubicBezTo>
                        <a:pt x="178" y="20"/>
                        <a:pt x="180" y="22"/>
                        <a:pt x="176" y="34"/>
                      </a:cubicBezTo>
                      <a:cubicBezTo>
                        <a:pt x="155" y="94"/>
                        <a:pt x="135" y="154"/>
                        <a:pt x="115" y="214"/>
                      </a:cubicBezTo>
                      <a:cubicBezTo>
                        <a:pt x="111" y="226"/>
                        <a:pt x="107" y="238"/>
                        <a:pt x="103" y="249"/>
                      </a:cubicBezTo>
                      <a:cubicBezTo>
                        <a:pt x="95" y="269"/>
                        <a:pt x="80" y="282"/>
                        <a:pt x="59" y="283"/>
                      </a:cubicBezTo>
                      <a:cubicBezTo>
                        <a:pt x="40" y="285"/>
                        <a:pt x="20" y="284"/>
                        <a:pt x="0" y="2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3" name="Freeform 37"/>
                <p:cNvSpPr/>
                <p:nvPr/>
              </p:nvSpPr>
              <p:spPr bwMode="auto">
                <a:xfrm>
                  <a:off x="1221748" y="1917700"/>
                  <a:ext cx="604838" cy="1071563"/>
                </a:xfrm>
                <a:custGeom>
                  <a:avLst/>
                  <a:gdLst>
                    <a:gd name="T0" fmla="*/ 29 w 161"/>
                    <a:gd name="T1" fmla="*/ 133 h 285"/>
                    <a:gd name="T2" fmla="*/ 97 w 161"/>
                    <a:gd name="T3" fmla="*/ 6 h 285"/>
                    <a:gd name="T4" fmla="*/ 108 w 161"/>
                    <a:gd name="T5" fmla="*/ 0 h 285"/>
                    <a:gd name="T6" fmla="*/ 161 w 161"/>
                    <a:gd name="T7" fmla="*/ 0 h 285"/>
                    <a:gd name="T8" fmla="*/ 130 w 161"/>
                    <a:gd name="T9" fmla="*/ 58 h 285"/>
                    <a:gd name="T10" fmla="*/ 130 w 161"/>
                    <a:gd name="T11" fmla="*/ 74 h 285"/>
                    <a:gd name="T12" fmla="*/ 128 w 161"/>
                    <a:gd name="T13" fmla="*/ 84 h 285"/>
                    <a:gd name="T14" fmla="*/ 64 w 161"/>
                    <a:gd name="T15" fmla="*/ 275 h 285"/>
                    <a:gd name="T16" fmla="*/ 50 w 161"/>
                    <a:gd name="T17" fmla="*/ 284 h 285"/>
                    <a:gd name="T18" fmla="*/ 11 w 161"/>
                    <a:gd name="T19" fmla="*/ 284 h 285"/>
                    <a:gd name="T20" fmla="*/ 3 w 161"/>
                    <a:gd name="T21" fmla="*/ 273 h 285"/>
                    <a:gd name="T22" fmla="*/ 45 w 161"/>
                    <a:gd name="T23" fmla="*/ 152 h 285"/>
                    <a:gd name="T24" fmla="*/ 29 w 161"/>
                    <a:gd name="T25" fmla="*/ 1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85">
                      <a:moveTo>
                        <a:pt x="29" y="133"/>
                      </a:moveTo>
                      <a:cubicBezTo>
                        <a:pt x="53" y="90"/>
                        <a:pt x="75" y="48"/>
                        <a:pt x="97" y="6"/>
                      </a:cubicBezTo>
                      <a:cubicBezTo>
                        <a:pt x="99" y="2"/>
                        <a:pt x="103" y="0"/>
                        <a:pt x="108" y="0"/>
                      </a:cubicBezTo>
                      <a:cubicBezTo>
                        <a:pt x="125" y="0"/>
                        <a:pt x="141" y="0"/>
                        <a:pt x="161" y="0"/>
                      </a:cubicBezTo>
                      <a:cubicBezTo>
                        <a:pt x="150" y="21"/>
                        <a:pt x="140" y="40"/>
                        <a:pt x="130" y="58"/>
                      </a:cubicBezTo>
                      <a:cubicBezTo>
                        <a:pt x="128" y="63"/>
                        <a:pt x="120" y="68"/>
                        <a:pt x="130" y="74"/>
                      </a:cubicBezTo>
                      <a:cubicBezTo>
                        <a:pt x="131" y="75"/>
                        <a:pt x="129" y="80"/>
                        <a:pt x="128" y="84"/>
                      </a:cubicBezTo>
                      <a:cubicBezTo>
                        <a:pt x="107" y="147"/>
                        <a:pt x="85" y="211"/>
                        <a:pt x="64" y="275"/>
                      </a:cubicBezTo>
                      <a:cubicBezTo>
                        <a:pt x="61" y="282"/>
                        <a:pt x="58" y="285"/>
                        <a:pt x="50" y="284"/>
                      </a:cubicBezTo>
                      <a:cubicBezTo>
                        <a:pt x="37" y="284"/>
                        <a:pt x="24" y="284"/>
                        <a:pt x="11" y="284"/>
                      </a:cubicBezTo>
                      <a:cubicBezTo>
                        <a:pt x="2" y="285"/>
                        <a:pt x="0" y="282"/>
                        <a:pt x="3" y="273"/>
                      </a:cubicBezTo>
                      <a:cubicBezTo>
                        <a:pt x="17" y="233"/>
                        <a:pt x="31" y="192"/>
                        <a:pt x="45" y="152"/>
                      </a:cubicBezTo>
                      <a:cubicBezTo>
                        <a:pt x="50" y="135"/>
                        <a:pt x="50" y="135"/>
                        <a:pt x="29"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4" name="Freeform 38"/>
                <p:cNvSpPr/>
                <p:nvPr/>
              </p:nvSpPr>
              <p:spPr bwMode="auto">
                <a:xfrm>
                  <a:off x="1886911" y="1966913"/>
                  <a:ext cx="660400" cy="1033463"/>
                </a:xfrm>
                <a:custGeom>
                  <a:avLst/>
                  <a:gdLst>
                    <a:gd name="T0" fmla="*/ 176 w 176"/>
                    <a:gd name="T1" fmla="*/ 1 h 275"/>
                    <a:gd name="T2" fmla="*/ 93 w 176"/>
                    <a:gd name="T3" fmla="*/ 244 h 275"/>
                    <a:gd name="T4" fmla="*/ 53 w 176"/>
                    <a:gd name="T5" fmla="*/ 272 h 275"/>
                    <a:gd name="T6" fmla="*/ 12 w 176"/>
                    <a:gd name="T7" fmla="*/ 272 h 275"/>
                    <a:gd name="T8" fmla="*/ 1 w 176"/>
                    <a:gd name="T9" fmla="*/ 267 h 275"/>
                    <a:gd name="T10" fmla="*/ 11 w 176"/>
                    <a:gd name="T11" fmla="*/ 251 h 275"/>
                    <a:gd name="T12" fmla="*/ 36 w 176"/>
                    <a:gd name="T13" fmla="*/ 229 h 275"/>
                    <a:gd name="T14" fmla="*/ 103 w 176"/>
                    <a:gd name="T15" fmla="*/ 34 h 275"/>
                    <a:gd name="T16" fmla="*/ 94 w 176"/>
                    <a:gd name="T17" fmla="*/ 21 h 275"/>
                    <a:gd name="T18" fmla="*/ 76 w 176"/>
                    <a:gd name="T19" fmla="*/ 21 h 275"/>
                    <a:gd name="T20" fmla="*/ 64 w 176"/>
                    <a:gd name="T21" fmla="*/ 16 h 275"/>
                    <a:gd name="T22" fmla="*/ 76 w 176"/>
                    <a:gd name="T23" fmla="*/ 0 h 275"/>
                    <a:gd name="T24" fmla="*/ 176 w 176"/>
                    <a:gd name="T25" fmla="*/ 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75">
                      <a:moveTo>
                        <a:pt x="176" y="1"/>
                      </a:moveTo>
                      <a:cubicBezTo>
                        <a:pt x="148" y="83"/>
                        <a:pt x="121" y="164"/>
                        <a:pt x="93" y="244"/>
                      </a:cubicBezTo>
                      <a:cubicBezTo>
                        <a:pt x="87" y="262"/>
                        <a:pt x="72" y="271"/>
                        <a:pt x="53" y="272"/>
                      </a:cubicBezTo>
                      <a:cubicBezTo>
                        <a:pt x="39" y="272"/>
                        <a:pt x="26" y="272"/>
                        <a:pt x="12" y="272"/>
                      </a:cubicBezTo>
                      <a:cubicBezTo>
                        <a:pt x="8" y="272"/>
                        <a:pt x="0" y="275"/>
                        <a:pt x="1" y="267"/>
                      </a:cubicBezTo>
                      <a:cubicBezTo>
                        <a:pt x="2" y="260"/>
                        <a:pt x="2" y="250"/>
                        <a:pt x="11" y="251"/>
                      </a:cubicBezTo>
                      <a:cubicBezTo>
                        <a:pt x="28" y="252"/>
                        <a:pt x="32" y="241"/>
                        <a:pt x="36" y="229"/>
                      </a:cubicBezTo>
                      <a:cubicBezTo>
                        <a:pt x="58" y="164"/>
                        <a:pt x="80" y="99"/>
                        <a:pt x="103" y="34"/>
                      </a:cubicBezTo>
                      <a:cubicBezTo>
                        <a:pt x="106" y="24"/>
                        <a:pt x="105" y="20"/>
                        <a:pt x="94" y="21"/>
                      </a:cubicBezTo>
                      <a:cubicBezTo>
                        <a:pt x="88" y="22"/>
                        <a:pt x="82" y="22"/>
                        <a:pt x="76" y="21"/>
                      </a:cubicBezTo>
                      <a:cubicBezTo>
                        <a:pt x="72" y="21"/>
                        <a:pt x="63" y="25"/>
                        <a:pt x="64" y="16"/>
                      </a:cubicBezTo>
                      <a:cubicBezTo>
                        <a:pt x="65" y="10"/>
                        <a:pt x="65" y="0"/>
                        <a:pt x="76" y="0"/>
                      </a:cubicBezTo>
                      <a:cubicBezTo>
                        <a:pt x="109" y="1"/>
                        <a:pt x="141" y="1"/>
                        <a:pt x="17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5" name="Freeform 45"/>
                <p:cNvSpPr/>
                <p:nvPr/>
              </p:nvSpPr>
              <p:spPr bwMode="auto">
                <a:xfrm>
                  <a:off x="1532898" y="2124075"/>
                  <a:ext cx="519113" cy="868363"/>
                </a:xfrm>
                <a:custGeom>
                  <a:avLst/>
                  <a:gdLst>
                    <a:gd name="T0" fmla="*/ 138 w 138"/>
                    <a:gd name="T1" fmla="*/ 1 h 231"/>
                    <a:gd name="T2" fmla="*/ 62 w 138"/>
                    <a:gd name="T3" fmla="*/ 222 h 231"/>
                    <a:gd name="T4" fmla="*/ 50 w 138"/>
                    <a:gd name="T5" fmla="*/ 230 h 231"/>
                    <a:gd name="T6" fmla="*/ 11 w 138"/>
                    <a:gd name="T7" fmla="*/ 230 h 231"/>
                    <a:gd name="T8" fmla="*/ 3 w 138"/>
                    <a:gd name="T9" fmla="*/ 218 h 231"/>
                    <a:gd name="T10" fmla="*/ 73 w 138"/>
                    <a:gd name="T11" fmla="*/ 11 h 231"/>
                    <a:gd name="T12" fmla="*/ 88 w 138"/>
                    <a:gd name="T13" fmla="*/ 0 h 231"/>
                    <a:gd name="T14" fmla="*/ 138 w 138"/>
                    <a:gd name="T15" fmla="*/ 1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31">
                      <a:moveTo>
                        <a:pt x="138" y="1"/>
                      </a:moveTo>
                      <a:cubicBezTo>
                        <a:pt x="112" y="76"/>
                        <a:pt x="87" y="149"/>
                        <a:pt x="62" y="222"/>
                      </a:cubicBezTo>
                      <a:cubicBezTo>
                        <a:pt x="60" y="229"/>
                        <a:pt x="56" y="230"/>
                        <a:pt x="50" y="230"/>
                      </a:cubicBezTo>
                      <a:cubicBezTo>
                        <a:pt x="37" y="230"/>
                        <a:pt x="24" y="229"/>
                        <a:pt x="11" y="230"/>
                      </a:cubicBezTo>
                      <a:cubicBezTo>
                        <a:pt x="0" y="231"/>
                        <a:pt x="0" y="226"/>
                        <a:pt x="3" y="218"/>
                      </a:cubicBezTo>
                      <a:cubicBezTo>
                        <a:pt x="27" y="149"/>
                        <a:pt x="50" y="80"/>
                        <a:pt x="73" y="11"/>
                      </a:cubicBezTo>
                      <a:cubicBezTo>
                        <a:pt x="76" y="3"/>
                        <a:pt x="79" y="0"/>
                        <a:pt x="88" y="0"/>
                      </a:cubicBezTo>
                      <a:cubicBezTo>
                        <a:pt x="104" y="1"/>
                        <a:pt x="120" y="1"/>
                        <a:pt x="13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6" name="Freeform 52"/>
                <p:cNvSpPr/>
                <p:nvPr/>
              </p:nvSpPr>
              <p:spPr bwMode="auto">
                <a:xfrm>
                  <a:off x="2899736" y="2338388"/>
                  <a:ext cx="300038" cy="425450"/>
                </a:xfrm>
                <a:custGeom>
                  <a:avLst/>
                  <a:gdLst>
                    <a:gd name="T0" fmla="*/ 28 w 80"/>
                    <a:gd name="T1" fmla="*/ 111 h 113"/>
                    <a:gd name="T2" fmla="*/ 6 w 80"/>
                    <a:gd name="T3" fmla="*/ 83 h 113"/>
                    <a:gd name="T4" fmla="*/ 19 w 80"/>
                    <a:gd name="T5" fmla="*/ 16 h 113"/>
                    <a:gd name="T6" fmla="*/ 32 w 80"/>
                    <a:gd name="T7" fmla="*/ 4 h 113"/>
                    <a:gd name="T8" fmla="*/ 73 w 80"/>
                    <a:gd name="T9" fmla="*/ 7 h 113"/>
                    <a:gd name="T10" fmla="*/ 67 w 80"/>
                    <a:gd name="T11" fmla="*/ 46 h 113"/>
                    <a:gd name="T12" fmla="*/ 59 w 80"/>
                    <a:gd name="T13" fmla="*/ 93 h 113"/>
                    <a:gd name="T14" fmla="*/ 37 w 80"/>
                    <a:gd name="T15" fmla="*/ 111 h 113"/>
                    <a:gd name="T16" fmla="*/ 28 w 80"/>
                    <a:gd name="T17" fmla="*/ 1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3">
                      <a:moveTo>
                        <a:pt x="28" y="111"/>
                      </a:moveTo>
                      <a:cubicBezTo>
                        <a:pt x="0" y="111"/>
                        <a:pt x="0" y="111"/>
                        <a:pt x="6" y="83"/>
                      </a:cubicBezTo>
                      <a:cubicBezTo>
                        <a:pt x="10" y="61"/>
                        <a:pt x="15" y="39"/>
                        <a:pt x="19" y="16"/>
                      </a:cubicBezTo>
                      <a:cubicBezTo>
                        <a:pt x="20" y="8"/>
                        <a:pt x="23" y="4"/>
                        <a:pt x="32" y="4"/>
                      </a:cubicBezTo>
                      <a:cubicBezTo>
                        <a:pt x="46" y="5"/>
                        <a:pt x="66" y="0"/>
                        <a:pt x="73" y="7"/>
                      </a:cubicBezTo>
                      <a:cubicBezTo>
                        <a:pt x="80" y="15"/>
                        <a:pt x="70" y="33"/>
                        <a:pt x="67" y="46"/>
                      </a:cubicBezTo>
                      <a:cubicBezTo>
                        <a:pt x="65" y="62"/>
                        <a:pt x="60" y="77"/>
                        <a:pt x="59" y="93"/>
                      </a:cubicBezTo>
                      <a:cubicBezTo>
                        <a:pt x="57" y="108"/>
                        <a:pt x="51" y="113"/>
                        <a:pt x="37" y="111"/>
                      </a:cubicBezTo>
                      <a:cubicBezTo>
                        <a:pt x="34" y="110"/>
                        <a:pt x="31" y="111"/>
                        <a:pt x="2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7" name="Freeform 67"/>
                <p:cNvSpPr/>
                <p:nvPr/>
              </p:nvSpPr>
              <p:spPr bwMode="auto">
                <a:xfrm>
                  <a:off x="1177298" y="1944688"/>
                  <a:ext cx="231775" cy="209550"/>
                </a:xfrm>
                <a:custGeom>
                  <a:avLst/>
                  <a:gdLst>
                    <a:gd name="T0" fmla="*/ 38 w 62"/>
                    <a:gd name="T1" fmla="*/ 0 h 56"/>
                    <a:gd name="T2" fmla="*/ 56 w 62"/>
                    <a:gd name="T3" fmla="*/ 25 h 56"/>
                    <a:gd name="T4" fmla="*/ 16 w 62"/>
                    <a:gd name="T5" fmla="*/ 56 h 56"/>
                    <a:gd name="T6" fmla="*/ 4 w 62"/>
                    <a:gd name="T7" fmla="*/ 40 h 56"/>
                    <a:gd name="T8" fmla="*/ 8 w 62"/>
                    <a:gd name="T9" fmla="*/ 24 h 56"/>
                    <a:gd name="T10" fmla="*/ 38 w 62"/>
                    <a:gd name="T11" fmla="*/ 0 h 56"/>
                  </a:gdLst>
                  <a:ahLst/>
                  <a:cxnLst>
                    <a:cxn ang="0">
                      <a:pos x="T0" y="T1"/>
                    </a:cxn>
                    <a:cxn ang="0">
                      <a:pos x="T2" y="T3"/>
                    </a:cxn>
                    <a:cxn ang="0">
                      <a:pos x="T4" y="T5"/>
                    </a:cxn>
                    <a:cxn ang="0">
                      <a:pos x="T6" y="T7"/>
                    </a:cxn>
                    <a:cxn ang="0">
                      <a:pos x="T8" y="T9"/>
                    </a:cxn>
                    <a:cxn ang="0">
                      <a:pos x="T10" y="T11"/>
                    </a:cxn>
                  </a:cxnLst>
                  <a:rect l="0" t="0" r="r" b="b"/>
                  <a:pathLst>
                    <a:path w="62" h="56">
                      <a:moveTo>
                        <a:pt x="38" y="0"/>
                      </a:moveTo>
                      <a:cubicBezTo>
                        <a:pt x="62" y="0"/>
                        <a:pt x="62" y="0"/>
                        <a:pt x="56" y="25"/>
                      </a:cubicBezTo>
                      <a:cubicBezTo>
                        <a:pt x="49" y="56"/>
                        <a:pt x="49" y="55"/>
                        <a:pt x="16" y="56"/>
                      </a:cubicBezTo>
                      <a:cubicBezTo>
                        <a:pt x="3" y="56"/>
                        <a:pt x="0" y="52"/>
                        <a:pt x="4" y="40"/>
                      </a:cubicBezTo>
                      <a:cubicBezTo>
                        <a:pt x="6" y="35"/>
                        <a:pt x="6" y="30"/>
                        <a:pt x="8" y="24"/>
                      </a:cubicBezTo>
                      <a:cubicBezTo>
                        <a:pt x="13" y="0"/>
                        <a:pt x="13"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8" name="Freeform 68"/>
                <p:cNvSpPr/>
                <p:nvPr/>
              </p:nvSpPr>
              <p:spPr bwMode="auto">
                <a:xfrm>
                  <a:off x="1840873" y="1917700"/>
                  <a:ext cx="266700" cy="157163"/>
                </a:xfrm>
                <a:custGeom>
                  <a:avLst/>
                  <a:gdLst>
                    <a:gd name="T0" fmla="*/ 41 w 71"/>
                    <a:gd name="T1" fmla="*/ 0 h 42"/>
                    <a:gd name="T2" fmla="*/ 64 w 71"/>
                    <a:gd name="T3" fmla="*/ 29 h 42"/>
                    <a:gd name="T4" fmla="*/ 48 w 71"/>
                    <a:gd name="T5" fmla="*/ 42 h 42"/>
                    <a:gd name="T6" fmla="*/ 11 w 71"/>
                    <a:gd name="T7" fmla="*/ 42 h 42"/>
                    <a:gd name="T8" fmla="*/ 2 w 71"/>
                    <a:gd name="T9" fmla="*/ 32 h 42"/>
                    <a:gd name="T10" fmla="*/ 41 w 71"/>
                    <a:gd name="T11" fmla="*/ 0 h 42"/>
                  </a:gdLst>
                  <a:ahLst/>
                  <a:cxnLst>
                    <a:cxn ang="0">
                      <a:pos x="T0" y="T1"/>
                    </a:cxn>
                    <a:cxn ang="0">
                      <a:pos x="T2" y="T3"/>
                    </a:cxn>
                    <a:cxn ang="0">
                      <a:pos x="T4" y="T5"/>
                    </a:cxn>
                    <a:cxn ang="0">
                      <a:pos x="T6" y="T7"/>
                    </a:cxn>
                    <a:cxn ang="0">
                      <a:pos x="T8" y="T9"/>
                    </a:cxn>
                    <a:cxn ang="0">
                      <a:pos x="T10" y="T11"/>
                    </a:cxn>
                  </a:cxnLst>
                  <a:rect l="0" t="0" r="r" b="b"/>
                  <a:pathLst>
                    <a:path w="71" h="42">
                      <a:moveTo>
                        <a:pt x="41" y="0"/>
                      </a:moveTo>
                      <a:cubicBezTo>
                        <a:pt x="71" y="0"/>
                        <a:pt x="71" y="0"/>
                        <a:pt x="64" y="29"/>
                      </a:cubicBezTo>
                      <a:cubicBezTo>
                        <a:pt x="62" y="39"/>
                        <a:pt x="58" y="42"/>
                        <a:pt x="48" y="42"/>
                      </a:cubicBezTo>
                      <a:cubicBezTo>
                        <a:pt x="36" y="41"/>
                        <a:pt x="23" y="41"/>
                        <a:pt x="11" y="42"/>
                      </a:cubicBezTo>
                      <a:cubicBezTo>
                        <a:pt x="3" y="42"/>
                        <a:pt x="0" y="41"/>
                        <a:pt x="2" y="32"/>
                      </a:cubicBezTo>
                      <a:cubicBezTo>
                        <a:pt x="10" y="0"/>
                        <a:pt x="9" y="0"/>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7" name="组合 16"/>
              <p:cNvGrpSpPr/>
              <p:nvPr userDrawn="1"/>
            </p:nvGrpSpPr>
            <p:grpSpPr>
              <a:xfrm>
                <a:off x="226430" y="5742124"/>
                <a:ext cx="8058151" cy="1112838"/>
                <a:chOff x="2517148" y="3846513"/>
                <a:chExt cx="8058151" cy="1112838"/>
              </a:xfrm>
              <a:grpFill/>
            </p:grpSpPr>
            <p:sp>
              <p:nvSpPr>
                <p:cNvPr id="18" name="Freeform 22"/>
                <p:cNvSpPr/>
                <p:nvPr/>
              </p:nvSpPr>
              <p:spPr bwMode="auto">
                <a:xfrm>
                  <a:off x="9287836" y="3857625"/>
                  <a:ext cx="1287463" cy="1084263"/>
                </a:xfrm>
                <a:custGeom>
                  <a:avLst/>
                  <a:gdLst>
                    <a:gd name="T0" fmla="*/ 0 w 343"/>
                    <a:gd name="T1" fmla="*/ 287 h 288"/>
                    <a:gd name="T2" fmla="*/ 81 w 343"/>
                    <a:gd name="T3" fmla="*/ 150 h 288"/>
                    <a:gd name="T4" fmla="*/ 114 w 343"/>
                    <a:gd name="T5" fmla="*/ 95 h 288"/>
                    <a:gd name="T6" fmla="*/ 107 w 343"/>
                    <a:gd name="T7" fmla="*/ 83 h 288"/>
                    <a:gd name="T8" fmla="*/ 80 w 343"/>
                    <a:gd name="T9" fmla="*/ 83 h 288"/>
                    <a:gd name="T10" fmla="*/ 66 w 343"/>
                    <a:gd name="T11" fmla="*/ 78 h 288"/>
                    <a:gd name="T12" fmla="*/ 82 w 343"/>
                    <a:gd name="T13" fmla="*/ 61 h 288"/>
                    <a:gd name="T14" fmla="*/ 121 w 343"/>
                    <a:gd name="T15" fmla="*/ 62 h 288"/>
                    <a:gd name="T16" fmla="*/ 139 w 343"/>
                    <a:gd name="T17" fmla="*/ 51 h 288"/>
                    <a:gd name="T18" fmla="*/ 168 w 343"/>
                    <a:gd name="T19" fmla="*/ 7 h 288"/>
                    <a:gd name="T20" fmla="*/ 237 w 343"/>
                    <a:gd name="T21" fmla="*/ 5 h 288"/>
                    <a:gd name="T22" fmla="*/ 211 w 343"/>
                    <a:gd name="T23" fmla="*/ 49 h 288"/>
                    <a:gd name="T24" fmla="*/ 218 w 343"/>
                    <a:gd name="T25" fmla="*/ 62 h 288"/>
                    <a:gd name="T26" fmla="*/ 332 w 343"/>
                    <a:gd name="T27" fmla="*/ 61 h 288"/>
                    <a:gd name="T28" fmla="*/ 340 w 343"/>
                    <a:gd name="T29" fmla="*/ 73 h 288"/>
                    <a:gd name="T30" fmla="*/ 279 w 343"/>
                    <a:gd name="T31" fmla="*/ 250 h 288"/>
                    <a:gd name="T32" fmla="*/ 227 w 343"/>
                    <a:gd name="T33" fmla="*/ 287 h 288"/>
                    <a:gd name="T34" fmla="*/ 142 w 343"/>
                    <a:gd name="T35" fmla="*/ 287 h 288"/>
                    <a:gd name="T36" fmla="*/ 168 w 343"/>
                    <a:gd name="T37" fmla="*/ 264 h 288"/>
                    <a:gd name="T38" fmla="*/ 216 w 343"/>
                    <a:gd name="T39" fmla="*/ 230 h 288"/>
                    <a:gd name="T40" fmla="*/ 261 w 343"/>
                    <a:gd name="T41" fmla="*/ 97 h 288"/>
                    <a:gd name="T42" fmla="*/ 251 w 343"/>
                    <a:gd name="T43" fmla="*/ 83 h 288"/>
                    <a:gd name="T44" fmla="*/ 192 w 343"/>
                    <a:gd name="T45" fmla="*/ 86 h 288"/>
                    <a:gd name="T46" fmla="*/ 161 w 343"/>
                    <a:gd name="T47" fmla="*/ 135 h 288"/>
                    <a:gd name="T48" fmla="*/ 77 w 343"/>
                    <a:gd name="T49" fmla="*/ 277 h 288"/>
                    <a:gd name="T50" fmla="*/ 58 w 343"/>
                    <a:gd name="T51" fmla="*/ 287 h 288"/>
                    <a:gd name="T52" fmla="*/ 0 w 343"/>
                    <a:gd name="T53"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3" h="288">
                      <a:moveTo>
                        <a:pt x="0" y="287"/>
                      </a:moveTo>
                      <a:cubicBezTo>
                        <a:pt x="28" y="239"/>
                        <a:pt x="55" y="195"/>
                        <a:pt x="81" y="150"/>
                      </a:cubicBezTo>
                      <a:cubicBezTo>
                        <a:pt x="92" y="132"/>
                        <a:pt x="103" y="113"/>
                        <a:pt x="114" y="95"/>
                      </a:cubicBezTo>
                      <a:cubicBezTo>
                        <a:pt x="120" y="85"/>
                        <a:pt x="117" y="83"/>
                        <a:pt x="107" y="83"/>
                      </a:cubicBezTo>
                      <a:cubicBezTo>
                        <a:pt x="98" y="84"/>
                        <a:pt x="89" y="84"/>
                        <a:pt x="80" y="83"/>
                      </a:cubicBezTo>
                      <a:cubicBezTo>
                        <a:pt x="75" y="83"/>
                        <a:pt x="66" y="88"/>
                        <a:pt x="66" y="78"/>
                      </a:cubicBezTo>
                      <a:cubicBezTo>
                        <a:pt x="67" y="70"/>
                        <a:pt x="68" y="60"/>
                        <a:pt x="82" y="61"/>
                      </a:cubicBezTo>
                      <a:cubicBezTo>
                        <a:pt x="95" y="62"/>
                        <a:pt x="108" y="61"/>
                        <a:pt x="121" y="62"/>
                      </a:cubicBezTo>
                      <a:cubicBezTo>
                        <a:pt x="130" y="62"/>
                        <a:pt x="135" y="59"/>
                        <a:pt x="139" y="51"/>
                      </a:cubicBezTo>
                      <a:cubicBezTo>
                        <a:pt x="149" y="35"/>
                        <a:pt x="154" y="12"/>
                        <a:pt x="168" y="7"/>
                      </a:cubicBezTo>
                      <a:cubicBezTo>
                        <a:pt x="188" y="0"/>
                        <a:pt x="213" y="5"/>
                        <a:pt x="237" y="5"/>
                      </a:cubicBezTo>
                      <a:cubicBezTo>
                        <a:pt x="228" y="21"/>
                        <a:pt x="220" y="35"/>
                        <a:pt x="211" y="49"/>
                      </a:cubicBezTo>
                      <a:cubicBezTo>
                        <a:pt x="205" y="59"/>
                        <a:pt x="206" y="62"/>
                        <a:pt x="218" y="62"/>
                      </a:cubicBezTo>
                      <a:cubicBezTo>
                        <a:pt x="256" y="61"/>
                        <a:pt x="294" y="62"/>
                        <a:pt x="332" y="61"/>
                      </a:cubicBezTo>
                      <a:cubicBezTo>
                        <a:pt x="342" y="61"/>
                        <a:pt x="343" y="64"/>
                        <a:pt x="340" y="73"/>
                      </a:cubicBezTo>
                      <a:cubicBezTo>
                        <a:pt x="319" y="132"/>
                        <a:pt x="300" y="191"/>
                        <a:pt x="279" y="250"/>
                      </a:cubicBezTo>
                      <a:cubicBezTo>
                        <a:pt x="271" y="275"/>
                        <a:pt x="253" y="287"/>
                        <a:pt x="227" y="287"/>
                      </a:cubicBezTo>
                      <a:cubicBezTo>
                        <a:pt x="199" y="287"/>
                        <a:pt x="171" y="287"/>
                        <a:pt x="142" y="287"/>
                      </a:cubicBezTo>
                      <a:cubicBezTo>
                        <a:pt x="147" y="264"/>
                        <a:pt x="147" y="264"/>
                        <a:pt x="168" y="264"/>
                      </a:cubicBezTo>
                      <a:cubicBezTo>
                        <a:pt x="210" y="263"/>
                        <a:pt x="202" y="269"/>
                        <a:pt x="216" y="230"/>
                      </a:cubicBezTo>
                      <a:cubicBezTo>
                        <a:pt x="231" y="186"/>
                        <a:pt x="246" y="141"/>
                        <a:pt x="261" y="97"/>
                      </a:cubicBezTo>
                      <a:cubicBezTo>
                        <a:pt x="266" y="85"/>
                        <a:pt x="263" y="82"/>
                        <a:pt x="251" y="83"/>
                      </a:cubicBezTo>
                      <a:cubicBezTo>
                        <a:pt x="231" y="85"/>
                        <a:pt x="207" y="76"/>
                        <a:pt x="192" y="86"/>
                      </a:cubicBezTo>
                      <a:cubicBezTo>
                        <a:pt x="177" y="96"/>
                        <a:pt x="171" y="118"/>
                        <a:pt x="161" y="135"/>
                      </a:cubicBezTo>
                      <a:cubicBezTo>
                        <a:pt x="133" y="182"/>
                        <a:pt x="105" y="229"/>
                        <a:pt x="77" y="277"/>
                      </a:cubicBezTo>
                      <a:cubicBezTo>
                        <a:pt x="73" y="285"/>
                        <a:pt x="68" y="288"/>
                        <a:pt x="58" y="287"/>
                      </a:cubicBezTo>
                      <a:cubicBezTo>
                        <a:pt x="40" y="287"/>
                        <a:pt x="22" y="287"/>
                        <a:pt x="0"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9" name="Freeform 25"/>
                <p:cNvSpPr>
                  <a:spLocks noEditPoints="1"/>
                </p:cNvSpPr>
                <p:nvPr/>
              </p:nvSpPr>
              <p:spPr bwMode="auto">
                <a:xfrm>
                  <a:off x="7579686" y="3917950"/>
                  <a:ext cx="819150" cy="1027113"/>
                </a:xfrm>
                <a:custGeom>
                  <a:avLst/>
                  <a:gdLst>
                    <a:gd name="T0" fmla="*/ 218 w 218"/>
                    <a:gd name="T1" fmla="*/ 1 h 273"/>
                    <a:gd name="T2" fmla="*/ 145 w 218"/>
                    <a:gd name="T3" fmla="*/ 216 h 273"/>
                    <a:gd name="T4" fmla="*/ 66 w 218"/>
                    <a:gd name="T5" fmla="*/ 272 h 273"/>
                    <a:gd name="T6" fmla="*/ 11 w 218"/>
                    <a:gd name="T7" fmla="*/ 272 h 273"/>
                    <a:gd name="T8" fmla="*/ 3 w 218"/>
                    <a:gd name="T9" fmla="*/ 261 h 273"/>
                    <a:gd name="T10" fmla="*/ 89 w 218"/>
                    <a:gd name="T11" fmla="*/ 9 h 273"/>
                    <a:gd name="T12" fmla="*/ 100 w 218"/>
                    <a:gd name="T13" fmla="*/ 0 h 273"/>
                    <a:gd name="T14" fmla="*/ 218 w 218"/>
                    <a:gd name="T15" fmla="*/ 1 h 273"/>
                    <a:gd name="T16" fmla="*/ 68 w 218"/>
                    <a:gd name="T17" fmla="*/ 250 h 273"/>
                    <a:gd name="T18" fmla="*/ 88 w 218"/>
                    <a:gd name="T19" fmla="*/ 233 h 273"/>
                    <a:gd name="T20" fmla="*/ 154 w 218"/>
                    <a:gd name="T21" fmla="*/ 36 h 273"/>
                    <a:gd name="T22" fmla="*/ 154 w 218"/>
                    <a:gd name="T23" fmla="*/ 23 h 273"/>
                    <a:gd name="T24" fmla="*/ 133 w 218"/>
                    <a:gd name="T25" fmla="*/ 30 h 273"/>
                    <a:gd name="T26" fmla="*/ 62 w 218"/>
                    <a:gd name="T27" fmla="*/ 241 h 273"/>
                    <a:gd name="T28" fmla="*/ 68 w 218"/>
                    <a:gd name="T29" fmla="*/ 25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273">
                      <a:moveTo>
                        <a:pt x="218" y="1"/>
                      </a:moveTo>
                      <a:cubicBezTo>
                        <a:pt x="193" y="74"/>
                        <a:pt x="169" y="145"/>
                        <a:pt x="145" y="216"/>
                      </a:cubicBezTo>
                      <a:cubicBezTo>
                        <a:pt x="127" y="271"/>
                        <a:pt x="121" y="273"/>
                        <a:pt x="66" y="272"/>
                      </a:cubicBezTo>
                      <a:cubicBezTo>
                        <a:pt x="48" y="271"/>
                        <a:pt x="29" y="271"/>
                        <a:pt x="11" y="272"/>
                      </a:cubicBezTo>
                      <a:cubicBezTo>
                        <a:pt x="2" y="272"/>
                        <a:pt x="0" y="269"/>
                        <a:pt x="3" y="261"/>
                      </a:cubicBezTo>
                      <a:cubicBezTo>
                        <a:pt x="32" y="177"/>
                        <a:pt x="61" y="93"/>
                        <a:pt x="89" y="9"/>
                      </a:cubicBezTo>
                      <a:cubicBezTo>
                        <a:pt x="91" y="3"/>
                        <a:pt x="93" y="0"/>
                        <a:pt x="100" y="0"/>
                      </a:cubicBezTo>
                      <a:cubicBezTo>
                        <a:pt x="139" y="1"/>
                        <a:pt x="177" y="1"/>
                        <a:pt x="218" y="1"/>
                      </a:cubicBezTo>
                      <a:close/>
                      <a:moveTo>
                        <a:pt x="68" y="250"/>
                      </a:moveTo>
                      <a:cubicBezTo>
                        <a:pt x="81" y="251"/>
                        <a:pt x="84" y="242"/>
                        <a:pt x="88" y="233"/>
                      </a:cubicBezTo>
                      <a:cubicBezTo>
                        <a:pt x="110" y="167"/>
                        <a:pt x="132" y="102"/>
                        <a:pt x="154" y="36"/>
                      </a:cubicBezTo>
                      <a:cubicBezTo>
                        <a:pt x="156" y="32"/>
                        <a:pt x="163" y="25"/>
                        <a:pt x="154" y="23"/>
                      </a:cubicBezTo>
                      <a:cubicBezTo>
                        <a:pt x="147" y="22"/>
                        <a:pt x="137" y="17"/>
                        <a:pt x="133" y="30"/>
                      </a:cubicBezTo>
                      <a:cubicBezTo>
                        <a:pt x="110" y="100"/>
                        <a:pt x="86" y="170"/>
                        <a:pt x="62" y="241"/>
                      </a:cubicBezTo>
                      <a:cubicBezTo>
                        <a:pt x="59" y="248"/>
                        <a:pt x="61" y="251"/>
                        <a:pt x="68" y="2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0" name="Freeform 26"/>
                <p:cNvSpPr>
                  <a:spLocks noEditPoints="1"/>
                </p:cNvSpPr>
                <p:nvPr/>
              </p:nvSpPr>
              <p:spPr bwMode="auto">
                <a:xfrm>
                  <a:off x="3628398" y="3851275"/>
                  <a:ext cx="757238" cy="1085850"/>
                </a:xfrm>
                <a:custGeom>
                  <a:avLst/>
                  <a:gdLst>
                    <a:gd name="T0" fmla="*/ 180 w 202"/>
                    <a:gd name="T1" fmla="*/ 5 h 289"/>
                    <a:gd name="T2" fmla="*/ 162 w 202"/>
                    <a:gd name="T3" fmla="*/ 38 h 289"/>
                    <a:gd name="T4" fmla="*/ 170 w 202"/>
                    <a:gd name="T5" fmla="*/ 50 h 289"/>
                    <a:gd name="T6" fmla="*/ 173 w 202"/>
                    <a:gd name="T7" fmla="*/ 50 h 289"/>
                    <a:gd name="T8" fmla="*/ 193 w 202"/>
                    <a:gd name="T9" fmla="*/ 77 h 289"/>
                    <a:gd name="T10" fmla="*/ 131 w 202"/>
                    <a:gd name="T11" fmla="*/ 258 h 289"/>
                    <a:gd name="T12" fmla="*/ 88 w 202"/>
                    <a:gd name="T13" fmla="*/ 289 h 289"/>
                    <a:gd name="T14" fmla="*/ 11 w 202"/>
                    <a:gd name="T15" fmla="*/ 289 h 289"/>
                    <a:gd name="T16" fmla="*/ 3 w 202"/>
                    <a:gd name="T17" fmla="*/ 278 h 289"/>
                    <a:gd name="T18" fmla="*/ 78 w 202"/>
                    <a:gd name="T19" fmla="*/ 58 h 289"/>
                    <a:gd name="T20" fmla="*/ 87 w 202"/>
                    <a:gd name="T21" fmla="*/ 50 h 289"/>
                    <a:gd name="T22" fmla="*/ 107 w 202"/>
                    <a:gd name="T23" fmla="*/ 37 h 289"/>
                    <a:gd name="T24" fmla="*/ 159 w 202"/>
                    <a:gd name="T25" fmla="*/ 5 h 289"/>
                    <a:gd name="T26" fmla="*/ 180 w 202"/>
                    <a:gd name="T27" fmla="*/ 5 h 289"/>
                    <a:gd name="T28" fmla="*/ 95 w 202"/>
                    <a:gd name="T29" fmla="*/ 159 h 289"/>
                    <a:gd name="T30" fmla="*/ 117 w 202"/>
                    <a:gd name="T31" fmla="*/ 148 h 289"/>
                    <a:gd name="T32" fmla="*/ 138 w 202"/>
                    <a:gd name="T33" fmla="*/ 86 h 289"/>
                    <a:gd name="T34" fmla="*/ 137 w 202"/>
                    <a:gd name="T35" fmla="*/ 74 h 289"/>
                    <a:gd name="T36" fmla="*/ 122 w 202"/>
                    <a:gd name="T37" fmla="*/ 81 h 289"/>
                    <a:gd name="T38" fmla="*/ 95 w 202"/>
                    <a:gd name="T39" fmla="*/ 159 h 289"/>
                    <a:gd name="T40" fmla="*/ 105 w 202"/>
                    <a:gd name="T41" fmla="*/ 184 h 289"/>
                    <a:gd name="T42" fmla="*/ 83 w 202"/>
                    <a:gd name="T43" fmla="*/ 192 h 289"/>
                    <a:gd name="T44" fmla="*/ 62 w 202"/>
                    <a:gd name="T45" fmla="*/ 256 h 289"/>
                    <a:gd name="T46" fmla="*/ 62 w 202"/>
                    <a:gd name="T47" fmla="*/ 265 h 289"/>
                    <a:gd name="T48" fmla="*/ 72 w 202"/>
                    <a:gd name="T49" fmla="*/ 265 h 289"/>
                    <a:gd name="T50" fmla="*/ 80 w 202"/>
                    <a:gd name="T51" fmla="*/ 255 h 289"/>
                    <a:gd name="T52" fmla="*/ 105 w 202"/>
                    <a:gd name="T53" fmla="*/ 18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2" h="289">
                      <a:moveTo>
                        <a:pt x="180" y="5"/>
                      </a:moveTo>
                      <a:cubicBezTo>
                        <a:pt x="173" y="18"/>
                        <a:pt x="168" y="28"/>
                        <a:pt x="162" y="38"/>
                      </a:cubicBezTo>
                      <a:cubicBezTo>
                        <a:pt x="155" y="49"/>
                        <a:pt x="159" y="51"/>
                        <a:pt x="170" y="50"/>
                      </a:cubicBezTo>
                      <a:cubicBezTo>
                        <a:pt x="171" y="50"/>
                        <a:pt x="172" y="50"/>
                        <a:pt x="173" y="50"/>
                      </a:cubicBezTo>
                      <a:cubicBezTo>
                        <a:pt x="202" y="50"/>
                        <a:pt x="202" y="50"/>
                        <a:pt x="193" y="77"/>
                      </a:cubicBezTo>
                      <a:cubicBezTo>
                        <a:pt x="172" y="137"/>
                        <a:pt x="152" y="197"/>
                        <a:pt x="131" y="258"/>
                      </a:cubicBezTo>
                      <a:cubicBezTo>
                        <a:pt x="123" y="281"/>
                        <a:pt x="112" y="289"/>
                        <a:pt x="88" y="289"/>
                      </a:cubicBezTo>
                      <a:cubicBezTo>
                        <a:pt x="62" y="289"/>
                        <a:pt x="37" y="289"/>
                        <a:pt x="11" y="289"/>
                      </a:cubicBezTo>
                      <a:cubicBezTo>
                        <a:pt x="2" y="289"/>
                        <a:pt x="0" y="287"/>
                        <a:pt x="3" y="278"/>
                      </a:cubicBezTo>
                      <a:cubicBezTo>
                        <a:pt x="28" y="205"/>
                        <a:pt x="53" y="132"/>
                        <a:pt x="78" y="58"/>
                      </a:cubicBezTo>
                      <a:cubicBezTo>
                        <a:pt x="79" y="54"/>
                        <a:pt x="81" y="49"/>
                        <a:pt x="87" y="50"/>
                      </a:cubicBezTo>
                      <a:cubicBezTo>
                        <a:pt x="98" y="53"/>
                        <a:pt x="104" y="46"/>
                        <a:pt x="107" y="37"/>
                      </a:cubicBezTo>
                      <a:cubicBezTo>
                        <a:pt x="115" y="11"/>
                        <a:pt x="132" y="0"/>
                        <a:pt x="159" y="5"/>
                      </a:cubicBezTo>
                      <a:cubicBezTo>
                        <a:pt x="165" y="6"/>
                        <a:pt x="171" y="5"/>
                        <a:pt x="180" y="5"/>
                      </a:cubicBezTo>
                      <a:close/>
                      <a:moveTo>
                        <a:pt x="95" y="159"/>
                      </a:moveTo>
                      <a:cubicBezTo>
                        <a:pt x="108" y="163"/>
                        <a:pt x="114" y="160"/>
                        <a:pt x="117" y="148"/>
                      </a:cubicBezTo>
                      <a:cubicBezTo>
                        <a:pt x="123" y="127"/>
                        <a:pt x="131" y="106"/>
                        <a:pt x="138" y="86"/>
                      </a:cubicBezTo>
                      <a:cubicBezTo>
                        <a:pt x="139" y="82"/>
                        <a:pt x="145" y="76"/>
                        <a:pt x="137" y="74"/>
                      </a:cubicBezTo>
                      <a:cubicBezTo>
                        <a:pt x="131" y="72"/>
                        <a:pt x="124" y="72"/>
                        <a:pt x="122" y="81"/>
                      </a:cubicBezTo>
                      <a:cubicBezTo>
                        <a:pt x="113" y="107"/>
                        <a:pt x="104" y="132"/>
                        <a:pt x="95" y="159"/>
                      </a:cubicBezTo>
                      <a:close/>
                      <a:moveTo>
                        <a:pt x="105" y="184"/>
                      </a:moveTo>
                      <a:cubicBezTo>
                        <a:pt x="95" y="184"/>
                        <a:pt x="87" y="181"/>
                        <a:pt x="83" y="192"/>
                      </a:cubicBezTo>
                      <a:cubicBezTo>
                        <a:pt x="77" y="214"/>
                        <a:pt x="69" y="235"/>
                        <a:pt x="62" y="256"/>
                      </a:cubicBezTo>
                      <a:cubicBezTo>
                        <a:pt x="61" y="259"/>
                        <a:pt x="57" y="263"/>
                        <a:pt x="62" y="265"/>
                      </a:cubicBezTo>
                      <a:cubicBezTo>
                        <a:pt x="65" y="266"/>
                        <a:pt x="69" y="266"/>
                        <a:pt x="72" y="265"/>
                      </a:cubicBezTo>
                      <a:cubicBezTo>
                        <a:pt x="77" y="263"/>
                        <a:pt x="79" y="259"/>
                        <a:pt x="80" y="255"/>
                      </a:cubicBezTo>
                      <a:cubicBezTo>
                        <a:pt x="88" y="232"/>
                        <a:pt x="96" y="209"/>
                        <a:pt x="105"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1" name="Freeform 27"/>
                <p:cNvSpPr>
                  <a:spLocks noEditPoints="1"/>
                </p:cNvSpPr>
                <p:nvPr/>
              </p:nvSpPr>
              <p:spPr bwMode="auto">
                <a:xfrm>
                  <a:off x="4757111" y="3917950"/>
                  <a:ext cx="792163" cy="977900"/>
                </a:xfrm>
                <a:custGeom>
                  <a:avLst/>
                  <a:gdLst>
                    <a:gd name="T0" fmla="*/ 211 w 211"/>
                    <a:gd name="T1" fmla="*/ 1 h 260"/>
                    <a:gd name="T2" fmla="*/ 174 w 211"/>
                    <a:gd name="T3" fmla="*/ 110 h 260"/>
                    <a:gd name="T4" fmla="*/ 136 w 211"/>
                    <a:gd name="T5" fmla="*/ 224 h 260"/>
                    <a:gd name="T6" fmla="*/ 85 w 211"/>
                    <a:gd name="T7" fmla="*/ 260 h 260"/>
                    <a:gd name="T8" fmla="*/ 12 w 211"/>
                    <a:gd name="T9" fmla="*/ 260 h 260"/>
                    <a:gd name="T10" fmla="*/ 4 w 211"/>
                    <a:gd name="T11" fmla="*/ 249 h 260"/>
                    <a:gd name="T12" fmla="*/ 86 w 211"/>
                    <a:gd name="T13" fmla="*/ 9 h 260"/>
                    <a:gd name="T14" fmla="*/ 96 w 211"/>
                    <a:gd name="T15" fmla="*/ 0 h 260"/>
                    <a:gd name="T16" fmla="*/ 211 w 211"/>
                    <a:gd name="T17" fmla="*/ 1 h 260"/>
                    <a:gd name="T18" fmla="*/ 110 w 211"/>
                    <a:gd name="T19" fmla="*/ 118 h 260"/>
                    <a:gd name="T20" fmla="*/ 121 w 211"/>
                    <a:gd name="T21" fmla="*/ 110 h 260"/>
                    <a:gd name="T22" fmla="*/ 147 w 211"/>
                    <a:gd name="T23" fmla="*/ 33 h 260"/>
                    <a:gd name="T24" fmla="*/ 145 w 211"/>
                    <a:gd name="T25" fmla="*/ 23 h 260"/>
                    <a:gd name="T26" fmla="*/ 132 w 211"/>
                    <a:gd name="T27" fmla="*/ 29 h 260"/>
                    <a:gd name="T28" fmla="*/ 104 w 211"/>
                    <a:gd name="T29" fmla="*/ 111 h 260"/>
                    <a:gd name="T30" fmla="*/ 110 w 211"/>
                    <a:gd name="T31" fmla="*/ 118 h 260"/>
                    <a:gd name="T32" fmla="*/ 109 w 211"/>
                    <a:gd name="T33" fmla="*/ 143 h 260"/>
                    <a:gd name="T34" fmla="*/ 90 w 211"/>
                    <a:gd name="T35" fmla="*/ 152 h 260"/>
                    <a:gd name="T36" fmla="*/ 65 w 211"/>
                    <a:gd name="T37" fmla="*/ 227 h 260"/>
                    <a:gd name="T38" fmla="*/ 64 w 211"/>
                    <a:gd name="T39" fmla="*/ 236 h 260"/>
                    <a:gd name="T40" fmla="*/ 75 w 211"/>
                    <a:gd name="T41" fmla="*/ 235 h 260"/>
                    <a:gd name="T42" fmla="*/ 82 w 211"/>
                    <a:gd name="T43" fmla="*/ 225 h 260"/>
                    <a:gd name="T44" fmla="*/ 109 w 211"/>
                    <a:gd name="T45" fmla="*/ 14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1" h="260">
                      <a:moveTo>
                        <a:pt x="211" y="1"/>
                      </a:moveTo>
                      <a:cubicBezTo>
                        <a:pt x="198" y="38"/>
                        <a:pt x="186" y="74"/>
                        <a:pt x="174" y="110"/>
                      </a:cubicBezTo>
                      <a:cubicBezTo>
                        <a:pt x="161" y="148"/>
                        <a:pt x="148" y="186"/>
                        <a:pt x="136" y="224"/>
                      </a:cubicBezTo>
                      <a:cubicBezTo>
                        <a:pt x="127" y="248"/>
                        <a:pt x="111" y="260"/>
                        <a:pt x="85" y="260"/>
                      </a:cubicBezTo>
                      <a:cubicBezTo>
                        <a:pt x="61" y="260"/>
                        <a:pt x="36" y="260"/>
                        <a:pt x="12" y="260"/>
                      </a:cubicBezTo>
                      <a:cubicBezTo>
                        <a:pt x="3" y="260"/>
                        <a:pt x="0" y="259"/>
                        <a:pt x="4" y="249"/>
                      </a:cubicBezTo>
                      <a:cubicBezTo>
                        <a:pt x="31" y="169"/>
                        <a:pt x="58" y="89"/>
                        <a:pt x="86" y="9"/>
                      </a:cubicBezTo>
                      <a:cubicBezTo>
                        <a:pt x="87" y="4"/>
                        <a:pt x="89" y="0"/>
                        <a:pt x="96" y="0"/>
                      </a:cubicBezTo>
                      <a:cubicBezTo>
                        <a:pt x="134" y="1"/>
                        <a:pt x="171" y="1"/>
                        <a:pt x="211" y="1"/>
                      </a:cubicBezTo>
                      <a:close/>
                      <a:moveTo>
                        <a:pt x="110" y="118"/>
                      </a:moveTo>
                      <a:cubicBezTo>
                        <a:pt x="117" y="120"/>
                        <a:pt x="119" y="115"/>
                        <a:pt x="121" y="110"/>
                      </a:cubicBezTo>
                      <a:cubicBezTo>
                        <a:pt x="130" y="84"/>
                        <a:pt x="138" y="59"/>
                        <a:pt x="147" y="33"/>
                      </a:cubicBezTo>
                      <a:cubicBezTo>
                        <a:pt x="148" y="30"/>
                        <a:pt x="153" y="24"/>
                        <a:pt x="145" y="23"/>
                      </a:cubicBezTo>
                      <a:cubicBezTo>
                        <a:pt x="140" y="22"/>
                        <a:pt x="135" y="21"/>
                        <a:pt x="132" y="29"/>
                      </a:cubicBezTo>
                      <a:cubicBezTo>
                        <a:pt x="123" y="56"/>
                        <a:pt x="114" y="83"/>
                        <a:pt x="104" y="111"/>
                      </a:cubicBezTo>
                      <a:cubicBezTo>
                        <a:pt x="102" y="116"/>
                        <a:pt x="103" y="119"/>
                        <a:pt x="110" y="118"/>
                      </a:cubicBezTo>
                      <a:close/>
                      <a:moveTo>
                        <a:pt x="109" y="143"/>
                      </a:moveTo>
                      <a:cubicBezTo>
                        <a:pt x="99" y="140"/>
                        <a:pt x="93" y="141"/>
                        <a:pt x="90" y="152"/>
                      </a:cubicBezTo>
                      <a:cubicBezTo>
                        <a:pt x="82" y="177"/>
                        <a:pt x="73" y="202"/>
                        <a:pt x="65" y="227"/>
                      </a:cubicBezTo>
                      <a:cubicBezTo>
                        <a:pt x="64" y="230"/>
                        <a:pt x="60" y="234"/>
                        <a:pt x="64" y="236"/>
                      </a:cubicBezTo>
                      <a:cubicBezTo>
                        <a:pt x="67" y="239"/>
                        <a:pt x="71" y="237"/>
                        <a:pt x="75" y="235"/>
                      </a:cubicBezTo>
                      <a:cubicBezTo>
                        <a:pt x="78" y="233"/>
                        <a:pt x="80" y="229"/>
                        <a:pt x="82" y="225"/>
                      </a:cubicBezTo>
                      <a:cubicBezTo>
                        <a:pt x="91" y="198"/>
                        <a:pt x="100" y="171"/>
                        <a:pt x="109"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2" name="Freeform 29"/>
                <p:cNvSpPr/>
                <p:nvPr/>
              </p:nvSpPr>
              <p:spPr bwMode="auto">
                <a:xfrm>
                  <a:off x="4341186" y="3854450"/>
                  <a:ext cx="674688" cy="1082675"/>
                </a:xfrm>
                <a:custGeom>
                  <a:avLst/>
                  <a:gdLst>
                    <a:gd name="T0" fmla="*/ 0 w 180"/>
                    <a:gd name="T1" fmla="*/ 288 h 288"/>
                    <a:gd name="T2" fmla="*/ 26 w 180"/>
                    <a:gd name="T3" fmla="*/ 265 h 288"/>
                    <a:gd name="T4" fmla="*/ 45 w 180"/>
                    <a:gd name="T5" fmla="*/ 252 h 288"/>
                    <a:gd name="T6" fmla="*/ 111 w 180"/>
                    <a:gd name="T7" fmla="*/ 60 h 288"/>
                    <a:gd name="T8" fmla="*/ 102 w 180"/>
                    <a:gd name="T9" fmla="*/ 48 h 288"/>
                    <a:gd name="T10" fmla="*/ 71 w 180"/>
                    <a:gd name="T11" fmla="*/ 67 h 288"/>
                    <a:gd name="T12" fmla="*/ 13 w 180"/>
                    <a:gd name="T13" fmla="*/ 102 h 288"/>
                    <a:gd name="T14" fmla="*/ 1 w 180"/>
                    <a:gd name="T15" fmla="*/ 102 h 288"/>
                    <a:gd name="T16" fmla="*/ 11 w 180"/>
                    <a:gd name="T17" fmla="*/ 79 h 288"/>
                    <a:gd name="T18" fmla="*/ 43 w 180"/>
                    <a:gd name="T19" fmla="*/ 14 h 288"/>
                    <a:gd name="T20" fmla="*/ 59 w 180"/>
                    <a:gd name="T21" fmla="*/ 4 h 288"/>
                    <a:gd name="T22" fmla="*/ 83 w 180"/>
                    <a:gd name="T23" fmla="*/ 4 h 288"/>
                    <a:gd name="T24" fmla="*/ 95 w 180"/>
                    <a:gd name="T25" fmla="*/ 19 h 288"/>
                    <a:gd name="T26" fmla="*/ 103 w 180"/>
                    <a:gd name="T27" fmla="*/ 25 h 288"/>
                    <a:gd name="T28" fmla="*/ 169 w 180"/>
                    <a:gd name="T29" fmla="*/ 25 h 288"/>
                    <a:gd name="T30" fmla="*/ 177 w 180"/>
                    <a:gd name="T31" fmla="*/ 36 h 288"/>
                    <a:gd name="T32" fmla="*/ 103 w 180"/>
                    <a:gd name="T33" fmla="*/ 254 h 288"/>
                    <a:gd name="T34" fmla="*/ 53 w 180"/>
                    <a:gd name="T35" fmla="*/ 288 h 288"/>
                    <a:gd name="T36" fmla="*/ 0 w 180"/>
                    <a:gd name="T3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288">
                      <a:moveTo>
                        <a:pt x="0" y="288"/>
                      </a:moveTo>
                      <a:cubicBezTo>
                        <a:pt x="0" y="269"/>
                        <a:pt x="9" y="262"/>
                        <a:pt x="26" y="265"/>
                      </a:cubicBezTo>
                      <a:cubicBezTo>
                        <a:pt x="36" y="266"/>
                        <a:pt x="42" y="262"/>
                        <a:pt x="45" y="252"/>
                      </a:cubicBezTo>
                      <a:cubicBezTo>
                        <a:pt x="67" y="188"/>
                        <a:pt x="88" y="124"/>
                        <a:pt x="111" y="60"/>
                      </a:cubicBezTo>
                      <a:cubicBezTo>
                        <a:pt x="114" y="50"/>
                        <a:pt x="111" y="49"/>
                        <a:pt x="102" y="48"/>
                      </a:cubicBezTo>
                      <a:cubicBezTo>
                        <a:pt x="86" y="46"/>
                        <a:pt x="75" y="51"/>
                        <a:pt x="71" y="67"/>
                      </a:cubicBezTo>
                      <a:cubicBezTo>
                        <a:pt x="63" y="98"/>
                        <a:pt x="43" y="108"/>
                        <a:pt x="13" y="102"/>
                      </a:cubicBezTo>
                      <a:cubicBezTo>
                        <a:pt x="9" y="102"/>
                        <a:pt x="6" y="102"/>
                        <a:pt x="1" y="102"/>
                      </a:cubicBezTo>
                      <a:cubicBezTo>
                        <a:pt x="2" y="93"/>
                        <a:pt x="7" y="86"/>
                        <a:pt x="11" y="79"/>
                      </a:cubicBezTo>
                      <a:cubicBezTo>
                        <a:pt x="21" y="57"/>
                        <a:pt x="32" y="36"/>
                        <a:pt x="43" y="14"/>
                      </a:cubicBezTo>
                      <a:cubicBezTo>
                        <a:pt x="46" y="7"/>
                        <a:pt x="50" y="3"/>
                        <a:pt x="59" y="4"/>
                      </a:cubicBezTo>
                      <a:cubicBezTo>
                        <a:pt x="67" y="5"/>
                        <a:pt x="75" y="4"/>
                        <a:pt x="83" y="4"/>
                      </a:cubicBezTo>
                      <a:cubicBezTo>
                        <a:pt x="92" y="5"/>
                        <a:pt x="106" y="0"/>
                        <a:pt x="95" y="19"/>
                      </a:cubicBezTo>
                      <a:cubicBezTo>
                        <a:pt x="91" y="26"/>
                        <a:pt x="100" y="25"/>
                        <a:pt x="103" y="25"/>
                      </a:cubicBezTo>
                      <a:cubicBezTo>
                        <a:pt x="125" y="25"/>
                        <a:pt x="147" y="25"/>
                        <a:pt x="169" y="25"/>
                      </a:cubicBezTo>
                      <a:cubicBezTo>
                        <a:pt x="179" y="24"/>
                        <a:pt x="180" y="28"/>
                        <a:pt x="177" y="36"/>
                      </a:cubicBezTo>
                      <a:cubicBezTo>
                        <a:pt x="152" y="108"/>
                        <a:pt x="128" y="181"/>
                        <a:pt x="103" y="254"/>
                      </a:cubicBezTo>
                      <a:cubicBezTo>
                        <a:pt x="95" y="276"/>
                        <a:pt x="77" y="288"/>
                        <a:pt x="53" y="288"/>
                      </a:cubicBezTo>
                      <a:cubicBezTo>
                        <a:pt x="35" y="288"/>
                        <a:pt x="17" y="288"/>
                        <a:pt x="0" y="2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3" name="Freeform 31"/>
                <p:cNvSpPr/>
                <p:nvPr/>
              </p:nvSpPr>
              <p:spPr bwMode="auto">
                <a:xfrm>
                  <a:off x="5392111" y="3865563"/>
                  <a:ext cx="735013" cy="1087438"/>
                </a:xfrm>
                <a:custGeom>
                  <a:avLst/>
                  <a:gdLst>
                    <a:gd name="T0" fmla="*/ 196 w 196"/>
                    <a:gd name="T1" fmla="*/ 0 h 289"/>
                    <a:gd name="T2" fmla="*/ 190 w 196"/>
                    <a:gd name="T3" fmla="*/ 26 h 289"/>
                    <a:gd name="T4" fmla="*/ 191 w 196"/>
                    <a:gd name="T5" fmla="*/ 45 h 289"/>
                    <a:gd name="T6" fmla="*/ 183 w 196"/>
                    <a:gd name="T7" fmla="*/ 64 h 289"/>
                    <a:gd name="T8" fmla="*/ 171 w 196"/>
                    <a:gd name="T9" fmla="*/ 79 h 289"/>
                    <a:gd name="T10" fmla="*/ 114 w 196"/>
                    <a:gd name="T11" fmla="*/ 246 h 289"/>
                    <a:gd name="T12" fmla="*/ 60 w 196"/>
                    <a:gd name="T13" fmla="*/ 285 h 289"/>
                    <a:gd name="T14" fmla="*/ 12 w 196"/>
                    <a:gd name="T15" fmla="*/ 285 h 289"/>
                    <a:gd name="T16" fmla="*/ 1 w 196"/>
                    <a:gd name="T17" fmla="*/ 281 h 289"/>
                    <a:gd name="T18" fmla="*/ 12 w 196"/>
                    <a:gd name="T19" fmla="*/ 262 h 289"/>
                    <a:gd name="T20" fmla="*/ 15 w 196"/>
                    <a:gd name="T21" fmla="*/ 261 h 289"/>
                    <a:gd name="T22" fmla="*/ 52 w 196"/>
                    <a:gd name="T23" fmla="*/ 233 h 289"/>
                    <a:gd name="T24" fmla="*/ 105 w 196"/>
                    <a:gd name="T25" fmla="*/ 78 h 289"/>
                    <a:gd name="T26" fmla="*/ 96 w 196"/>
                    <a:gd name="T27" fmla="*/ 65 h 289"/>
                    <a:gd name="T28" fmla="*/ 48 w 196"/>
                    <a:gd name="T29" fmla="*/ 65 h 289"/>
                    <a:gd name="T30" fmla="*/ 36 w 196"/>
                    <a:gd name="T31" fmla="*/ 59 h 289"/>
                    <a:gd name="T32" fmla="*/ 49 w 196"/>
                    <a:gd name="T33" fmla="*/ 42 h 289"/>
                    <a:gd name="T34" fmla="*/ 106 w 196"/>
                    <a:gd name="T35" fmla="*/ 42 h 289"/>
                    <a:gd name="T36" fmla="*/ 120 w 196"/>
                    <a:gd name="T37" fmla="*/ 32 h 289"/>
                    <a:gd name="T38" fmla="*/ 165 w 196"/>
                    <a:gd name="T39" fmla="*/ 0 h 289"/>
                    <a:gd name="T40" fmla="*/ 196 w 196"/>
                    <a:gd name="T41"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289">
                      <a:moveTo>
                        <a:pt x="196" y="0"/>
                      </a:moveTo>
                      <a:cubicBezTo>
                        <a:pt x="196" y="10"/>
                        <a:pt x="191" y="18"/>
                        <a:pt x="190" y="26"/>
                      </a:cubicBezTo>
                      <a:cubicBezTo>
                        <a:pt x="189" y="32"/>
                        <a:pt x="180" y="38"/>
                        <a:pt x="191" y="45"/>
                      </a:cubicBezTo>
                      <a:cubicBezTo>
                        <a:pt x="194" y="47"/>
                        <a:pt x="191" y="62"/>
                        <a:pt x="183" y="64"/>
                      </a:cubicBezTo>
                      <a:cubicBezTo>
                        <a:pt x="174" y="67"/>
                        <a:pt x="173" y="73"/>
                        <a:pt x="171" y="79"/>
                      </a:cubicBezTo>
                      <a:cubicBezTo>
                        <a:pt x="152" y="135"/>
                        <a:pt x="133" y="191"/>
                        <a:pt x="114" y="246"/>
                      </a:cubicBezTo>
                      <a:cubicBezTo>
                        <a:pt x="104" y="276"/>
                        <a:pt x="92" y="285"/>
                        <a:pt x="60" y="285"/>
                      </a:cubicBezTo>
                      <a:cubicBezTo>
                        <a:pt x="44" y="285"/>
                        <a:pt x="28" y="285"/>
                        <a:pt x="12" y="285"/>
                      </a:cubicBezTo>
                      <a:cubicBezTo>
                        <a:pt x="8" y="284"/>
                        <a:pt x="0" y="289"/>
                        <a:pt x="1" y="281"/>
                      </a:cubicBezTo>
                      <a:cubicBezTo>
                        <a:pt x="2" y="274"/>
                        <a:pt x="1" y="264"/>
                        <a:pt x="12" y="262"/>
                      </a:cubicBezTo>
                      <a:cubicBezTo>
                        <a:pt x="13" y="261"/>
                        <a:pt x="14" y="261"/>
                        <a:pt x="15" y="261"/>
                      </a:cubicBezTo>
                      <a:cubicBezTo>
                        <a:pt x="42" y="259"/>
                        <a:pt x="43" y="259"/>
                        <a:pt x="52" y="233"/>
                      </a:cubicBezTo>
                      <a:cubicBezTo>
                        <a:pt x="69" y="181"/>
                        <a:pt x="87" y="130"/>
                        <a:pt x="105" y="78"/>
                      </a:cubicBezTo>
                      <a:cubicBezTo>
                        <a:pt x="108" y="68"/>
                        <a:pt x="108" y="64"/>
                        <a:pt x="96" y="65"/>
                      </a:cubicBezTo>
                      <a:cubicBezTo>
                        <a:pt x="80" y="66"/>
                        <a:pt x="64" y="66"/>
                        <a:pt x="48" y="65"/>
                      </a:cubicBezTo>
                      <a:cubicBezTo>
                        <a:pt x="43" y="65"/>
                        <a:pt x="34" y="69"/>
                        <a:pt x="36" y="59"/>
                      </a:cubicBezTo>
                      <a:cubicBezTo>
                        <a:pt x="37" y="53"/>
                        <a:pt x="36" y="42"/>
                        <a:pt x="49" y="42"/>
                      </a:cubicBezTo>
                      <a:cubicBezTo>
                        <a:pt x="68" y="42"/>
                        <a:pt x="87" y="42"/>
                        <a:pt x="106" y="42"/>
                      </a:cubicBezTo>
                      <a:cubicBezTo>
                        <a:pt x="114" y="43"/>
                        <a:pt x="118" y="39"/>
                        <a:pt x="120" y="32"/>
                      </a:cubicBezTo>
                      <a:cubicBezTo>
                        <a:pt x="131" y="0"/>
                        <a:pt x="131" y="0"/>
                        <a:pt x="165" y="0"/>
                      </a:cubicBezTo>
                      <a:cubicBezTo>
                        <a:pt x="175" y="0"/>
                        <a:pt x="186" y="0"/>
                        <a:pt x="1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 name="Freeform 34"/>
                <p:cNvSpPr/>
                <p:nvPr/>
              </p:nvSpPr>
              <p:spPr bwMode="auto">
                <a:xfrm>
                  <a:off x="7152648" y="3884613"/>
                  <a:ext cx="723900" cy="1060450"/>
                </a:xfrm>
                <a:custGeom>
                  <a:avLst/>
                  <a:gdLst>
                    <a:gd name="T0" fmla="*/ 178 w 193"/>
                    <a:gd name="T1" fmla="*/ 52 h 282"/>
                    <a:gd name="T2" fmla="*/ 152 w 193"/>
                    <a:gd name="T3" fmla="*/ 75 h 282"/>
                    <a:gd name="T4" fmla="*/ 124 w 193"/>
                    <a:gd name="T5" fmla="*/ 95 h 282"/>
                    <a:gd name="T6" fmla="*/ 66 w 193"/>
                    <a:gd name="T7" fmla="*/ 269 h 282"/>
                    <a:gd name="T8" fmla="*/ 49 w 193"/>
                    <a:gd name="T9" fmla="*/ 281 h 282"/>
                    <a:gd name="T10" fmla="*/ 19 w 193"/>
                    <a:gd name="T11" fmla="*/ 281 h 282"/>
                    <a:gd name="T12" fmla="*/ 6 w 193"/>
                    <a:gd name="T13" fmla="*/ 264 h 282"/>
                    <a:gd name="T14" fmla="*/ 65 w 193"/>
                    <a:gd name="T15" fmla="*/ 90 h 282"/>
                    <a:gd name="T16" fmla="*/ 54 w 193"/>
                    <a:gd name="T17" fmla="*/ 75 h 282"/>
                    <a:gd name="T18" fmla="*/ 46 w 193"/>
                    <a:gd name="T19" fmla="*/ 75 h 282"/>
                    <a:gd name="T20" fmla="*/ 32 w 193"/>
                    <a:gd name="T21" fmla="*/ 69 h 282"/>
                    <a:gd name="T22" fmla="*/ 46 w 193"/>
                    <a:gd name="T23" fmla="*/ 52 h 282"/>
                    <a:gd name="T24" fmla="*/ 70 w 193"/>
                    <a:gd name="T25" fmla="*/ 52 h 282"/>
                    <a:gd name="T26" fmla="*/ 80 w 193"/>
                    <a:gd name="T27" fmla="*/ 45 h 282"/>
                    <a:gd name="T28" fmla="*/ 67 w 193"/>
                    <a:gd name="T29" fmla="*/ 24 h 282"/>
                    <a:gd name="T30" fmla="*/ 51 w 193"/>
                    <a:gd name="T31" fmla="*/ 19 h 282"/>
                    <a:gd name="T32" fmla="*/ 69 w 193"/>
                    <a:gd name="T33" fmla="*/ 1 h 282"/>
                    <a:gd name="T34" fmla="*/ 193 w 193"/>
                    <a:gd name="T35" fmla="*/ 1 h 282"/>
                    <a:gd name="T36" fmla="*/ 169 w 193"/>
                    <a:gd name="T37" fmla="*/ 25 h 282"/>
                    <a:gd name="T38" fmla="*/ 148 w 193"/>
                    <a:gd name="T39" fmla="*/ 28 h 282"/>
                    <a:gd name="T40" fmla="*/ 142 w 193"/>
                    <a:gd name="T41" fmla="*/ 50 h 282"/>
                    <a:gd name="T42" fmla="*/ 158 w 193"/>
                    <a:gd name="T43" fmla="*/ 52 h 282"/>
                    <a:gd name="T44" fmla="*/ 178 w 193"/>
                    <a:gd name="T45" fmla="*/ 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 h="282">
                      <a:moveTo>
                        <a:pt x="178" y="52"/>
                      </a:moveTo>
                      <a:cubicBezTo>
                        <a:pt x="177" y="71"/>
                        <a:pt x="169" y="78"/>
                        <a:pt x="152" y="75"/>
                      </a:cubicBezTo>
                      <a:cubicBezTo>
                        <a:pt x="136" y="72"/>
                        <a:pt x="129" y="79"/>
                        <a:pt x="124" y="95"/>
                      </a:cubicBezTo>
                      <a:cubicBezTo>
                        <a:pt x="106" y="153"/>
                        <a:pt x="85" y="211"/>
                        <a:pt x="66" y="269"/>
                      </a:cubicBezTo>
                      <a:cubicBezTo>
                        <a:pt x="62" y="278"/>
                        <a:pt x="58" y="282"/>
                        <a:pt x="49" y="281"/>
                      </a:cubicBezTo>
                      <a:cubicBezTo>
                        <a:pt x="39" y="280"/>
                        <a:pt x="29" y="281"/>
                        <a:pt x="19" y="281"/>
                      </a:cubicBezTo>
                      <a:cubicBezTo>
                        <a:pt x="0" y="281"/>
                        <a:pt x="0" y="281"/>
                        <a:pt x="6" y="264"/>
                      </a:cubicBezTo>
                      <a:cubicBezTo>
                        <a:pt x="26" y="206"/>
                        <a:pt x="45" y="147"/>
                        <a:pt x="65" y="90"/>
                      </a:cubicBezTo>
                      <a:cubicBezTo>
                        <a:pt x="70" y="77"/>
                        <a:pt x="67" y="73"/>
                        <a:pt x="54" y="75"/>
                      </a:cubicBezTo>
                      <a:cubicBezTo>
                        <a:pt x="52" y="75"/>
                        <a:pt x="48" y="76"/>
                        <a:pt x="46" y="75"/>
                      </a:cubicBezTo>
                      <a:cubicBezTo>
                        <a:pt x="41" y="73"/>
                        <a:pt x="31" y="79"/>
                        <a:pt x="32" y="69"/>
                      </a:cubicBezTo>
                      <a:cubicBezTo>
                        <a:pt x="33" y="62"/>
                        <a:pt x="33" y="51"/>
                        <a:pt x="46" y="52"/>
                      </a:cubicBezTo>
                      <a:cubicBezTo>
                        <a:pt x="54" y="52"/>
                        <a:pt x="62" y="52"/>
                        <a:pt x="70" y="52"/>
                      </a:cubicBezTo>
                      <a:cubicBezTo>
                        <a:pt x="75" y="52"/>
                        <a:pt x="78" y="51"/>
                        <a:pt x="80" y="45"/>
                      </a:cubicBezTo>
                      <a:cubicBezTo>
                        <a:pt x="89" y="25"/>
                        <a:pt x="89" y="25"/>
                        <a:pt x="67" y="24"/>
                      </a:cubicBezTo>
                      <a:cubicBezTo>
                        <a:pt x="61" y="24"/>
                        <a:pt x="51" y="30"/>
                        <a:pt x="51" y="19"/>
                      </a:cubicBezTo>
                      <a:cubicBezTo>
                        <a:pt x="51" y="10"/>
                        <a:pt x="54" y="0"/>
                        <a:pt x="69" y="1"/>
                      </a:cubicBezTo>
                      <a:cubicBezTo>
                        <a:pt x="110" y="2"/>
                        <a:pt x="152" y="1"/>
                        <a:pt x="193" y="1"/>
                      </a:cubicBezTo>
                      <a:cubicBezTo>
                        <a:pt x="190" y="24"/>
                        <a:pt x="190" y="24"/>
                        <a:pt x="169" y="25"/>
                      </a:cubicBezTo>
                      <a:cubicBezTo>
                        <a:pt x="162" y="25"/>
                        <a:pt x="153" y="21"/>
                        <a:pt x="148" y="28"/>
                      </a:cubicBezTo>
                      <a:cubicBezTo>
                        <a:pt x="144" y="34"/>
                        <a:pt x="139" y="43"/>
                        <a:pt x="142" y="50"/>
                      </a:cubicBezTo>
                      <a:cubicBezTo>
                        <a:pt x="143" y="55"/>
                        <a:pt x="152" y="51"/>
                        <a:pt x="158" y="52"/>
                      </a:cubicBezTo>
                      <a:cubicBezTo>
                        <a:pt x="164" y="52"/>
                        <a:pt x="171" y="52"/>
                        <a:pt x="178"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5" name="Freeform 35"/>
                <p:cNvSpPr/>
                <p:nvPr/>
              </p:nvSpPr>
              <p:spPr bwMode="auto">
                <a:xfrm>
                  <a:off x="6503361" y="3933825"/>
                  <a:ext cx="762000" cy="1019175"/>
                </a:xfrm>
                <a:custGeom>
                  <a:avLst/>
                  <a:gdLst>
                    <a:gd name="T0" fmla="*/ 0 w 203"/>
                    <a:gd name="T1" fmla="*/ 24 h 271"/>
                    <a:gd name="T2" fmla="*/ 26 w 203"/>
                    <a:gd name="T3" fmla="*/ 0 h 271"/>
                    <a:gd name="T4" fmla="*/ 203 w 203"/>
                    <a:gd name="T5" fmla="*/ 0 h 271"/>
                    <a:gd name="T6" fmla="*/ 174 w 203"/>
                    <a:gd name="T7" fmla="*/ 88 h 271"/>
                    <a:gd name="T8" fmla="*/ 124 w 203"/>
                    <a:gd name="T9" fmla="*/ 232 h 271"/>
                    <a:gd name="T10" fmla="*/ 74 w 203"/>
                    <a:gd name="T11" fmla="*/ 267 h 271"/>
                    <a:gd name="T12" fmla="*/ 44 w 203"/>
                    <a:gd name="T13" fmla="*/ 267 h 271"/>
                    <a:gd name="T14" fmla="*/ 32 w 203"/>
                    <a:gd name="T15" fmla="*/ 264 h 271"/>
                    <a:gd name="T16" fmla="*/ 42 w 203"/>
                    <a:gd name="T17" fmla="*/ 246 h 271"/>
                    <a:gd name="T18" fmla="*/ 67 w 203"/>
                    <a:gd name="T19" fmla="*/ 221 h 271"/>
                    <a:gd name="T20" fmla="*/ 128 w 203"/>
                    <a:gd name="T21" fmla="*/ 41 h 271"/>
                    <a:gd name="T22" fmla="*/ 116 w 203"/>
                    <a:gd name="T23" fmla="*/ 24 h 271"/>
                    <a:gd name="T24" fmla="*/ 0 w 203"/>
                    <a:gd name="T25" fmla="*/ 2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271">
                      <a:moveTo>
                        <a:pt x="0" y="24"/>
                      </a:moveTo>
                      <a:cubicBezTo>
                        <a:pt x="4" y="0"/>
                        <a:pt x="4" y="0"/>
                        <a:pt x="26" y="0"/>
                      </a:cubicBezTo>
                      <a:cubicBezTo>
                        <a:pt x="84" y="0"/>
                        <a:pt x="143" y="0"/>
                        <a:pt x="203" y="0"/>
                      </a:cubicBezTo>
                      <a:cubicBezTo>
                        <a:pt x="193" y="30"/>
                        <a:pt x="183" y="59"/>
                        <a:pt x="174" y="88"/>
                      </a:cubicBezTo>
                      <a:cubicBezTo>
                        <a:pt x="157" y="136"/>
                        <a:pt x="141" y="184"/>
                        <a:pt x="124" y="232"/>
                      </a:cubicBezTo>
                      <a:cubicBezTo>
                        <a:pt x="116" y="258"/>
                        <a:pt x="102" y="267"/>
                        <a:pt x="74" y="267"/>
                      </a:cubicBezTo>
                      <a:cubicBezTo>
                        <a:pt x="64" y="267"/>
                        <a:pt x="54" y="268"/>
                        <a:pt x="44" y="267"/>
                      </a:cubicBezTo>
                      <a:cubicBezTo>
                        <a:pt x="40" y="267"/>
                        <a:pt x="32" y="271"/>
                        <a:pt x="32" y="264"/>
                      </a:cubicBezTo>
                      <a:cubicBezTo>
                        <a:pt x="33" y="258"/>
                        <a:pt x="33" y="246"/>
                        <a:pt x="42" y="246"/>
                      </a:cubicBezTo>
                      <a:cubicBezTo>
                        <a:pt x="59" y="245"/>
                        <a:pt x="63" y="233"/>
                        <a:pt x="67" y="221"/>
                      </a:cubicBezTo>
                      <a:cubicBezTo>
                        <a:pt x="87" y="161"/>
                        <a:pt x="107" y="101"/>
                        <a:pt x="128" y="41"/>
                      </a:cubicBezTo>
                      <a:cubicBezTo>
                        <a:pt x="134" y="23"/>
                        <a:pt x="134" y="24"/>
                        <a:pt x="116" y="24"/>
                      </a:cubicBezTo>
                      <a:cubicBezTo>
                        <a:pt x="78" y="24"/>
                        <a:pt x="39"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6" name="Freeform 36"/>
                <p:cNvSpPr>
                  <a:spLocks noEditPoints="1"/>
                </p:cNvSpPr>
                <p:nvPr/>
              </p:nvSpPr>
              <p:spPr bwMode="auto">
                <a:xfrm>
                  <a:off x="6225548" y="4137025"/>
                  <a:ext cx="698500" cy="646113"/>
                </a:xfrm>
                <a:custGeom>
                  <a:avLst/>
                  <a:gdLst>
                    <a:gd name="T0" fmla="*/ 0 w 186"/>
                    <a:gd name="T1" fmla="*/ 171 h 172"/>
                    <a:gd name="T2" fmla="*/ 56 w 186"/>
                    <a:gd name="T3" fmla="*/ 6 h 172"/>
                    <a:gd name="T4" fmla="*/ 65 w 186"/>
                    <a:gd name="T5" fmla="*/ 0 h 172"/>
                    <a:gd name="T6" fmla="*/ 186 w 186"/>
                    <a:gd name="T7" fmla="*/ 0 h 172"/>
                    <a:gd name="T8" fmla="*/ 136 w 186"/>
                    <a:gd name="T9" fmla="*/ 146 h 172"/>
                    <a:gd name="T10" fmla="*/ 104 w 186"/>
                    <a:gd name="T11" fmla="*/ 171 h 172"/>
                    <a:gd name="T12" fmla="*/ 0 w 186"/>
                    <a:gd name="T13" fmla="*/ 171 h 172"/>
                    <a:gd name="T14" fmla="*/ 89 w 186"/>
                    <a:gd name="T15" fmla="*/ 97 h 172"/>
                    <a:gd name="T16" fmla="*/ 74 w 186"/>
                    <a:gd name="T17" fmla="*/ 107 h 172"/>
                    <a:gd name="T18" fmla="*/ 63 w 186"/>
                    <a:gd name="T19" fmla="*/ 141 h 172"/>
                    <a:gd name="T20" fmla="*/ 74 w 186"/>
                    <a:gd name="T21" fmla="*/ 153 h 172"/>
                    <a:gd name="T22" fmla="*/ 85 w 186"/>
                    <a:gd name="T23" fmla="*/ 142 h 172"/>
                    <a:gd name="T24" fmla="*/ 97 w 186"/>
                    <a:gd name="T25" fmla="*/ 107 h 172"/>
                    <a:gd name="T26" fmla="*/ 89 w 186"/>
                    <a:gd name="T27" fmla="*/ 97 h 172"/>
                    <a:gd name="T28" fmla="*/ 97 w 186"/>
                    <a:gd name="T29" fmla="*/ 75 h 172"/>
                    <a:gd name="T30" fmla="*/ 111 w 186"/>
                    <a:gd name="T31" fmla="*/ 66 h 172"/>
                    <a:gd name="T32" fmla="*/ 125 w 186"/>
                    <a:gd name="T33" fmla="*/ 26 h 172"/>
                    <a:gd name="T34" fmla="*/ 122 w 186"/>
                    <a:gd name="T35" fmla="*/ 18 h 172"/>
                    <a:gd name="T36" fmla="*/ 101 w 186"/>
                    <a:gd name="T37" fmla="*/ 28 h 172"/>
                    <a:gd name="T38" fmla="*/ 89 w 186"/>
                    <a:gd name="T39" fmla="*/ 63 h 172"/>
                    <a:gd name="T40" fmla="*/ 97 w 186"/>
                    <a:gd name="T41" fmla="*/ 7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6" h="172">
                      <a:moveTo>
                        <a:pt x="0" y="171"/>
                      </a:moveTo>
                      <a:cubicBezTo>
                        <a:pt x="19" y="115"/>
                        <a:pt x="38" y="61"/>
                        <a:pt x="56" y="6"/>
                      </a:cubicBezTo>
                      <a:cubicBezTo>
                        <a:pt x="58" y="1"/>
                        <a:pt x="60" y="0"/>
                        <a:pt x="65" y="0"/>
                      </a:cubicBezTo>
                      <a:cubicBezTo>
                        <a:pt x="105" y="0"/>
                        <a:pt x="145" y="0"/>
                        <a:pt x="186" y="0"/>
                      </a:cubicBezTo>
                      <a:cubicBezTo>
                        <a:pt x="169" y="50"/>
                        <a:pt x="153" y="98"/>
                        <a:pt x="136" y="146"/>
                      </a:cubicBezTo>
                      <a:cubicBezTo>
                        <a:pt x="131" y="160"/>
                        <a:pt x="119" y="170"/>
                        <a:pt x="104" y="171"/>
                      </a:cubicBezTo>
                      <a:cubicBezTo>
                        <a:pt x="70" y="172"/>
                        <a:pt x="36" y="171"/>
                        <a:pt x="0" y="171"/>
                      </a:cubicBezTo>
                      <a:close/>
                      <a:moveTo>
                        <a:pt x="89" y="97"/>
                      </a:moveTo>
                      <a:cubicBezTo>
                        <a:pt x="81" y="96"/>
                        <a:pt x="76" y="98"/>
                        <a:pt x="74" y="107"/>
                      </a:cubicBezTo>
                      <a:cubicBezTo>
                        <a:pt x="71" y="119"/>
                        <a:pt x="66" y="130"/>
                        <a:pt x="63" y="141"/>
                      </a:cubicBezTo>
                      <a:cubicBezTo>
                        <a:pt x="59" y="153"/>
                        <a:pt x="62" y="156"/>
                        <a:pt x="74" y="153"/>
                      </a:cubicBezTo>
                      <a:cubicBezTo>
                        <a:pt x="81" y="152"/>
                        <a:pt x="83" y="147"/>
                        <a:pt x="85" y="142"/>
                      </a:cubicBezTo>
                      <a:cubicBezTo>
                        <a:pt x="89" y="131"/>
                        <a:pt x="93" y="118"/>
                        <a:pt x="97" y="107"/>
                      </a:cubicBezTo>
                      <a:cubicBezTo>
                        <a:pt x="101" y="98"/>
                        <a:pt x="97" y="97"/>
                        <a:pt x="89" y="97"/>
                      </a:cubicBezTo>
                      <a:close/>
                      <a:moveTo>
                        <a:pt x="97" y="75"/>
                      </a:moveTo>
                      <a:cubicBezTo>
                        <a:pt x="105" y="76"/>
                        <a:pt x="109" y="73"/>
                        <a:pt x="111" y="66"/>
                      </a:cubicBezTo>
                      <a:cubicBezTo>
                        <a:pt x="115" y="52"/>
                        <a:pt x="120" y="39"/>
                        <a:pt x="125" y="26"/>
                      </a:cubicBezTo>
                      <a:cubicBezTo>
                        <a:pt x="126" y="23"/>
                        <a:pt x="128" y="19"/>
                        <a:pt x="122" y="18"/>
                      </a:cubicBezTo>
                      <a:cubicBezTo>
                        <a:pt x="114" y="18"/>
                        <a:pt x="104" y="14"/>
                        <a:pt x="101" y="28"/>
                      </a:cubicBezTo>
                      <a:cubicBezTo>
                        <a:pt x="98" y="40"/>
                        <a:pt x="94" y="52"/>
                        <a:pt x="89" y="63"/>
                      </a:cubicBezTo>
                      <a:cubicBezTo>
                        <a:pt x="85" y="72"/>
                        <a:pt x="86" y="77"/>
                        <a:pt x="97"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7" name="Freeform 39"/>
                <p:cNvSpPr>
                  <a:spLocks noEditPoints="1"/>
                </p:cNvSpPr>
                <p:nvPr/>
              </p:nvSpPr>
              <p:spPr bwMode="auto">
                <a:xfrm>
                  <a:off x="8630611" y="4406900"/>
                  <a:ext cx="706438" cy="549275"/>
                </a:xfrm>
                <a:custGeom>
                  <a:avLst/>
                  <a:gdLst>
                    <a:gd name="T0" fmla="*/ 0 w 188"/>
                    <a:gd name="T1" fmla="*/ 142 h 146"/>
                    <a:gd name="T2" fmla="*/ 47 w 188"/>
                    <a:gd name="T3" fmla="*/ 6 h 146"/>
                    <a:gd name="T4" fmla="*/ 57 w 188"/>
                    <a:gd name="T5" fmla="*/ 0 h 146"/>
                    <a:gd name="T6" fmla="*/ 179 w 188"/>
                    <a:gd name="T7" fmla="*/ 0 h 146"/>
                    <a:gd name="T8" fmla="*/ 185 w 188"/>
                    <a:gd name="T9" fmla="*/ 9 h 146"/>
                    <a:gd name="T10" fmla="*/ 150 w 188"/>
                    <a:gd name="T11" fmla="*/ 112 h 146"/>
                    <a:gd name="T12" fmla="*/ 106 w 188"/>
                    <a:gd name="T13" fmla="*/ 142 h 146"/>
                    <a:gd name="T14" fmla="*/ 85 w 188"/>
                    <a:gd name="T15" fmla="*/ 142 h 146"/>
                    <a:gd name="T16" fmla="*/ 73 w 188"/>
                    <a:gd name="T17" fmla="*/ 137 h 146"/>
                    <a:gd name="T18" fmla="*/ 84 w 188"/>
                    <a:gd name="T19" fmla="*/ 120 h 146"/>
                    <a:gd name="T20" fmla="*/ 94 w 188"/>
                    <a:gd name="T21" fmla="*/ 116 h 146"/>
                    <a:gd name="T22" fmla="*/ 99 w 188"/>
                    <a:gd name="T23" fmla="*/ 104 h 146"/>
                    <a:gd name="T24" fmla="*/ 89 w 188"/>
                    <a:gd name="T25" fmla="*/ 102 h 146"/>
                    <a:gd name="T26" fmla="*/ 60 w 188"/>
                    <a:gd name="T27" fmla="*/ 123 h 146"/>
                    <a:gd name="T28" fmla="*/ 33 w 188"/>
                    <a:gd name="T29" fmla="*/ 142 h 146"/>
                    <a:gd name="T30" fmla="*/ 0 w 188"/>
                    <a:gd name="T31" fmla="*/ 142 h 146"/>
                    <a:gd name="T32" fmla="*/ 89 w 188"/>
                    <a:gd name="T33" fmla="*/ 39 h 146"/>
                    <a:gd name="T34" fmla="*/ 118 w 188"/>
                    <a:gd name="T35" fmla="*/ 39 h 146"/>
                    <a:gd name="T36" fmla="*/ 126 w 188"/>
                    <a:gd name="T37" fmla="*/ 28 h 146"/>
                    <a:gd name="T38" fmla="*/ 124 w 188"/>
                    <a:gd name="T39" fmla="*/ 23 h 146"/>
                    <a:gd name="T40" fmla="*/ 89 w 188"/>
                    <a:gd name="T41" fmla="*/ 39 h 146"/>
                    <a:gd name="T42" fmla="*/ 90 w 188"/>
                    <a:gd name="T43" fmla="*/ 79 h 146"/>
                    <a:gd name="T44" fmla="*/ 112 w 188"/>
                    <a:gd name="T45" fmla="*/ 67 h 146"/>
                    <a:gd name="T46" fmla="*/ 97 w 188"/>
                    <a:gd name="T47" fmla="*/ 63 h 146"/>
                    <a:gd name="T48" fmla="*/ 77 w 188"/>
                    <a:gd name="T49" fmla="*/ 75 h 146"/>
                    <a:gd name="T50" fmla="*/ 90 w 188"/>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46">
                      <a:moveTo>
                        <a:pt x="0" y="142"/>
                      </a:moveTo>
                      <a:cubicBezTo>
                        <a:pt x="16" y="95"/>
                        <a:pt x="31" y="50"/>
                        <a:pt x="47" y="6"/>
                      </a:cubicBezTo>
                      <a:cubicBezTo>
                        <a:pt x="48" y="0"/>
                        <a:pt x="52" y="0"/>
                        <a:pt x="57" y="0"/>
                      </a:cubicBezTo>
                      <a:cubicBezTo>
                        <a:pt x="98" y="0"/>
                        <a:pt x="138" y="0"/>
                        <a:pt x="179" y="0"/>
                      </a:cubicBezTo>
                      <a:cubicBezTo>
                        <a:pt x="186" y="0"/>
                        <a:pt x="188" y="2"/>
                        <a:pt x="185" y="9"/>
                      </a:cubicBezTo>
                      <a:cubicBezTo>
                        <a:pt x="173" y="43"/>
                        <a:pt x="162" y="78"/>
                        <a:pt x="150" y="112"/>
                      </a:cubicBezTo>
                      <a:cubicBezTo>
                        <a:pt x="143" y="133"/>
                        <a:pt x="129" y="142"/>
                        <a:pt x="106" y="142"/>
                      </a:cubicBezTo>
                      <a:cubicBezTo>
                        <a:pt x="99" y="142"/>
                        <a:pt x="92" y="142"/>
                        <a:pt x="85" y="142"/>
                      </a:cubicBezTo>
                      <a:cubicBezTo>
                        <a:pt x="81" y="141"/>
                        <a:pt x="72" y="146"/>
                        <a:pt x="73" y="137"/>
                      </a:cubicBezTo>
                      <a:cubicBezTo>
                        <a:pt x="73" y="130"/>
                        <a:pt x="72" y="119"/>
                        <a:pt x="84" y="120"/>
                      </a:cubicBezTo>
                      <a:cubicBezTo>
                        <a:pt x="88" y="120"/>
                        <a:pt x="91" y="118"/>
                        <a:pt x="94" y="116"/>
                      </a:cubicBezTo>
                      <a:cubicBezTo>
                        <a:pt x="97" y="113"/>
                        <a:pt x="101" y="109"/>
                        <a:pt x="99" y="104"/>
                      </a:cubicBezTo>
                      <a:cubicBezTo>
                        <a:pt x="97" y="100"/>
                        <a:pt x="93" y="103"/>
                        <a:pt x="89" y="102"/>
                      </a:cubicBezTo>
                      <a:cubicBezTo>
                        <a:pt x="72" y="99"/>
                        <a:pt x="62" y="105"/>
                        <a:pt x="60" y="123"/>
                      </a:cubicBezTo>
                      <a:cubicBezTo>
                        <a:pt x="58" y="139"/>
                        <a:pt x="48" y="144"/>
                        <a:pt x="33" y="142"/>
                      </a:cubicBezTo>
                      <a:cubicBezTo>
                        <a:pt x="23" y="141"/>
                        <a:pt x="12" y="142"/>
                        <a:pt x="0" y="142"/>
                      </a:cubicBezTo>
                      <a:close/>
                      <a:moveTo>
                        <a:pt x="89" y="39"/>
                      </a:moveTo>
                      <a:cubicBezTo>
                        <a:pt x="100" y="39"/>
                        <a:pt x="109" y="39"/>
                        <a:pt x="118" y="39"/>
                      </a:cubicBezTo>
                      <a:cubicBezTo>
                        <a:pt x="125" y="39"/>
                        <a:pt x="124" y="32"/>
                        <a:pt x="126" y="28"/>
                      </a:cubicBezTo>
                      <a:cubicBezTo>
                        <a:pt x="127" y="26"/>
                        <a:pt x="127" y="24"/>
                        <a:pt x="124" y="23"/>
                      </a:cubicBezTo>
                      <a:cubicBezTo>
                        <a:pt x="111" y="16"/>
                        <a:pt x="93" y="25"/>
                        <a:pt x="89" y="39"/>
                      </a:cubicBezTo>
                      <a:close/>
                      <a:moveTo>
                        <a:pt x="90" y="79"/>
                      </a:moveTo>
                      <a:cubicBezTo>
                        <a:pt x="102" y="81"/>
                        <a:pt x="113" y="81"/>
                        <a:pt x="112" y="67"/>
                      </a:cubicBezTo>
                      <a:cubicBezTo>
                        <a:pt x="111" y="57"/>
                        <a:pt x="102" y="64"/>
                        <a:pt x="97" y="63"/>
                      </a:cubicBezTo>
                      <a:cubicBezTo>
                        <a:pt x="87" y="61"/>
                        <a:pt x="76" y="62"/>
                        <a:pt x="77" y="75"/>
                      </a:cubicBezTo>
                      <a:cubicBezTo>
                        <a:pt x="77" y="85"/>
                        <a:pt x="87" y="77"/>
                        <a:pt x="90"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8" name="Freeform 41"/>
                <p:cNvSpPr/>
                <p:nvPr/>
              </p:nvSpPr>
              <p:spPr bwMode="auto">
                <a:xfrm>
                  <a:off x="8240086" y="3846513"/>
                  <a:ext cx="579438" cy="1109663"/>
                </a:xfrm>
                <a:custGeom>
                  <a:avLst/>
                  <a:gdLst>
                    <a:gd name="T0" fmla="*/ 123 w 154"/>
                    <a:gd name="T1" fmla="*/ 98 h 295"/>
                    <a:gd name="T2" fmla="*/ 125 w 154"/>
                    <a:gd name="T3" fmla="*/ 107 h 295"/>
                    <a:gd name="T4" fmla="*/ 136 w 154"/>
                    <a:gd name="T5" fmla="*/ 108 h 295"/>
                    <a:gd name="T6" fmla="*/ 150 w 154"/>
                    <a:gd name="T7" fmla="*/ 114 h 295"/>
                    <a:gd name="T8" fmla="*/ 134 w 154"/>
                    <a:gd name="T9" fmla="*/ 131 h 295"/>
                    <a:gd name="T10" fmla="*/ 102 w 154"/>
                    <a:gd name="T11" fmla="*/ 155 h 295"/>
                    <a:gd name="T12" fmla="*/ 60 w 154"/>
                    <a:gd name="T13" fmla="*/ 280 h 295"/>
                    <a:gd name="T14" fmla="*/ 44 w 154"/>
                    <a:gd name="T15" fmla="*/ 291 h 295"/>
                    <a:gd name="T16" fmla="*/ 7 w 154"/>
                    <a:gd name="T17" fmla="*/ 289 h 295"/>
                    <a:gd name="T18" fmla="*/ 16 w 154"/>
                    <a:gd name="T19" fmla="*/ 252 h 295"/>
                    <a:gd name="T20" fmla="*/ 57 w 154"/>
                    <a:gd name="T21" fmla="*/ 131 h 295"/>
                    <a:gd name="T22" fmla="*/ 39 w 154"/>
                    <a:gd name="T23" fmla="*/ 131 h 295"/>
                    <a:gd name="T24" fmla="*/ 25 w 154"/>
                    <a:gd name="T25" fmla="*/ 125 h 295"/>
                    <a:gd name="T26" fmla="*/ 41 w 154"/>
                    <a:gd name="T27" fmla="*/ 107 h 295"/>
                    <a:gd name="T28" fmla="*/ 59 w 154"/>
                    <a:gd name="T29" fmla="*/ 107 h 295"/>
                    <a:gd name="T30" fmla="*/ 66 w 154"/>
                    <a:gd name="T31" fmla="*/ 98 h 295"/>
                    <a:gd name="T32" fmla="*/ 66 w 154"/>
                    <a:gd name="T33" fmla="*/ 98 h 295"/>
                    <a:gd name="T34" fmla="*/ 69 w 154"/>
                    <a:gd name="T35" fmla="*/ 89 h 295"/>
                    <a:gd name="T36" fmla="*/ 69 w 154"/>
                    <a:gd name="T37" fmla="*/ 89 h 295"/>
                    <a:gd name="T38" fmla="*/ 72 w 154"/>
                    <a:gd name="T39" fmla="*/ 80 h 295"/>
                    <a:gd name="T40" fmla="*/ 72 w 154"/>
                    <a:gd name="T41" fmla="*/ 80 h 295"/>
                    <a:gd name="T42" fmla="*/ 95 w 154"/>
                    <a:gd name="T43" fmla="*/ 18 h 295"/>
                    <a:gd name="T44" fmla="*/ 112 w 154"/>
                    <a:gd name="T45" fmla="*/ 6 h 295"/>
                    <a:gd name="T46" fmla="*/ 149 w 154"/>
                    <a:gd name="T47" fmla="*/ 10 h 295"/>
                    <a:gd name="T48" fmla="*/ 139 w 154"/>
                    <a:gd name="T49" fmla="*/ 44 h 295"/>
                    <a:gd name="T50" fmla="*/ 129 w 154"/>
                    <a:gd name="T51" fmla="*/ 83 h 295"/>
                    <a:gd name="T52" fmla="*/ 129 w 154"/>
                    <a:gd name="T53" fmla="*/ 83 h 295"/>
                    <a:gd name="T54" fmla="*/ 126 w 154"/>
                    <a:gd name="T55" fmla="*/ 92 h 295"/>
                    <a:gd name="T56" fmla="*/ 126 w 154"/>
                    <a:gd name="T57" fmla="*/ 92 h 295"/>
                    <a:gd name="T58" fmla="*/ 123 w 154"/>
                    <a:gd name="T59" fmla="*/ 9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295">
                      <a:moveTo>
                        <a:pt x="123" y="98"/>
                      </a:moveTo>
                      <a:cubicBezTo>
                        <a:pt x="118" y="102"/>
                        <a:pt x="117" y="106"/>
                        <a:pt x="125" y="107"/>
                      </a:cubicBezTo>
                      <a:cubicBezTo>
                        <a:pt x="128" y="108"/>
                        <a:pt x="132" y="107"/>
                        <a:pt x="136" y="108"/>
                      </a:cubicBezTo>
                      <a:cubicBezTo>
                        <a:pt x="141" y="109"/>
                        <a:pt x="151" y="103"/>
                        <a:pt x="150" y="114"/>
                      </a:cubicBezTo>
                      <a:cubicBezTo>
                        <a:pt x="149" y="122"/>
                        <a:pt x="148" y="131"/>
                        <a:pt x="134" y="131"/>
                      </a:cubicBezTo>
                      <a:cubicBezTo>
                        <a:pt x="110" y="131"/>
                        <a:pt x="110" y="132"/>
                        <a:pt x="102" y="155"/>
                      </a:cubicBezTo>
                      <a:cubicBezTo>
                        <a:pt x="87" y="197"/>
                        <a:pt x="73" y="238"/>
                        <a:pt x="60" y="280"/>
                      </a:cubicBezTo>
                      <a:cubicBezTo>
                        <a:pt x="57" y="288"/>
                        <a:pt x="53" y="292"/>
                        <a:pt x="44" y="291"/>
                      </a:cubicBezTo>
                      <a:cubicBezTo>
                        <a:pt x="31" y="290"/>
                        <a:pt x="11" y="295"/>
                        <a:pt x="7" y="289"/>
                      </a:cubicBezTo>
                      <a:cubicBezTo>
                        <a:pt x="0" y="279"/>
                        <a:pt x="12" y="264"/>
                        <a:pt x="16" y="252"/>
                      </a:cubicBezTo>
                      <a:cubicBezTo>
                        <a:pt x="29" y="212"/>
                        <a:pt x="43" y="172"/>
                        <a:pt x="57" y="131"/>
                      </a:cubicBezTo>
                      <a:cubicBezTo>
                        <a:pt x="50" y="131"/>
                        <a:pt x="44" y="132"/>
                        <a:pt x="39" y="131"/>
                      </a:cubicBezTo>
                      <a:cubicBezTo>
                        <a:pt x="34" y="129"/>
                        <a:pt x="24" y="136"/>
                        <a:pt x="25" y="125"/>
                      </a:cubicBezTo>
                      <a:cubicBezTo>
                        <a:pt x="25" y="117"/>
                        <a:pt x="26" y="105"/>
                        <a:pt x="41" y="107"/>
                      </a:cubicBezTo>
                      <a:cubicBezTo>
                        <a:pt x="47" y="108"/>
                        <a:pt x="53" y="107"/>
                        <a:pt x="59" y="107"/>
                      </a:cubicBezTo>
                      <a:cubicBezTo>
                        <a:pt x="66" y="108"/>
                        <a:pt x="67" y="104"/>
                        <a:pt x="66" y="98"/>
                      </a:cubicBezTo>
                      <a:cubicBezTo>
                        <a:pt x="66" y="98"/>
                        <a:pt x="66" y="98"/>
                        <a:pt x="66" y="98"/>
                      </a:cubicBezTo>
                      <a:cubicBezTo>
                        <a:pt x="70" y="96"/>
                        <a:pt x="70" y="92"/>
                        <a:pt x="69" y="89"/>
                      </a:cubicBezTo>
                      <a:cubicBezTo>
                        <a:pt x="69" y="89"/>
                        <a:pt x="69" y="89"/>
                        <a:pt x="69" y="89"/>
                      </a:cubicBezTo>
                      <a:cubicBezTo>
                        <a:pt x="73" y="87"/>
                        <a:pt x="73" y="84"/>
                        <a:pt x="72" y="80"/>
                      </a:cubicBezTo>
                      <a:cubicBezTo>
                        <a:pt x="72" y="80"/>
                        <a:pt x="72" y="80"/>
                        <a:pt x="72" y="80"/>
                      </a:cubicBezTo>
                      <a:cubicBezTo>
                        <a:pt x="84" y="61"/>
                        <a:pt x="88" y="39"/>
                        <a:pt x="95" y="18"/>
                      </a:cubicBezTo>
                      <a:cubicBezTo>
                        <a:pt x="98" y="9"/>
                        <a:pt x="102" y="5"/>
                        <a:pt x="112" y="6"/>
                      </a:cubicBezTo>
                      <a:cubicBezTo>
                        <a:pt x="125" y="8"/>
                        <a:pt x="142" y="0"/>
                        <a:pt x="149" y="10"/>
                      </a:cubicBezTo>
                      <a:cubicBezTo>
                        <a:pt x="154" y="17"/>
                        <a:pt x="142" y="32"/>
                        <a:pt x="139" y="44"/>
                      </a:cubicBezTo>
                      <a:cubicBezTo>
                        <a:pt x="136" y="57"/>
                        <a:pt x="127" y="69"/>
                        <a:pt x="129" y="83"/>
                      </a:cubicBezTo>
                      <a:cubicBezTo>
                        <a:pt x="129" y="83"/>
                        <a:pt x="129" y="83"/>
                        <a:pt x="129" y="83"/>
                      </a:cubicBezTo>
                      <a:cubicBezTo>
                        <a:pt x="124" y="85"/>
                        <a:pt x="123" y="88"/>
                        <a:pt x="126" y="92"/>
                      </a:cubicBezTo>
                      <a:cubicBezTo>
                        <a:pt x="126" y="92"/>
                        <a:pt x="126" y="92"/>
                        <a:pt x="126" y="92"/>
                      </a:cubicBezTo>
                      <a:cubicBezTo>
                        <a:pt x="121" y="92"/>
                        <a:pt x="123" y="96"/>
                        <a:pt x="1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9" name="Freeform 43"/>
                <p:cNvSpPr/>
                <p:nvPr/>
              </p:nvSpPr>
              <p:spPr bwMode="auto">
                <a:xfrm>
                  <a:off x="8803648" y="3868738"/>
                  <a:ext cx="701675" cy="504825"/>
                </a:xfrm>
                <a:custGeom>
                  <a:avLst/>
                  <a:gdLst>
                    <a:gd name="T0" fmla="*/ 161 w 187"/>
                    <a:gd name="T1" fmla="*/ 107 h 134"/>
                    <a:gd name="T2" fmla="*/ 134 w 187"/>
                    <a:gd name="T3" fmla="*/ 130 h 134"/>
                    <a:gd name="T4" fmla="*/ 13 w 187"/>
                    <a:gd name="T5" fmla="*/ 130 h 134"/>
                    <a:gd name="T6" fmla="*/ 1 w 187"/>
                    <a:gd name="T7" fmla="*/ 126 h 134"/>
                    <a:gd name="T8" fmla="*/ 13 w 187"/>
                    <a:gd name="T9" fmla="*/ 107 h 134"/>
                    <a:gd name="T10" fmla="*/ 45 w 187"/>
                    <a:gd name="T11" fmla="*/ 107 h 134"/>
                    <a:gd name="T12" fmla="*/ 58 w 187"/>
                    <a:gd name="T13" fmla="*/ 93 h 134"/>
                    <a:gd name="T14" fmla="*/ 45 w 187"/>
                    <a:gd name="T15" fmla="*/ 87 h 134"/>
                    <a:gd name="T16" fmla="*/ 40 w 187"/>
                    <a:gd name="T17" fmla="*/ 87 h 134"/>
                    <a:gd name="T18" fmla="*/ 26 w 187"/>
                    <a:gd name="T19" fmla="*/ 82 h 134"/>
                    <a:gd name="T20" fmla="*/ 41 w 187"/>
                    <a:gd name="T21" fmla="*/ 64 h 134"/>
                    <a:gd name="T22" fmla="*/ 51 w 187"/>
                    <a:gd name="T23" fmla="*/ 65 h 134"/>
                    <a:gd name="T24" fmla="*/ 73 w 187"/>
                    <a:gd name="T25" fmla="*/ 44 h 134"/>
                    <a:gd name="T26" fmla="*/ 45 w 187"/>
                    <a:gd name="T27" fmla="*/ 44 h 134"/>
                    <a:gd name="T28" fmla="*/ 33 w 187"/>
                    <a:gd name="T29" fmla="*/ 39 h 134"/>
                    <a:gd name="T30" fmla="*/ 45 w 187"/>
                    <a:gd name="T31" fmla="*/ 21 h 134"/>
                    <a:gd name="T32" fmla="*/ 63 w 187"/>
                    <a:gd name="T33" fmla="*/ 21 h 134"/>
                    <a:gd name="T34" fmla="*/ 88 w 187"/>
                    <a:gd name="T35" fmla="*/ 6 h 134"/>
                    <a:gd name="T36" fmla="*/ 97 w 187"/>
                    <a:gd name="T37" fmla="*/ 0 h 134"/>
                    <a:gd name="T38" fmla="*/ 142 w 187"/>
                    <a:gd name="T39" fmla="*/ 0 h 134"/>
                    <a:gd name="T40" fmla="*/ 148 w 187"/>
                    <a:gd name="T41" fmla="*/ 10 h 134"/>
                    <a:gd name="T42" fmla="*/ 157 w 187"/>
                    <a:gd name="T43" fmla="*/ 21 h 134"/>
                    <a:gd name="T44" fmla="*/ 173 w 187"/>
                    <a:gd name="T45" fmla="*/ 22 h 134"/>
                    <a:gd name="T46" fmla="*/ 186 w 187"/>
                    <a:gd name="T47" fmla="*/ 27 h 134"/>
                    <a:gd name="T48" fmla="*/ 171 w 187"/>
                    <a:gd name="T49" fmla="*/ 44 h 134"/>
                    <a:gd name="T50" fmla="*/ 146 w 187"/>
                    <a:gd name="T51" fmla="*/ 44 h 134"/>
                    <a:gd name="T52" fmla="*/ 138 w 187"/>
                    <a:gd name="T53" fmla="*/ 46 h 134"/>
                    <a:gd name="T54" fmla="*/ 132 w 187"/>
                    <a:gd name="T55" fmla="*/ 61 h 134"/>
                    <a:gd name="T56" fmla="*/ 144 w 187"/>
                    <a:gd name="T57" fmla="*/ 64 h 134"/>
                    <a:gd name="T58" fmla="*/ 152 w 187"/>
                    <a:gd name="T59" fmla="*/ 65 h 134"/>
                    <a:gd name="T60" fmla="*/ 164 w 187"/>
                    <a:gd name="T61" fmla="*/ 70 h 134"/>
                    <a:gd name="T62" fmla="*/ 151 w 187"/>
                    <a:gd name="T63" fmla="*/ 87 h 134"/>
                    <a:gd name="T64" fmla="*/ 134 w 187"/>
                    <a:gd name="T65" fmla="*/ 87 h 134"/>
                    <a:gd name="T66" fmla="*/ 118 w 187"/>
                    <a:gd name="T67" fmla="*/ 99 h 134"/>
                    <a:gd name="T68" fmla="*/ 124 w 187"/>
                    <a:gd name="T69" fmla="*/ 107 h 134"/>
                    <a:gd name="T70" fmla="*/ 161 w 187"/>
                    <a:gd name="T71" fmla="*/ 10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34">
                      <a:moveTo>
                        <a:pt x="161" y="107"/>
                      </a:moveTo>
                      <a:cubicBezTo>
                        <a:pt x="156" y="130"/>
                        <a:pt x="156" y="130"/>
                        <a:pt x="134" y="130"/>
                      </a:cubicBezTo>
                      <a:cubicBezTo>
                        <a:pt x="94" y="130"/>
                        <a:pt x="53" y="130"/>
                        <a:pt x="13" y="130"/>
                      </a:cubicBezTo>
                      <a:cubicBezTo>
                        <a:pt x="9" y="130"/>
                        <a:pt x="0" y="134"/>
                        <a:pt x="1" y="126"/>
                      </a:cubicBezTo>
                      <a:cubicBezTo>
                        <a:pt x="2" y="119"/>
                        <a:pt x="1" y="108"/>
                        <a:pt x="13" y="107"/>
                      </a:cubicBezTo>
                      <a:cubicBezTo>
                        <a:pt x="24" y="107"/>
                        <a:pt x="34" y="106"/>
                        <a:pt x="45" y="107"/>
                      </a:cubicBezTo>
                      <a:cubicBezTo>
                        <a:pt x="56" y="108"/>
                        <a:pt x="57" y="100"/>
                        <a:pt x="58" y="93"/>
                      </a:cubicBezTo>
                      <a:cubicBezTo>
                        <a:pt x="58" y="84"/>
                        <a:pt x="50" y="88"/>
                        <a:pt x="45" y="87"/>
                      </a:cubicBezTo>
                      <a:cubicBezTo>
                        <a:pt x="44" y="87"/>
                        <a:pt x="41" y="88"/>
                        <a:pt x="40" y="87"/>
                      </a:cubicBezTo>
                      <a:cubicBezTo>
                        <a:pt x="35" y="85"/>
                        <a:pt x="25" y="92"/>
                        <a:pt x="26" y="82"/>
                      </a:cubicBezTo>
                      <a:cubicBezTo>
                        <a:pt x="27" y="75"/>
                        <a:pt x="27" y="63"/>
                        <a:pt x="41" y="64"/>
                      </a:cubicBezTo>
                      <a:cubicBezTo>
                        <a:pt x="44" y="65"/>
                        <a:pt x="48" y="64"/>
                        <a:pt x="51" y="65"/>
                      </a:cubicBezTo>
                      <a:cubicBezTo>
                        <a:pt x="66" y="67"/>
                        <a:pt x="73" y="60"/>
                        <a:pt x="73" y="44"/>
                      </a:cubicBezTo>
                      <a:cubicBezTo>
                        <a:pt x="64" y="44"/>
                        <a:pt x="54" y="45"/>
                        <a:pt x="45" y="44"/>
                      </a:cubicBezTo>
                      <a:cubicBezTo>
                        <a:pt x="41" y="44"/>
                        <a:pt x="32" y="48"/>
                        <a:pt x="33" y="39"/>
                      </a:cubicBezTo>
                      <a:cubicBezTo>
                        <a:pt x="34" y="32"/>
                        <a:pt x="33" y="22"/>
                        <a:pt x="45" y="21"/>
                      </a:cubicBezTo>
                      <a:cubicBezTo>
                        <a:pt x="51" y="21"/>
                        <a:pt x="57" y="21"/>
                        <a:pt x="63" y="21"/>
                      </a:cubicBezTo>
                      <a:cubicBezTo>
                        <a:pt x="75" y="22"/>
                        <a:pt x="87" y="23"/>
                        <a:pt x="88" y="6"/>
                      </a:cubicBezTo>
                      <a:cubicBezTo>
                        <a:pt x="88" y="1"/>
                        <a:pt x="93" y="0"/>
                        <a:pt x="97" y="0"/>
                      </a:cubicBezTo>
                      <a:cubicBezTo>
                        <a:pt x="112" y="0"/>
                        <a:pt x="127" y="0"/>
                        <a:pt x="142" y="0"/>
                      </a:cubicBezTo>
                      <a:cubicBezTo>
                        <a:pt x="150" y="0"/>
                        <a:pt x="152" y="3"/>
                        <a:pt x="148" y="10"/>
                      </a:cubicBezTo>
                      <a:cubicBezTo>
                        <a:pt x="144" y="19"/>
                        <a:pt x="148" y="22"/>
                        <a:pt x="157" y="21"/>
                      </a:cubicBezTo>
                      <a:cubicBezTo>
                        <a:pt x="162" y="21"/>
                        <a:pt x="168" y="20"/>
                        <a:pt x="173" y="22"/>
                      </a:cubicBezTo>
                      <a:cubicBezTo>
                        <a:pt x="178" y="23"/>
                        <a:pt x="187" y="16"/>
                        <a:pt x="186" y="27"/>
                      </a:cubicBezTo>
                      <a:cubicBezTo>
                        <a:pt x="185" y="34"/>
                        <a:pt x="185" y="46"/>
                        <a:pt x="171" y="44"/>
                      </a:cubicBezTo>
                      <a:cubicBezTo>
                        <a:pt x="163" y="44"/>
                        <a:pt x="154" y="44"/>
                        <a:pt x="146" y="44"/>
                      </a:cubicBezTo>
                      <a:cubicBezTo>
                        <a:pt x="143" y="44"/>
                        <a:pt x="139" y="44"/>
                        <a:pt x="138" y="46"/>
                      </a:cubicBezTo>
                      <a:cubicBezTo>
                        <a:pt x="135" y="51"/>
                        <a:pt x="132" y="56"/>
                        <a:pt x="132" y="61"/>
                      </a:cubicBezTo>
                      <a:cubicBezTo>
                        <a:pt x="133" y="67"/>
                        <a:pt x="140" y="64"/>
                        <a:pt x="144" y="64"/>
                      </a:cubicBezTo>
                      <a:cubicBezTo>
                        <a:pt x="146" y="65"/>
                        <a:pt x="150" y="64"/>
                        <a:pt x="152" y="65"/>
                      </a:cubicBezTo>
                      <a:cubicBezTo>
                        <a:pt x="157" y="66"/>
                        <a:pt x="166" y="61"/>
                        <a:pt x="164" y="70"/>
                      </a:cubicBezTo>
                      <a:cubicBezTo>
                        <a:pt x="164" y="77"/>
                        <a:pt x="164" y="88"/>
                        <a:pt x="151" y="87"/>
                      </a:cubicBezTo>
                      <a:cubicBezTo>
                        <a:pt x="145" y="87"/>
                        <a:pt x="140" y="88"/>
                        <a:pt x="134" y="87"/>
                      </a:cubicBezTo>
                      <a:cubicBezTo>
                        <a:pt x="124" y="85"/>
                        <a:pt x="120" y="90"/>
                        <a:pt x="118" y="99"/>
                      </a:cubicBezTo>
                      <a:cubicBezTo>
                        <a:pt x="116" y="106"/>
                        <a:pt x="118" y="107"/>
                        <a:pt x="124" y="107"/>
                      </a:cubicBezTo>
                      <a:cubicBezTo>
                        <a:pt x="136" y="107"/>
                        <a:pt x="148" y="107"/>
                        <a:pt x="161"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0" name="Freeform 46"/>
                <p:cNvSpPr/>
                <p:nvPr/>
              </p:nvSpPr>
              <p:spPr bwMode="auto">
                <a:xfrm>
                  <a:off x="5898523" y="4154488"/>
                  <a:ext cx="492125" cy="782638"/>
                </a:xfrm>
                <a:custGeom>
                  <a:avLst/>
                  <a:gdLst>
                    <a:gd name="T0" fmla="*/ 0 w 131"/>
                    <a:gd name="T1" fmla="*/ 208 h 208"/>
                    <a:gd name="T2" fmla="*/ 37 w 131"/>
                    <a:gd name="T3" fmla="*/ 98 h 208"/>
                    <a:gd name="T4" fmla="*/ 66 w 131"/>
                    <a:gd name="T5" fmla="*/ 14 h 208"/>
                    <a:gd name="T6" fmla="*/ 82 w 131"/>
                    <a:gd name="T7" fmla="*/ 1 h 208"/>
                    <a:gd name="T8" fmla="*/ 121 w 131"/>
                    <a:gd name="T9" fmla="*/ 1 h 208"/>
                    <a:gd name="T10" fmla="*/ 128 w 131"/>
                    <a:gd name="T11" fmla="*/ 11 h 208"/>
                    <a:gd name="T12" fmla="*/ 63 w 131"/>
                    <a:gd name="T13" fmla="*/ 202 h 208"/>
                    <a:gd name="T14" fmla="*/ 55 w 131"/>
                    <a:gd name="T15" fmla="*/ 208 h 208"/>
                    <a:gd name="T16" fmla="*/ 0 w 131"/>
                    <a:gd name="T17"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08">
                      <a:moveTo>
                        <a:pt x="0" y="208"/>
                      </a:moveTo>
                      <a:cubicBezTo>
                        <a:pt x="13" y="171"/>
                        <a:pt x="25" y="135"/>
                        <a:pt x="37" y="98"/>
                      </a:cubicBezTo>
                      <a:cubicBezTo>
                        <a:pt x="47" y="70"/>
                        <a:pt x="57" y="42"/>
                        <a:pt x="66" y="14"/>
                      </a:cubicBezTo>
                      <a:cubicBezTo>
                        <a:pt x="69" y="5"/>
                        <a:pt x="72" y="0"/>
                        <a:pt x="82" y="1"/>
                      </a:cubicBezTo>
                      <a:cubicBezTo>
                        <a:pt x="95" y="2"/>
                        <a:pt x="108" y="2"/>
                        <a:pt x="121" y="1"/>
                      </a:cubicBezTo>
                      <a:cubicBezTo>
                        <a:pt x="129" y="1"/>
                        <a:pt x="131" y="4"/>
                        <a:pt x="128" y="11"/>
                      </a:cubicBezTo>
                      <a:cubicBezTo>
                        <a:pt x="107" y="75"/>
                        <a:pt x="85" y="138"/>
                        <a:pt x="63" y="202"/>
                      </a:cubicBezTo>
                      <a:cubicBezTo>
                        <a:pt x="62" y="207"/>
                        <a:pt x="60" y="208"/>
                        <a:pt x="55" y="208"/>
                      </a:cubicBezTo>
                      <a:cubicBezTo>
                        <a:pt x="37" y="208"/>
                        <a:pt x="19" y="208"/>
                        <a:pt x="0"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1" name="Freeform 47"/>
                <p:cNvSpPr/>
                <p:nvPr/>
              </p:nvSpPr>
              <p:spPr bwMode="auto">
                <a:xfrm>
                  <a:off x="2690186" y="3873500"/>
                  <a:ext cx="484188" cy="673100"/>
                </a:xfrm>
                <a:custGeom>
                  <a:avLst/>
                  <a:gdLst>
                    <a:gd name="T0" fmla="*/ 12 w 129"/>
                    <a:gd name="T1" fmla="*/ 91 h 179"/>
                    <a:gd name="T2" fmla="*/ 59 w 129"/>
                    <a:gd name="T3" fmla="*/ 6 h 179"/>
                    <a:gd name="T4" fmla="*/ 68 w 129"/>
                    <a:gd name="T5" fmla="*/ 0 h 179"/>
                    <a:gd name="T6" fmla="*/ 129 w 129"/>
                    <a:gd name="T7" fmla="*/ 0 h 179"/>
                    <a:gd name="T8" fmla="*/ 116 w 129"/>
                    <a:gd name="T9" fmla="*/ 25 h 179"/>
                    <a:gd name="T10" fmla="*/ 96 w 129"/>
                    <a:gd name="T11" fmla="*/ 84 h 179"/>
                    <a:gd name="T12" fmla="*/ 69 w 129"/>
                    <a:gd name="T13" fmla="*/ 166 h 179"/>
                    <a:gd name="T14" fmla="*/ 51 w 129"/>
                    <a:gd name="T15" fmla="*/ 178 h 179"/>
                    <a:gd name="T16" fmla="*/ 0 w 129"/>
                    <a:gd name="T17" fmla="*/ 178 h 179"/>
                    <a:gd name="T18" fmla="*/ 24 w 129"/>
                    <a:gd name="T19" fmla="*/ 105 h 179"/>
                    <a:gd name="T20" fmla="*/ 12 w 129"/>
                    <a:gd name="T21" fmla="*/ 9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79">
                      <a:moveTo>
                        <a:pt x="12" y="91"/>
                      </a:moveTo>
                      <a:cubicBezTo>
                        <a:pt x="29" y="61"/>
                        <a:pt x="44" y="33"/>
                        <a:pt x="59" y="6"/>
                      </a:cubicBezTo>
                      <a:cubicBezTo>
                        <a:pt x="61" y="2"/>
                        <a:pt x="64" y="0"/>
                        <a:pt x="68" y="0"/>
                      </a:cubicBezTo>
                      <a:cubicBezTo>
                        <a:pt x="88" y="0"/>
                        <a:pt x="107" y="0"/>
                        <a:pt x="129" y="0"/>
                      </a:cubicBezTo>
                      <a:cubicBezTo>
                        <a:pt x="124" y="9"/>
                        <a:pt x="121" y="18"/>
                        <a:pt x="116" y="25"/>
                      </a:cubicBezTo>
                      <a:cubicBezTo>
                        <a:pt x="101" y="42"/>
                        <a:pt x="103" y="64"/>
                        <a:pt x="96" y="84"/>
                      </a:cubicBezTo>
                      <a:cubicBezTo>
                        <a:pt x="86" y="111"/>
                        <a:pt x="77" y="138"/>
                        <a:pt x="69" y="166"/>
                      </a:cubicBezTo>
                      <a:cubicBezTo>
                        <a:pt x="65" y="176"/>
                        <a:pt x="61" y="179"/>
                        <a:pt x="51" y="178"/>
                      </a:cubicBezTo>
                      <a:cubicBezTo>
                        <a:pt x="34" y="178"/>
                        <a:pt x="18" y="178"/>
                        <a:pt x="0" y="178"/>
                      </a:cubicBezTo>
                      <a:cubicBezTo>
                        <a:pt x="8" y="153"/>
                        <a:pt x="16" y="129"/>
                        <a:pt x="24" y="105"/>
                      </a:cubicBezTo>
                      <a:cubicBezTo>
                        <a:pt x="29" y="94"/>
                        <a:pt x="27" y="90"/>
                        <a:pt x="12"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2" name="Freeform 48"/>
                <p:cNvSpPr/>
                <p:nvPr/>
              </p:nvSpPr>
              <p:spPr bwMode="auto">
                <a:xfrm>
                  <a:off x="3091823" y="3873500"/>
                  <a:ext cx="795338" cy="304800"/>
                </a:xfrm>
                <a:custGeom>
                  <a:avLst/>
                  <a:gdLst>
                    <a:gd name="T0" fmla="*/ 113 w 212"/>
                    <a:gd name="T1" fmla="*/ 75 h 81"/>
                    <a:gd name="T2" fmla="*/ 131 w 212"/>
                    <a:gd name="T3" fmla="*/ 43 h 81"/>
                    <a:gd name="T4" fmla="*/ 93 w 212"/>
                    <a:gd name="T5" fmla="*/ 43 h 81"/>
                    <a:gd name="T6" fmla="*/ 83 w 212"/>
                    <a:gd name="T7" fmla="*/ 52 h 81"/>
                    <a:gd name="T8" fmla="*/ 40 w 212"/>
                    <a:gd name="T9" fmla="*/ 77 h 81"/>
                    <a:gd name="T10" fmla="*/ 0 w 212"/>
                    <a:gd name="T11" fmla="*/ 76 h 81"/>
                    <a:gd name="T12" fmla="*/ 44 w 212"/>
                    <a:gd name="T13" fmla="*/ 4 h 81"/>
                    <a:gd name="T14" fmla="*/ 54 w 212"/>
                    <a:gd name="T15" fmla="*/ 0 h 81"/>
                    <a:gd name="T16" fmla="*/ 104 w 212"/>
                    <a:gd name="T17" fmla="*/ 0 h 81"/>
                    <a:gd name="T18" fmla="*/ 109 w 212"/>
                    <a:gd name="T19" fmla="*/ 9 h 81"/>
                    <a:gd name="T20" fmla="*/ 116 w 212"/>
                    <a:gd name="T21" fmla="*/ 20 h 81"/>
                    <a:gd name="T22" fmla="*/ 201 w 212"/>
                    <a:gd name="T23" fmla="*/ 20 h 81"/>
                    <a:gd name="T24" fmla="*/ 207 w 212"/>
                    <a:gd name="T25" fmla="*/ 30 h 81"/>
                    <a:gd name="T26" fmla="*/ 206 w 212"/>
                    <a:gd name="T27" fmla="*/ 32 h 81"/>
                    <a:gd name="T28" fmla="*/ 113 w 212"/>
                    <a:gd name="T2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81">
                      <a:moveTo>
                        <a:pt x="113" y="75"/>
                      </a:moveTo>
                      <a:cubicBezTo>
                        <a:pt x="119" y="64"/>
                        <a:pt x="124" y="55"/>
                        <a:pt x="131" y="43"/>
                      </a:cubicBezTo>
                      <a:cubicBezTo>
                        <a:pt x="117" y="43"/>
                        <a:pt x="105" y="43"/>
                        <a:pt x="93" y="43"/>
                      </a:cubicBezTo>
                      <a:cubicBezTo>
                        <a:pt x="87" y="43"/>
                        <a:pt x="84" y="48"/>
                        <a:pt x="83" y="52"/>
                      </a:cubicBezTo>
                      <a:cubicBezTo>
                        <a:pt x="75" y="73"/>
                        <a:pt x="61" y="79"/>
                        <a:pt x="40" y="77"/>
                      </a:cubicBezTo>
                      <a:cubicBezTo>
                        <a:pt x="28" y="75"/>
                        <a:pt x="15" y="76"/>
                        <a:pt x="0" y="76"/>
                      </a:cubicBezTo>
                      <a:cubicBezTo>
                        <a:pt x="15" y="51"/>
                        <a:pt x="29" y="27"/>
                        <a:pt x="44" y="4"/>
                      </a:cubicBezTo>
                      <a:cubicBezTo>
                        <a:pt x="46" y="0"/>
                        <a:pt x="50" y="0"/>
                        <a:pt x="54" y="0"/>
                      </a:cubicBezTo>
                      <a:cubicBezTo>
                        <a:pt x="71" y="0"/>
                        <a:pt x="87" y="0"/>
                        <a:pt x="104" y="0"/>
                      </a:cubicBezTo>
                      <a:cubicBezTo>
                        <a:pt x="112" y="0"/>
                        <a:pt x="115" y="1"/>
                        <a:pt x="109" y="9"/>
                      </a:cubicBezTo>
                      <a:cubicBezTo>
                        <a:pt x="102" y="18"/>
                        <a:pt x="106" y="20"/>
                        <a:pt x="116" y="20"/>
                      </a:cubicBezTo>
                      <a:cubicBezTo>
                        <a:pt x="144" y="20"/>
                        <a:pt x="173" y="20"/>
                        <a:pt x="201" y="20"/>
                      </a:cubicBezTo>
                      <a:cubicBezTo>
                        <a:pt x="212" y="19"/>
                        <a:pt x="212" y="23"/>
                        <a:pt x="207" y="30"/>
                      </a:cubicBezTo>
                      <a:cubicBezTo>
                        <a:pt x="207" y="31"/>
                        <a:pt x="207" y="31"/>
                        <a:pt x="206" y="32"/>
                      </a:cubicBezTo>
                      <a:cubicBezTo>
                        <a:pt x="179" y="81"/>
                        <a:pt x="179" y="81"/>
                        <a:pt x="113"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3" name="Freeform 49"/>
                <p:cNvSpPr/>
                <p:nvPr/>
              </p:nvSpPr>
              <p:spPr bwMode="auto">
                <a:xfrm>
                  <a:off x="2787023" y="4583113"/>
                  <a:ext cx="541338" cy="361950"/>
                </a:xfrm>
                <a:custGeom>
                  <a:avLst/>
                  <a:gdLst>
                    <a:gd name="T0" fmla="*/ 76 w 144"/>
                    <a:gd name="T1" fmla="*/ 73 h 96"/>
                    <a:gd name="T2" fmla="*/ 111 w 144"/>
                    <a:gd name="T3" fmla="*/ 73 h 96"/>
                    <a:gd name="T4" fmla="*/ 144 w 144"/>
                    <a:gd name="T5" fmla="*/ 73 h 96"/>
                    <a:gd name="T6" fmla="*/ 119 w 144"/>
                    <a:gd name="T7" fmla="*/ 95 h 96"/>
                    <a:gd name="T8" fmla="*/ 13 w 144"/>
                    <a:gd name="T9" fmla="*/ 95 h 96"/>
                    <a:gd name="T10" fmla="*/ 4 w 144"/>
                    <a:gd name="T11" fmla="*/ 81 h 96"/>
                    <a:gd name="T12" fmla="*/ 27 w 144"/>
                    <a:gd name="T13" fmla="*/ 12 h 96"/>
                    <a:gd name="T14" fmla="*/ 43 w 144"/>
                    <a:gd name="T15" fmla="*/ 0 h 96"/>
                    <a:gd name="T16" fmla="*/ 100 w 144"/>
                    <a:gd name="T17" fmla="*/ 1 h 96"/>
                    <a:gd name="T18" fmla="*/ 76 w 144"/>
                    <a:gd name="T19"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96">
                      <a:moveTo>
                        <a:pt x="76" y="73"/>
                      </a:moveTo>
                      <a:cubicBezTo>
                        <a:pt x="89" y="73"/>
                        <a:pt x="100" y="73"/>
                        <a:pt x="111" y="73"/>
                      </a:cubicBezTo>
                      <a:cubicBezTo>
                        <a:pt x="122" y="73"/>
                        <a:pt x="133" y="73"/>
                        <a:pt x="144" y="73"/>
                      </a:cubicBezTo>
                      <a:cubicBezTo>
                        <a:pt x="143" y="90"/>
                        <a:pt x="136" y="96"/>
                        <a:pt x="119" y="95"/>
                      </a:cubicBezTo>
                      <a:cubicBezTo>
                        <a:pt x="84" y="93"/>
                        <a:pt x="49" y="94"/>
                        <a:pt x="13" y="95"/>
                      </a:cubicBezTo>
                      <a:cubicBezTo>
                        <a:pt x="1" y="95"/>
                        <a:pt x="0" y="92"/>
                        <a:pt x="4" y="81"/>
                      </a:cubicBezTo>
                      <a:cubicBezTo>
                        <a:pt x="12" y="58"/>
                        <a:pt x="20" y="35"/>
                        <a:pt x="27" y="12"/>
                      </a:cubicBezTo>
                      <a:cubicBezTo>
                        <a:pt x="30" y="4"/>
                        <a:pt x="34" y="0"/>
                        <a:pt x="43" y="0"/>
                      </a:cubicBezTo>
                      <a:cubicBezTo>
                        <a:pt x="61" y="1"/>
                        <a:pt x="80" y="1"/>
                        <a:pt x="100" y="1"/>
                      </a:cubicBezTo>
                      <a:cubicBezTo>
                        <a:pt x="92" y="25"/>
                        <a:pt x="84" y="48"/>
                        <a:pt x="76"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4" name="Freeform 50"/>
                <p:cNvSpPr/>
                <p:nvPr/>
              </p:nvSpPr>
              <p:spPr bwMode="auto">
                <a:xfrm>
                  <a:off x="3161673" y="4189413"/>
                  <a:ext cx="414338" cy="360363"/>
                </a:xfrm>
                <a:custGeom>
                  <a:avLst/>
                  <a:gdLst>
                    <a:gd name="T0" fmla="*/ 3 w 110"/>
                    <a:gd name="T1" fmla="*/ 73 h 96"/>
                    <a:gd name="T2" fmla="*/ 24 w 110"/>
                    <a:gd name="T3" fmla="*/ 57 h 96"/>
                    <a:gd name="T4" fmla="*/ 39 w 110"/>
                    <a:gd name="T5" fmla="*/ 10 h 96"/>
                    <a:gd name="T6" fmla="*/ 53 w 110"/>
                    <a:gd name="T7" fmla="*/ 0 h 96"/>
                    <a:gd name="T8" fmla="*/ 99 w 110"/>
                    <a:gd name="T9" fmla="*/ 0 h 96"/>
                    <a:gd name="T10" fmla="*/ 107 w 110"/>
                    <a:gd name="T11" fmla="*/ 9 h 96"/>
                    <a:gd name="T12" fmla="*/ 87 w 110"/>
                    <a:gd name="T13" fmla="*/ 67 h 96"/>
                    <a:gd name="T14" fmla="*/ 45 w 110"/>
                    <a:gd name="T15" fmla="*/ 94 h 96"/>
                    <a:gd name="T16" fmla="*/ 0 w 110"/>
                    <a:gd name="T17" fmla="*/ 93 h 96"/>
                    <a:gd name="T18" fmla="*/ 0 w 110"/>
                    <a:gd name="T19" fmla="*/ 90 h 96"/>
                    <a:gd name="T20" fmla="*/ 3 w 110"/>
                    <a:gd name="T21"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6">
                      <a:moveTo>
                        <a:pt x="3" y="73"/>
                      </a:moveTo>
                      <a:cubicBezTo>
                        <a:pt x="15" y="74"/>
                        <a:pt x="21" y="68"/>
                        <a:pt x="24" y="57"/>
                      </a:cubicBezTo>
                      <a:cubicBezTo>
                        <a:pt x="29" y="41"/>
                        <a:pt x="35" y="26"/>
                        <a:pt x="39" y="10"/>
                      </a:cubicBezTo>
                      <a:cubicBezTo>
                        <a:pt x="42" y="3"/>
                        <a:pt x="45" y="0"/>
                        <a:pt x="53" y="0"/>
                      </a:cubicBezTo>
                      <a:cubicBezTo>
                        <a:pt x="68" y="1"/>
                        <a:pt x="84" y="1"/>
                        <a:pt x="99" y="0"/>
                      </a:cubicBezTo>
                      <a:cubicBezTo>
                        <a:pt x="106" y="0"/>
                        <a:pt x="110" y="1"/>
                        <a:pt x="107" y="9"/>
                      </a:cubicBezTo>
                      <a:cubicBezTo>
                        <a:pt x="101" y="29"/>
                        <a:pt x="95" y="48"/>
                        <a:pt x="87" y="67"/>
                      </a:cubicBezTo>
                      <a:cubicBezTo>
                        <a:pt x="79" y="85"/>
                        <a:pt x="65" y="95"/>
                        <a:pt x="45" y="94"/>
                      </a:cubicBezTo>
                      <a:cubicBezTo>
                        <a:pt x="30" y="94"/>
                        <a:pt x="15" y="96"/>
                        <a:pt x="0" y="93"/>
                      </a:cubicBezTo>
                      <a:cubicBezTo>
                        <a:pt x="0" y="92"/>
                        <a:pt x="0" y="91"/>
                        <a:pt x="0" y="90"/>
                      </a:cubicBezTo>
                      <a:cubicBezTo>
                        <a:pt x="0" y="84"/>
                        <a:pt x="5" y="79"/>
                        <a:pt x="3"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5" name="Freeform 51"/>
                <p:cNvSpPr/>
                <p:nvPr/>
              </p:nvSpPr>
              <p:spPr bwMode="auto">
                <a:xfrm>
                  <a:off x="4250698" y="4291013"/>
                  <a:ext cx="300038" cy="428625"/>
                </a:xfrm>
                <a:custGeom>
                  <a:avLst/>
                  <a:gdLst>
                    <a:gd name="T0" fmla="*/ 28 w 80"/>
                    <a:gd name="T1" fmla="*/ 111 h 114"/>
                    <a:gd name="T2" fmla="*/ 6 w 80"/>
                    <a:gd name="T3" fmla="*/ 84 h 114"/>
                    <a:gd name="T4" fmla="*/ 19 w 80"/>
                    <a:gd name="T5" fmla="*/ 16 h 114"/>
                    <a:gd name="T6" fmla="*/ 32 w 80"/>
                    <a:gd name="T7" fmla="*/ 4 h 114"/>
                    <a:gd name="T8" fmla="*/ 72 w 80"/>
                    <a:gd name="T9" fmla="*/ 7 h 114"/>
                    <a:gd name="T10" fmla="*/ 67 w 80"/>
                    <a:gd name="T11" fmla="*/ 46 h 114"/>
                    <a:gd name="T12" fmla="*/ 59 w 80"/>
                    <a:gd name="T13" fmla="*/ 93 h 114"/>
                    <a:gd name="T14" fmla="*/ 37 w 80"/>
                    <a:gd name="T15" fmla="*/ 111 h 114"/>
                    <a:gd name="T16" fmla="*/ 28 w 80"/>
                    <a:gd name="T17" fmla="*/ 1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4">
                      <a:moveTo>
                        <a:pt x="28" y="111"/>
                      </a:moveTo>
                      <a:cubicBezTo>
                        <a:pt x="0" y="111"/>
                        <a:pt x="0" y="111"/>
                        <a:pt x="6" y="84"/>
                      </a:cubicBezTo>
                      <a:cubicBezTo>
                        <a:pt x="10" y="61"/>
                        <a:pt x="15" y="39"/>
                        <a:pt x="19" y="16"/>
                      </a:cubicBezTo>
                      <a:cubicBezTo>
                        <a:pt x="20" y="8"/>
                        <a:pt x="23" y="3"/>
                        <a:pt x="32" y="4"/>
                      </a:cubicBezTo>
                      <a:cubicBezTo>
                        <a:pt x="46" y="5"/>
                        <a:pt x="65" y="0"/>
                        <a:pt x="72" y="7"/>
                      </a:cubicBezTo>
                      <a:cubicBezTo>
                        <a:pt x="80" y="15"/>
                        <a:pt x="70" y="33"/>
                        <a:pt x="67" y="46"/>
                      </a:cubicBezTo>
                      <a:cubicBezTo>
                        <a:pt x="65" y="62"/>
                        <a:pt x="60" y="77"/>
                        <a:pt x="59" y="93"/>
                      </a:cubicBezTo>
                      <a:cubicBezTo>
                        <a:pt x="57" y="108"/>
                        <a:pt x="51" y="114"/>
                        <a:pt x="37" y="111"/>
                      </a:cubicBezTo>
                      <a:cubicBezTo>
                        <a:pt x="34" y="110"/>
                        <a:pt x="31" y="111"/>
                        <a:pt x="2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6" name="Freeform 53"/>
                <p:cNvSpPr/>
                <p:nvPr/>
              </p:nvSpPr>
              <p:spPr bwMode="auto">
                <a:xfrm>
                  <a:off x="6998661" y="4233863"/>
                  <a:ext cx="368300" cy="722313"/>
                </a:xfrm>
                <a:custGeom>
                  <a:avLst/>
                  <a:gdLst>
                    <a:gd name="T0" fmla="*/ 98 w 98"/>
                    <a:gd name="T1" fmla="*/ 1 h 192"/>
                    <a:gd name="T2" fmla="*/ 69 w 98"/>
                    <a:gd name="T3" fmla="*/ 82 h 192"/>
                    <a:gd name="T4" fmla="*/ 35 w 98"/>
                    <a:gd name="T5" fmla="*/ 177 h 192"/>
                    <a:gd name="T6" fmla="*/ 4 w 98"/>
                    <a:gd name="T7" fmla="*/ 187 h 192"/>
                    <a:gd name="T8" fmla="*/ 4 w 98"/>
                    <a:gd name="T9" fmla="*/ 180 h 192"/>
                    <a:gd name="T10" fmla="*/ 65 w 98"/>
                    <a:gd name="T11" fmla="*/ 8 h 192"/>
                    <a:gd name="T12" fmla="*/ 74 w 98"/>
                    <a:gd name="T13" fmla="*/ 1 h 192"/>
                    <a:gd name="T14" fmla="*/ 98 w 98"/>
                    <a:gd name="T15" fmla="*/ 1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92">
                      <a:moveTo>
                        <a:pt x="98" y="1"/>
                      </a:moveTo>
                      <a:cubicBezTo>
                        <a:pt x="88" y="29"/>
                        <a:pt x="79" y="56"/>
                        <a:pt x="69" y="82"/>
                      </a:cubicBezTo>
                      <a:cubicBezTo>
                        <a:pt x="58" y="114"/>
                        <a:pt x="46" y="145"/>
                        <a:pt x="35" y="177"/>
                      </a:cubicBezTo>
                      <a:cubicBezTo>
                        <a:pt x="32" y="186"/>
                        <a:pt x="13" y="192"/>
                        <a:pt x="4" y="187"/>
                      </a:cubicBezTo>
                      <a:cubicBezTo>
                        <a:pt x="0" y="185"/>
                        <a:pt x="3" y="182"/>
                        <a:pt x="4" y="180"/>
                      </a:cubicBezTo>
                      <a:cubicBezTo>
                        <a:pt x="24" y="123"/>
                        <a:pt x="45" y="65"/>
                        <a:pt x="65" y="8"/>
                      </a:cubicBezTo>
                      <a:cubicBezTo>
                        <a:pt x="67" y="4"/>
                        <a:pt x="69" y="0"/>
                        <a:pt x="74" y="1"/>
                      </a:cubicBezTo>
                      <a:cubicBezTo>
                        <a:pt x="82" y="1"/>
                        <a:pt x="89" y="1"/>
                        <a:pt x="9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7" name="Freeform 54"/>
                <p:cNvSpPr/>
                <p:nvPr/>
              </p:nvSpPr>
              <p:spPr bwMode="auto">
                <a:xfrm>
                  <a:off x="7422523" y="4219575"/>
                  <a:ext cx="346075" cy="728663"/>
                </a:xfrm>
                <a:custGeom>
                  <a:avLst/>
                  <a:gdLst>
                    <a:gd name="T0" fmla="*/ 16 w 92"/>
                    <a:gd name="T1" fmla="*/ 192 h 194"/>
                    <a:gd name="T2" fmla="*/ 4 w 92"/>
                    <a:gd name="T3" fmla="*/ 176 h 194"/>
                    <a:gd name="T4" fmla="*/ 55 w 92"/>
                    <a:gd name="T5" fmla="*/ 17 h 194"/>
                    <a:gd name="T6" fmla="*/ 86 w 92"/>
                    <a:gd name="T7" fmla="*/ 5 h 194"/>
                    <a:gd name="T8" fmla="*/ 86 w 92"/>
                    <a:gd name="T9" fmla="*/ 17 h 194"/>
                    <a:gd name="T10" fmla="*/ 34 w 92"/>
                    <a:gd name="T11" fmla="*/ 179 h 194"/>
                    <a:gd name="T12" fmla="*/ 16 w 92"/>
                    <a:gd name="T13" fmla="*/ 192 h 194"/>
                  </a:gdLst>
                  <a:ahLst/>
                  <a:cxnLst>
                    <a:cxn ang="0">
                      <a:pos x="T0" y="T1"/>
                    </a:cxn>
                    <a:cxn ang="0">
                      <a:pos x="T2" y="T3"/>
                    </a:cxn>
                    <a:cxn ang="0">
                      <a:pos x="T4" y="T5"/>
                    </a:cxn>
                    <a:cxn ang="0">
                      <a:pos x="T6" y="T7"/>
                    </a:cxn>
                    <a:cxn ang="0">
                      <a:pos x="T8" y="T9"/>
                    </a:cxn>
                    <a:cxn ang="0">
                      <a:pos x="T10" y="T11"/>
                    </a:cxn>
                    <a:cxn ang="0">
                      <a:pos x="T12" y="T13"/>
                    </a:cxn>
                  </a:cxnLst>
                  <a:rect l="0" t="0" r="r" b="b"/>
                  <a:pathLst>
                    <a:path w="92" h="194">
                      <a:moveTo>
                        <a:pt x="16" y="192"/>
                      </a:moveTo>
                      <a:cubicBezTo>
                        <a:pt x="1" y="194"/>
                        <a:pt x="0" y="189"/>
                        <a:pt x="4" y="176"/>
                      </a:cubicBezTo>
                      <a:cubicBezTo>
                        <a:pt x="22" y="124"/>
                        <a:pt x="38" y="70"/>
                        <a:pt x="55" y="17"/>
                      </a:cubicBezTo>
                      <a:cubicBezTo>
                        <a:pt x="59" y="7"/>
                        <a:pt x="76" y="0"/>
                        <a:pt x="86" y="5"/>
                      </a:cubicBezTo>
                      <a:cubicBezTo>
                        <a:pt x="92" y="9"/>
                        <a:pt x="87" y="13"/>
                        <a:pt x="86" y="17"/>
                      </a:cubicBezTo>
                      <a:cubicBezTo>
                        <a:pt x="69" y="71"/>
                        <a:pt x="51" y="125"/>
                        <a:pt x="34" y="179"/>
                      </a:cubicBezTo>
                      <a:cubicBezTo>
                        <a:pt x="31" y="189"/>
                        <a:pt x="27" y="194"/>
                        <a:pt x="16"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8" name="Freeform 55"/>
                <p:cNvSpPr/>
                <p:nvPr/>
              </p:nvSpPr>
              <p:spPr bwMode="auto">
                <a:xfrm>
                  <a:off x="5369886" y="4230688"/>
                  <a:ext cx="307975" cy="442913"/>
                </a:xfrm>
                <a:custGeom>
                  <a:avLst/>
                  <a:gdLst>
                    <a:gd name="T0" fmla="*/ 25 w 82"/>
                    <a:gd name="T1" fmla="*/ 116 h 118"/>
                    <a:gd name="T2" fmla="*/ 7 w 82"/>
                    <a:gd name="T3" fmla="*/ 94 h 118"/>
                    <a:gd name="T4" fmla="*/ 29 w 82"/>
                    <a:gd name="T5" fmla="*/ 12 h 118"/>
                    <a:gd name="T6" fmla="*/ 42 w 82"/>
                    <a:gd name="T7" fmla="*/ 1 h 118"/>
                    <a:gd name="T8" fmla="*/ 72 w 82"/>
                    <a:gd name="T9" fmla="*/ 1 h 118"/>
                    <a:gd name="T10" fmla="*/ 79 w 82"/>
                    <a:gd name="T11" fmla="*/ 12 h 118"/>
                    <a:gd name="T12" fmla="*/ 53 w 82"/>
                    <a:gd name="T13" fmla="*/ 107 h 118"/>
                    <a:gd name="T14" fmla="*/ 40 w 82"/>
                    <a:gd name="T15" fmla="*/ 117 h 118"/>
                    <a:gd name="T16" fmla="*/ 25 w 82"/>
                    <a:gd name="T17" fmla="*/ 1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18">
                      <a:moveTo>
                        <a:pt x="25" y="116"/>
                      </a:moveTo>
                      <a:cubicBezTo>
                        <a:pt x="0" y="116"/>
                        <a:pt x="0" y="116"/>
                        <a:pt x="7" y="94"/>
                      </a:cubicBezTo>
                      <a:cubicBezTo>
                        <a:pt x="14" y="66"/>
                        <a:pt x="22" y="39"/>
                        <a:pt x="29" y="12"/>
                      </a:cubicBezTo>
                      <a:cubicBezTo>
                        <a:pt x="31" y="4"/>
                        <a:pt x="34" y="0"/>
                        <a:pt x="42" y="1"/>
                      </a:cubicBezTo>
                      <a:cubicBezTo>
                        <a:pt x="52" y="2"/>
                        <a:pt x="62" y="2"/>
                        <a:pt x="72" y="1"/>
                      </a:cubicBezTo>
                      <a:cubicBezTo>
                        <a:pt x="81" y="1"/>
                        <a:pt x="82" y="4"/>
                        <a:pt x="79" y="12"/>
                      </a:cubicBezTo>
                      <a:cubicBezTo>
                        <a:pt x="70" y="43"/>
                        <a:pt x="62" y="75"/>
                        <a:pt x="53" y="107"/>
                      </a:cubicBezTo>
                      <a:cubicBezTo>
                        <a:pt x="51" y="114"/>
                        <a:pt x="48" y="118"/>
                        <a:pt x="40" y="117"/>
                      </a:cubicBezTo>
                      <a:cubicBezTo>
                        <a:pt x="35" y="116"/>
                        <a:pt x="30" y="116"/>
                        <a:pt x="2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9" name="Freeform 56"/>
                <p:cNvSpPr/>
                <p:nvPr/>
              </p:nvSpPr>
              <p:spPr bwMode="auto">
                <a:xfrm>
                  <a:off x="2517148" y="4606925"/>
                  <a:ext cx="349250" cy="322263"/>
                </a:xfrm>
                <a:custGeom>
                  <a:avLst/>
                  <a:gdLst>
                    <a:gd name="T0" fmla="*/ 0 w 93"/>
                    <a:gd name="T1" fmla="*/ 86 h 86"/>
                    <a:gd name="T2" fmla="*/ 32 w 93"/>
                    <a:gd name="T3" fmla="*/ 5 h 86"/>
                    <a:gd name="T4" fmla="*/ 42 w 93"/>
                    <a:gd name="T5" fmla="*/ 0 h 86"/>
                    <a:gd name="T6" fmla="*/ 83 w 93"/>
                    <a:gd name="T7" fmla="*/ 0 h 86"/>
                    <a:gd name="T8" fmla="*/ 90 w 93"/>
                    <a:gd name="T9" fmla="*/ 10 h 86"/>
                    <a:gd name="T10" fmla="*/ 62 w 93"/>
                    <a:gd name="T11" fmla="*/ 79 h 86"/>
                    <a:gd name="T12" fmla="*/ 54 w 93"/>
                    <a:gd name="T13" fmla="*/ 86 h 86"/>
                    <a:gd name="T14" fmla="*/ 0 w 93"/>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86">
                      <a:moveTo>
                        <a:pt x="0" y="86"/>
                      </a:moveTo>
                      <a:cubicBezTo>
                        <a:pt x="11" y="58"/>
                        <a:pt x="21" y="32"/>
                        <a:pt x="32" y="5"/>
                      </a:cubicBezTo>
                      <a:cubicBezTo>
                        <a:pt x="34" y="1"/>
                        <a:pt x="37" y="0"/>
                        <a:pt x="42" y="0"/>
                      </a:cubicBezTo>
                      <a:cubicBezTo>
                        <a:pt x="55" y="1"/>
                        <a:pt x="69" y="1"/>
                        <a:pt x="83" y="0"/>
                      </a:cubicBezTo>
                      <a:cubicBezTo>
                        <a:pt x="91" y="0"/>
                        <a:pt x="93" y="3"/>
                        <a:pt x="90" y="10"/>
                      </a:cubicBezTo>
                      <a:cubicBezTo>
                        <a:pt x="81" y="33"/>
                        <a:pt x="71" y="56"/>
                        <a:pt x="62" y="79"/>
                      </a:cubicBezTo>
                      <a:cubicBezTo>
                        <a:pt x="61" y="83"/>
                        <a:pt x="59" y="86"/>
                        <a:pt x="54" y="86"/>
                      </a:cubicBezTo>
                      <a:cubicBezTo>
                        <a:pt x="37" y="86"/>
                        <a:pt x="19" y="86"/>
                        <a:pt x="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0" name="Freeform 57"/>
                <p:cNvSpPr/>
                <p:nvPr/>
              </p:nvSpPr>
              <p:spPr bwMode="auto">
                <a:xfrm>
                  <a:off x="3350586" y="4595813"/>
                  <a:ext cx="300038" cy="349250"/>
                </a:xfrm>
                <a:custGeom>
                  <a:avLst/>
                  <a:gdLst>
                    <a:gd name="T0" fmla="*/ 27 w 80"/>
                    <a:gd name="T1" fmla="*/ 91 h 93"/>
                    <a:gd name="T2" fmla="*/ 7 w 80"/>
                    <a:gd name="T3" fmla="*/ 64 h 93"/>
                    <a:gd name="T4" fmla="*/ 18 w 80"/>
                    <a:gd name="T5" fmla="*/ 16 h 93"/>
                    <a:gd name="T6" fmla="*/ 32 w 80"/>
                    <a:gd name="T7" fmla="*/ 5 h 93"/>
                    <a:gd name="T8" fmla="*/ 72 w 80"/>
                    <a:gd name="T9" fmla="*/ 7 h 93"/>
                    <a:gd name="T10" fmla="*/ 66 w 80"/>
                    <a:gd name="T11" fmla="*/ 46 h 93"/>
                    <a:gd name="T12" fmla="*/ 59 w 80"/>
                    <a:gd name="T13" fmla="*/ 74 h 93"/>
                    <a:gd name="T14" fmla="*/ 38 w 80"/>
                    <a:gd name="T15" fmla="*/ 91 h 93"/>
                    <a:gd name="T16" fmla="*/ 27 w 8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27" y="91"/>
                      </a:moveTo>
                      <a:cubicBezTo>
                        <a:pt x="0" y="91"/>
                        <a:pt x="0" y="91"/>
                        <a:pt x="7" y="64"/>
                      </a:cubicBezTo>
                      <a:cubicBezTo>
                        <a:pt x="10" y="48"/>
                        <a:pt x="15" y="32"/>
                        <a:pt x="18" y="16"/>
                      </a:cubicBezTo>
                      <a:cubicBezTo>
                        <a:pt x="20" y="7"/>
                        <a:pt x="24" y="4"/>
                        <a:pt x="32" y="5"/>
                      </a:cubicBezTo>
                      <a:cubicBezTo>
                        <a:pt x="46" y="6"/>
                        <a:pt x="66" y="0"/>
                        <a:pt x="72" y="7"/>
                      </a:cubicBezTo>
                      <a:cubicBezTo>
                        <a:pt x="80" y="15"/>
                        <a:pt x="68" y="33"/>
                        <a:pt x="66" y="46"/>
                      </a:cubicBezTo>
                      <a:cubicBezTo>
                        <a:pt x="64" y="56"/>
                        <a:pt x="60" y="65"/>
                        <a:pt x="59" y="74"/>
                      </a:cubicBezTo>
                      <a:cubicBezTo>
                        <a:pt x="58" y="88"/>
                        <a:pt x="51" y="93"/>
                        <a:pt x="38" y="91"/>
                      </a:cubicBezTo>
                      <a:cubicBezTo>
                        <a:pt x="35" y="90"/>
                        <a:pt x="31" y="91"/>
                        <a:pt x="27"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1" name="Freeform 58"/>
                <p:cNvSpPr/>
                <p:nvPr/>
              </p:nvSpPr>
              <p:spPr bwMode="auto">
                <a:xfrm>
                  <a:off x="2963236" y="4203700"/>
                  <a:ext cx="300038" cy="338138"/>
                </a:xfrm>
                <a:custGeom>
                  <a:avLst/>
                  <a:gdLst>
                    <a:gd name="T0" fmla="*/ 53 w 80"/>
                    <a:gd name="T1" fmla="*/ 86 h 90"/>
                    <a:gd name="T2" fmla="*/ 53 w 80"/>
                    <a:gd name="T3" fmla="*/ 89 h 90"/>
                    <a:gd name="T4" fmla="*/ 9 w 80"/>
                    <a:gd name="T5" fmla="*/ 89 h 90"/>
                    <a:gd name="T6" fmla="*/ 3 w 80"/>
                    <a:gd name="T7" fmla="*/ 81 h 90"/>
                    <a:gd name="T8" fmla="*/ 31 w 80"/>
                    <a:gd name="T9" fmla="*/ 7 h 90"/>
                    <a:gd name="T10" fmla="*/ 40 w 80"/>
                    <a:gd name="T11" fmla="*/ 0 h 90"/>
                    <a:gd name="T12" fmla="*/ 80 w 80"/>
                    <a:gd name="T13" fmla="*/ 0 h 90"/>
                    <a:gd name="T14" fmla="*/ 56 w 80"/>
                    <a:gd name="T15" fmla="*/ 69 h 90"/>
                    <a:gd name="T16" fmla="*/ 56 w 80"/>
                    <a:gd name="T17" fmla="*/ 69 h 90"/>
                    <a:gd name="T18" fmla="*/ 53 w 80"/>
                    <a:gd name="T19" fmla="*/ 8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90">
                      <a:moveTo>
                        <a:pt x="53" y="86"/>
                      </a:moveTo>
                      <a:cubicBezTo>
                        <a:pt x="53" y="87"/>
                        <a:pt x="53" y="88"/>
                        <a:pt x="53" y="89"/>
                      </a:cubicBezTo>
                      <a:cubicBezTo>
                        <a:pt x="38" y="89"/>
                        <a:pt x="23" y="89"/>
                        <a:pt x="9" y="89"/>
                      </a:cubicBezTo>
                      <a:cubicBezTo>
                        <a:pt x="1" y="90"/>
                        <a:pt x="0" y="87"/>
                        <a:pt x="3" y="81"/>
                      </a:cubicBezTo>
                      <a:cubicBezTo>
                        <a:pt x="12" y="56"/>
                        <a:pt x="22" y="32"/>
                        <a:pt x="31" y="7"/>
                      </a:cubicBezTo>
                      <a:cubicBezTo>
                        <a:pt x="33" y="3"/>
                        <a:pt x="35" y="0"/>
                        <a:pt x="40" y="0"/>
                      </a:cubicBezTo>
                      <a:cubicBezTo>
                        <a:pt x="53" y="1"/>
                        <a:pt x="66" y="0"/>
                        <a:pt x="80" y="0"/>
                      </a:cubicBezTo>
                      <a:cubicBezTo>
                        <a:pt x="73" y="25"/>
                        <a:pt x="60" y="46"/>
                        <a:pt x="56" y="69"/>
                      </a:cubicBezTo>
                      <a:cubicBezTo>
                        <a:pt x="56" y="69"/>
                        <a:pt x="56" y="69"/>
                        <a:pt x="56" y="69"/>
                      </a:cubicBezTo>
                      <a:cubicBezTo>
                        <a:pt x="52" y="74"/>
                        <a:pt x="46" y="79"/>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2" name="Freeform 59"/>
                <p:cNvSpPr/>
                <p:nvPr/>
              </p:nvSpPr>
              <p:spPr bwMode="auto">
                <a:xfrm>
                  <a:off x="3510923" y="4203700"/>
                  <a:ext cx="274638" cy="338138"/>
                </a:xfrm>
                <a:custGeom>
                  <a:avLst/>
                  <a:gdLst>
                    <a:gd name="T0" fmla="*/ 50 w 73"/>
                    <a:gd name="T1" fmla="*/ 0 h 90"/>
                    <a:gd name="T2" fmla="*/ 67 w 73"/>
                    <a:gd name="T3" fmla="*/ 23 h 90"/>
                    <a:gd name="T4" fmla="*/ 51 w 73"/>
                    <a:gd name="T5" fmla="*/ 79 h 90"/>
                    <a:gd name="T6" fmla="*/ 37 w 73"/>
                    <a:gd name="T7" fmla="*/ 89 h 90"/>
                    <a:gd name="T8" fmla="*/ 10 w 73"/>
                    <a:gd name="T9" fmla="*/ 56 h 90"/>
                    <a:gd name="T10" fmla="*/ 20 w 73"/>
                    <a:gd name="T11" fmla="*/ 23 h 90"/>
                    <a:gd name="T12" fmla="*/ 50 w 73"/>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73" h="90">
                      <a:moveTo>
                        <a:pt x="50" y="0"/>
                      </a:moveTo>
                      <a:cubicBezTo>
                        <a:pt x="73" y="0"/>
                        <a:pt x="73" y="0"/>
                        <a:pt x="67" y="23"/>
                      </a:cubicBezTo>
                      <a:cubicBezTo>
                        <a:pt x="61" y="41"/>
                        <a:pt x="56" y="60"/>
                        <a:pt x="51" y="79"/>
                      </a:cubicBezTo>
                      <a:cubicBezTo>
                        <a:pt x="49" y="87"/>
                        <a:pt x="45" y="89"/>
                        <a:pt x="37" y="89"/>
                      </a:cubicBezTo>
                      <a:cubicBezTo>
                        <a:pt x="0" y="90"/>
                        <a:pt x="0" y="90"/>
                        <a:pt x="10" y="56"/>
                      </a:cubicBezTo>
                      <a:cubicBezTo>
                        <a:pt x="13" y="45"/>
                        <a:pt x="17" y="34"/>
                        <a:pt x="20" y="23"/>
                      </a:cubicBezTo>
                      <a:cubicBezTo>
                        <a:pt x="27" y="0"/>
                        <a:pt x="27"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3" name="Freeform 62"/>
                <p:cNvSpPr/>
                <p:nvPr/>
              </p:nvSpPr>
              <p:spPr bwMode="auto">
                <a:xfrm>
                  <a:off x="3133098" y="4565650"/>
                  <a:ext cx="280988" cy="247650"/>
                </a:xfrm>
                <a:custGeom>
                  <a:avLst/>
                  <a:gdLst>
                    <a:gd name="T0" fmla="*/ 30 w 75"/>
                    <a:gd name="T1" fmla="*/ 66 h 66"/>
                    <a:gd name="T2" fmla="*/ 7 w 75"/>
                    <a:gd name="T3" fmla="*/ 37 h 66"/>
                    <a:gd name="T4" fmla="*/ 55 w 75"/>
                    <a:gd name="T5" fmla="*/ 0 h 66"/>
                    <a:gd name="T6" fmla="*/ 67 w 75"/>
                    <a:gd name="T7" fmla="*/ 0 h 66"/>
                    <a:gd name="T8" fmla="*/ 74 w 75"/>
                    <a:gd name="T9" fmla="*/ 9 h 66"/>
                    <a:gd name="T10" fmla="*/ 61 w 75"/>
                    <a:gd name="T11" fmla="*/ 58 h 66"/>
                    <a:gd name="T12" fmla="*/ 51 w 75"/>
                    <a:gd name="T13" fmla="*/ 66 h 66"/>
                    <a:gd name="T14" fmla="*/ 30 w 7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6">
                      <a:moveTo>
                        <a:pt x="30" y="66"/>
                      </a:moveTo>
                      <a:cubicBezTo>
                        <a:pt x="0" y="66"/>
                        <a:pt x="0" y="66"/>
                        <a:pt x="7" y="37"/>
                      </a:cubicBezTo>
                      <a:cubicBezTo>
                        <a:pt x="17" y="0"/>
                        <a:pt x="17" y="0"/>
                        <a:pt x="55" y="0"/>
                      </a:cubicBezTo>
                      <a:cubicBezTo>
                        <a:pt x="59" y="0"/>
                        <a:pt x="63" y="1"/>
                        <a:pt x="67" y="0"/>
                      </a:cubicBezTo>
                      <a:cubicBezTo>
                        <a:pt x="73" y="0"/>
                        <a:pt x="75" y="3"/>
                        <a:pt x="74" y="9"/>
                      </a:cubicBezTo>
                      <a:cubicBezTo>
                        <a:pt x="69" y="25"/>
                        <a:pt x="65" y="41"/>
                        <a:pt x="61" y="58"/>
                      </a:cubicBezTo>
                      <a:cubicBezTo>
                        <a:pt x="60" y="63"/>
                        <a:pt x="57" y="66"/>
                        <a:pt x="51" y="66"/>
                      </a:cubicBezTo>
                      <a:cubicBezTo>
                        <a:pt x="44" y="65"/>
                        <a:pt x="37" y="66"/>
                        <a:pt x="30"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4" name="Freeform 63"/>
                <p:cNvSpPr/>
                <p:nvPr/>
              </p:nvSpPr>
              <p:spPr bwMode="auto">
                <a:xfrm>
                  <a:off x="8124198" y="4351338"/>
                  <a:ext cx="296863" cy="608013"/>
                </a:xfrm>
                <a:custGeom>
                  <a:avLst/>
                  <a:gdLst>
                    <a:gd name="T0" fmla="*/ 79 w 79"/>
                    <a:gd name="T1" fmla="*/ 5 h 162"/>
                    <a:gd name="T2" fmla="*/ 27 w 79"/>
                    <a:gd name="T3" fmla="*/ 150 h 162"/>
                    <a:gd name="T4" fmla="*/ 0 w 79"/>
                    <a:gd name="T5" fmla="*/ 159 h 162"/>
                    <a:gd name="T6" fmla="*/ 19 w 79"/>
                    <a:gd name="T7" fmla="*/ 104 h 162"/>
                    <a:gd name="T8" fmla="*/ 48 w 79"/>
                    <a:gd name="T9" fmla="*/ 22 h 162"/>
                    <a:gd name="T10" fmla="*/ 79 w 79"/>
                    <a:gd name="T11" fmla="*/ 5 h 162"/>
                  </a:gdLst>
                  <a:ahLst/>
                  <a:cxnLst>
                    <a:cxn ang="0">
                      <a:pos x="T0" y="T1"/>
                    </a:cxn>
                    <a:cxn ang="0">
                      <a:pos x="T2" y="T3"/>
                    </a:cxn>
                    <a:cxn ang="0">
                      <a:pos x="T4" y="T5"/>
                    </a:cxn>
                    <a:cxn ang="0">
                      <a:pos x="T6" y="T7"/>
                    </a:cxn>
                    <a:cxn ang="0">
                      <a:pos x="T8" y="T9"/>
                    </a:cxn>
                    <a:cxn ang="0">
                      <a:pos x="T10" y="T11"/>
                    </a:cxn>
                  </a:cxnLst>
                  <a:rect l="0" t="0" r="r" b="b"/>
                  <a:pathLst>
                    <a:path w="79" h="162">
                      <a:moveTo>
                        <a:pt x="79" y="5"/>
                      </a:moveTo>
                      <a:cubicBezTo>
                        <a:pt x="62" y="53"/>
                        <a:pt x="45" y="102"/>
                        <a:pt x="27" y="150"/>
                      </a:cubicBezTo>
                      <a:cubicBezTo>
                        <a:pt x="23" y="162"/>
                        <a:pt x="11" y="152"/>
                        <a:pt x="0" y="159"/>
                      </a:cubicBezTo>
                      <a:cubicBezTo>
                        <a:pt x="8" y="138"/>
                        <a:pt x="13" y="121"/>
                        <a:pt x="19" y="104"/>
                      </a:cubicBezTo>
                      <a:cubicBezTo>
                        <a:pt x="29" y="76"/>
                        <a:pt x="40" y="50"/>
                        <a:pt x="48" y="22"/>
                      </a:cubicBezTo>
                      <a:cubicBezTo>
                        <a:pt x="53" y="5"/>
                        <a:pt x="61" y="0"/>
                        <a:pt x="7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5" name="Freeform 64"/>
                <p:cNvSpPr/>
                <p:nvPr/>
              </p:nvSpPr>
              <p:spPr bwMode="auto">
                <a:xfrm>
                  <a:off x="8476623" y="4343400"/>
                  <a:ext cx="288925" cy="598488"/>
                </a:xfrm>
                <a:custGeom>
                  <a:avLst/>
                  <a:gdLst>
                    <a:gd name="T0" fmla="*/ 0 w 77"/>
                    <a:gd name="T1" fmla="*/ 157 h 159"/>
                    <a:gd name="T2" fmla="*/ 47 w 77"/>
                    <a:gd name="T3" fmla="*/ 12 h 159"/>
                    <a:gd name="T4" fmla="*/ 68 w 77"/>
                    <a:gd name="T5" fmla="*/ 6 h 159"/>
                    <a:gd name="T6" fmla="*/ 69 w 77"/>
                    <a:gd name="T7" fmla="*/ 18 h 159"/>
                    <a:gd name="T8" fmla="*/ 31 w 77"/>
                    <a:gd name="T9" fmla="*/ 139 h 159"/>
                    <a:gd name="T10" fmla="*/ 0 w 77"/>
                    <a:gd name="T11" fmla="*/ 157 h 159"/>
                  </a:gdLst>
                  <a:ahLst/>
                  <a:cxnLst>
                    <a:cxn ang="0">
                      <a:pos x="T0" y="T1"/>
                    </a:cxn>
                    <a:cxn ang="0">
                      <a:pos x="T2" y="T3"/>
                    </a:cxn>
                    <a:cxn ang="0">
                      <a:pos x="T4" y="T5"/>
                    </a:cxn>
                    <a:cxn ang="0">
                      <a:pos x="T6" y="T7"/>
                    </a:cxn>
                    <a:cxn ang="0">
                      <a:pos x="T8" y="T9"/>
                    </a:cxn>
                    <a:cxn ang="0">
                      <a:pos x="T10" y="T11"/>
                    </a:cxn>
                  </a:cxnLst>
                  <a:rect l="0" t="0" r="r" b="b"/>
                  <a:pathLst>
                    <a:path w="77" h="159">
                      <a:moveTo>
                        <a:pt x="0" y="157"/>
                      </a:moveTo>
                      <a:cubicBezTo>
                        <a:pt x="16" y="108"/>
                        <a:pt x="32" y="60"/>
                        <a:pt x="47" y="12"/>
                      </a:cubicBezTo>
                      <a:cubicBezTo>
                        <a:pt x="51" y="0"/>
                        <a:pt x="61" y="5"/>
                        <a:pt x="68" y="6"/>
                      </a:cubicBezTo>
                      <a:cubicBezTo>
                        <a:pt x="77" y="7"/>
                        <a:pt x="70" y="14"/>
                        <a:pt x="69" y="18"/>
                      </a:cubicBezTo>
                      <a:cubicBezTo>
                        <a:pt x="56" y="58"/>
                        <a:pt x="44" y="98"/>
                        <a:pt x="31" y="139"/>
                      </a:cubicBezTo>
                      <a:cubicBezTo>
                        <a:pt x="24" y="159"/>
                        <a:pt x="24" y="159"/>
                        <a:pt x="0"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6" name="Freeform 65"/>
                <p:cNvSpPr/>
                <p:nvPr/>
              </p:nvSpPr>
              <p:spPr bwMode="auto">
                <a:xfrm>
                  <a:off x="6187448" y="3876675"/>
                  <a:ext cx="280988" cy="211138"/>
                </a:xfrm>
                <a:custGeom>
                  <a:avLst/>
                  <a:gdLst>
                    <a:gd name="T0" fmla="*/ 31 w 75"/>
                    <a:gd name="T1" fmla="*/ 56 h 56"/>
                    <a:gd name="T2" fmla="*/ 7 w 75"/>
                    <a:gd name="T3" fmla="*/ 26 h 56"/>
                    <a:gd name="T4" fmla="*/ 39 w 75"/>
                    <a:gd name="T5" fmla="*/ 0 h 56"/>
                    <a:gd name="T6" fmla="*/ 52 w 75"/>
                    <a:gd name="T7" fmla="*/ 0 h 56"/>
                    <a:gd name="T8" fmla="*/ 70 w 75"/>
                    <a:gd name="T9" fmla="*/ 21 h 56"/>
                    <a:gd name="T10" fmla="*/ 68 w 75"/>
                    <a:gd name="T11" fmla="*/ 28 h 56"/>
                    <a:gd name="T12" fmla="*/ 31 w 7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75" h="56">
                      <a:moveTo>
                        <a:pt x="31" y="56"/>
                      </a:moveTo>
                      <a:cubicBezTo>
                        <a:pt x="0" y="56"/>
                        <a:pt x="0" y="56"/>
                        <a:pt x="7" y="26"/>
                      </a:cubicBezTo>
                      <a:cubicBezTo>
                        <a:pt x="13" y="0"/>
                        <a:pt x="13" y="0"/>
                        <a:pt x="39" y="0"/>
                      </a:cubicBezTo>
                      <a:cubicBezTo>
                        <a:pt x="43" y="0"/>
                        <a:pt x="48" y="0"/>
                        <a:pt x="52" y="0"/>
                      </a:cubicBezTo>
                      <a:cubicBezTo>
                        <a:pt x="75" y="0"/>
                        <a:pt x="75" y="0"/>
                        <a:pt x="70" y="21"/>
                      </a:cubicBezTo>
                      <a:cubicBezTo>
                        <a:pt x="69" y="23"/>
                        <a:pt x="68" y="26"/>
                        <a:pt x="68" y="28"/>
                      </a:cubicBezTo>
                      <a:cubicBezTo>
                        <a:pt x="61" y="56"/>
                        <a:pt x="61" y="56"/>
                        <a:pt x="3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7" name="Freeform 69"/>
                <p:cNvSpPr/>
                <p:nvPr/>
              </p:nvSpPr>
              <p:spPr bwMode="auto">
                <a:xfrm>
                  <a:off x="8702048" y="3865563"/>
                  <a:ext cx="236538" cy="384175"/>
                </a:xfrm>
                <a:custGeom>
                  <a:avLst/>
                  <a:gdLst>
                    <a:gd name="T0" fmla="*/ 6 w 63"/>
                    <a:gd name="T1" fmla="*/ 78 h 102"/>
                    <a:gd name="T2" fmla="*/ 31 w 63"/>
                    <a:gd name="T3" fmla="*/ 22 h 102"/>
                    <a:gd name="T4" fmla="*/ 63 w 63"/>
                    <a:gd name="T5" fmla="*/ 5 h 102"/>
                    <a:gd name="T6" fmla="*/ 26 w 63"/>
                    <a:gd name="T7" fmla="*/ 93 h 102"/>
                    <a:gd name="T8" fmla="*/ 0 w 63"/>
                    <a:gd name="T9" fmla="*/ 93 h 102"/>
                    <a:gd name="T10" fmla="*/ 0 w 63"/>
                    <a:gd name="T11" fmla="*/ 93 h 102"/>
                    <a:gd name="T12" fmla="*/ 3 w 63"/>
                    <a:gd name="T13" fmla="*/ 87 h 102"/>
                    <a:gd name="T14" fmla="*/ 3 w 63"/>
                    <a:gd name="T15" fmla="*/ 87 h 102"/>
                    <a:gd name="T16" fmla="*/ 6 w 63"/>
                    <a:gd name="T17" fmla="*/ 7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2">
                      <a:moveTo>
                        <a:pt x="6" y="78"/>
                      </a:moveTo>
                      <a:cubicBezTo>
                        <a:pt x="18" y="61"/>
                        <a:pt x="24" y="41"/>
                        <a:pt x="31" y="22"/>
                      </a:cubicBezTo>
                      <a:cubicBezTo>
                        <a:pt x="37" y="5"/>
                        <a:pt x="45" y="0"/>
                        <a:pt x="63" y="5"/>
                      </a:cubicBezTo>
                      <a:cubicBezTo>
                        <a:pt x="51" y="34"/>
                        <a:pt x="39" y="64"/>
                        <a:pt x="26" y="93"/>
                      </a:cubicBezTo>
                      <a:cubicBezTo>
                        <a:pt x="23" y="102"/>
                        <a:pt x="8" y="101"/>
                        <a:pt x="0" y="93"/>
                      </a:cubicBezTo>
                      <a:cubicBezTo>
                        <a:pt x="0" y="93"/>
                        <a:pt x="0" y="93"/>
                        <a:pt x="0" y="93"/>
                      </a:cubicBezTo>
                      <a:cubicBezTo>
                        <a:pt x="4" y="92"/>
                        <a:pt x="3" y="90"/>
                        <a:pt x="3" y="87"/>
                      </a:cubicBezTo>
                      <a:cubicBezTo>
                        <a:pt x="3" y="87"/>
                        <a:pt x="3" y="87"/>
                        <a:pt x="3" y="87"/>
                      </a:cubicBezTo>
                      <a:cubicBezTo>
                        <a:pt x="6" y="85"/>
                        <a:pt x="7" y="82"/>
                        <a:pt x="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8" name="Freeform 70"/>
                <p:cNvSpPr/>
                <p:nvPr/>
              </p:nvSpPr>
              <p:spPr bwMode="auto">
                <a:xfrm>
                  <a:off x="8379786" y="3857625"/>
                  <a:ext cx="203200" cy="387350"/>
                </a:xfrm>
                <a:custGeom>
                  <a:avLst/>
                  <a:gdLst>
                    <a:gd name="T0" fmla="*/ 29 w 54"/>
                    <a:gd name="T1" fmla="*/ 95 h 103"/>
                    <a:gd name="T2" fmla="*/ 6 w 54"/>
                    <a:gd name="T3" fmla="*/ 100 h 103"/>
                    <a:gd name="T4" fmla="*/ 4 w 54"/>
                    <a:gd name="T5" fmla="*/ 93 h 103"/>
                    <a:gd name="T6" fmla="*/ 25 w 54"/>
                    <a:gd name="T7" fmla="*/ 13 h 103"/>
                    <a:gd name="T8" fmla="*/ 45 w 54"/>
                    <a:gd name="T9" fmla="*/ 6 h 103"/>
                    <a:gd name="T10" fmla="*/ 48 w 54"/>
                    <a:gd name="T11" fmla="*/ 19 h 103"/>
                    <a:gd name="T12" fmla="*/ 35 w 54"/>
                    <a:gd name="T13" fmla="*/ 77 h 103"/>
                    <a:gd name="T14" fmla="*/ 35 w 54"/>
                    <a:gd name="T15" fmla="*/ 77 h 103"/>
                    <a:gd name="T16" fmla="*/ 32 w 54"/>
                    <a:gd name="T17" fmla="*/ 86 h 103"/>
                    <a:gd name="T18" fmla="*/ 32 w 54"/>
                    <a:gd name="T19" fmla="*/ 86 h 103"/>
                    <a:gd name="T20" fmla="*/ 29 w 54"/>
                    <a:gd name="T21" fmla="*/ 9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03">
                      <a:moveTo>
                        <a:pt x="29" y="95"/>
                      </a:moveTo>
                      <a:cubicBezTo>
                        <a:pt x="23" y="103"/>
                        <a:pt x="14" y="101"/>
                        <a:pt x="6" y="100"/>
                      </a:cubicBezTo>
                      <a:cubicBezTo>
                        <a:pt x="0" y="100"/>
                        <a:pt x="3" y="96"/>
                        <a:pt x="4" y="93"/>
                      </a:cubicBezTo>
                      <a:cubicBezTo>
                        <a:pt x="11" y="66"/>
                        <a:pt x="18" y="40"/>
                        <a:pt x="25" y="13"/>
                      </a:cubicBezTo>
                      <a:cubicBezTo>
                        <a:pt x="28" y="0"/>
                        <a:pt x="38" y="5"/>
                        <a:pt x="45" y="6"/>
                      </a:cubicBezTo>
                      <a:cubicBezTo>
                        <a:pt x="54" y="7"/>
                        <a:pt x="49" y="14"/>
                        <a:pt x="48" y="19"/>
                      </a:cubicBezTo>
                      <a:cubicBezTo>
                        <a:pt x="44" y="38"/>
                        <a:pt x="34" y="56"/>
                        <a:pt x="35" y="77"/>
                      </a:cubicBezTo>
                      <a:cubicBezTo>
                        <a:pt x="35" y="77"/>
                        <a:pt x="35" y="77"/>
                        <a:pt x="35" y="77"/>
                      </a:cubicBezTo>
                      <a:cubicBezTo>
                        <a:pt x="30" y="79"/>
                        <a:pt x="31" y="82"/>
                        <a:pt x="32" y="86"/>
                      </a:cubicBezTo>
                      <a:cubicBezTo>
                        <a:pt x="32" y="86"/>
                        <a:pt x="32" y="86"/>
                        <a:pt x="32" y="86"/>
                      </a:cubicBezTo>
                      <a:cubicBezTo>
                        <a:pt x="27" y="88"/>
                        <a:pt x="29" y="92"/>
                        <a:pt x="29"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sp>
          <p:nvSpPr>
            <p:cNvPr id="12" name="平行四边形 11"/>
            <p:cNvSpPr/>
            <p:nvPr userDrawn="1"/>
          </p:nvSpPr>
          <p:spPr>
            <a:xfrm>
              <a:off x="8989930" y="3411411"/>
              <a:ext cx="1692000" cy="270000"/>
            </a:xfrm>
            <a:prstGeom prst="parallelogram">
              <a:avLst>
                <a:gd name="adj" fmla="val 37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defRPr/>
              </a:pPr>
              <a:r>
                <a:rPr lang="zh-CN" altLang="en-US" sz="1200" i="1" dirty="0">
                  <a:solidFill>
                    <a:schemeClr val="accent3"/>
                  </a:solidFill>
                  <a:latin typeface="微软雅黑" panose="020B0503020204020204" pitchFamily="34" charset="-122"/>
                  <a:ea typeface="微软雅黑" panose="020B0503020204020204" pitchFamily="34" charset="-122"/>
                  <a:cs typeface="+mn-ea"/>
                  <a:sym typeface="+mn-lt"/>
                </a:rPr>
                <a:t>优课</a:t>
              </a:r>
              <a:r>
                <a:rPr lang="en-US" altLang="zh-CN" sz="1200" i="1" dirty="0">
                  <a:solidFill>
                    <a:schemeClr val="accent3"/>
                  </a:solidFill>
                  <a:latin typeface="微软雅黑" panose="020B0503020204020204" pitchFamily="34" charset="-122"/>
                  <a:ea typeface="微软雅黑" panose="020B0503020204020204" pitchFamily="34" charset="-122"/>
                  <a:cs typeface="+mn-ea"/>
                  <a:sym typeface="+mn-lt"/>
                </a:rPr>
                <a:t>PPT</a:t>
              </a:r>
              <a:r>
                <a:rPr lang="zh-CN" altLang="en-US" sz="1200" i="1" dirty="0">
                  <a:solidFill>
                    <a:schemeClr val="accent3"/>
                  </a:solidFill>
                  <a:latin typeface="微软雅黑" panose="020B0503020204020204" pitchFamily="34" charset="-122"/>
                  <a:ea typeface="微软雅黑" panose="020B0503020204020204" pitchFamily="34" charset="-122"/>
                  <a:cs typeface="+mn-ea"/>
                  <a:sym typeface="+mn-lt"/>
                </a:rPr>
                <a:t>作品</a:t>
              </a:r>
            </a:p>
          </p:txBody>
        </p:sp>
      </p:grpSp>
      <p:grpSp>
        <p:nvGrpSpPr>
          <p:cNvPr id="75" name="组合 74"/>
          <p:cNvGrpSpPr/>
          <p:nvPr userDrawn="1"/>
        </p:nvGrpSpPr>
        <p:grpSpPr>
          <a:xfrm>
            <a:off x="1128545" y="331963"/>
            <a:ext cx="9934910" cy="646331"/>
            <a:chOff x="1363496" y="522463"/>
            <a:chExt cx="9934910" cy="646331"/>
          </a:xfrm>
        </p:grpSpPr>
        <p:sp>
          <p:nvSpPr>
            <p:cNvPr id="76" name="文本框 75"/>
            <p:cNvSpPr txBox="1"/>
            <p:nvPr/>
          </p:nvSpPr>
          <p:spPr>
            <a:xfrm>
              <a:off x="3991962" y="522463"/>
              <a:ext cx="4677979" cy="646331"/>
            </a:xfrm>
            <a:prstGeom prst="rect">
              <a:avLst/>
            </a:prstGeom>
            <a:noFill/>
          </p:spPr>
          <p:txBody>
            <a:bodyPr wrap="squar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B83C44"/>
                  </a:solidFill>
                  <a:uLnTx/>
                  <a:uFillTx/>
                  <a:latin typeface="微软雅黑" panose="020B0503020204020204" pitchFamily="34" charset="-122"/>
                  <a:ea typeface="微软雅黑" panose="020B0503020204020204" pitchFamily="34" charset="-122"/>
                  <a:cs typeface="+mn-ea"/>
                  <a:sym typeface="+mn-lt"/>
                </a:rPr>
                <a:t>高考语文复习专题</a:t>
              </a:r>
            </a:p>
          </p:txBody>
        </p:sp>
        <p:grpSp>
          <p:nvGrpSpPr>
            <p:cNvPr id="77" name="组合 76"/>
            <p:cNvGrpSpPr/>
            <p:nvPr/>
          </p:nvGrpSpPr>
          <p:grpSpPr>
            <a:xfrm>
              <a:off x="1363496" y="845628"/>
              <a:ext cx="9934910" cy="0"/>
              <a:chOff x="1363496" y="865761"/>
              <a:chExt cx="9934910" cy="0"/>
            </a:xfrm>
          </p:grpSpPr>
          <p:cxnSp>
            <p:nvCxnSpPr>
              <p:cNvPr id="78" name="直接连接符 77"/>
              <p:cNvCxnSpPr/>
              <p:nvPr/>
            </p:nvCxnSpPr>
            <p:spPr>
              <a:xfrm>
                <a:off x="8709025" y="865761"/>
                <a:ext cx="2589381" cy="0"/>
              </a:xfrm>
              <a:prstGeom prst="line">
                <a:avLst/>
              </a:prstGeom>
              <a:ln>
                <a:gradFill flip="none" rotWithShape="1">
                  <a:gsLst>
                    <a:gs pos="0">
                      <a:srgbClr val="B83C44">
                        <a:alpha val="0"/>
                      </a:srgbClr>
                    </a:gs>
                    <a:gs pos="100000">
                      <a:srgbClr val="B83C4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1363496" y="865761"/>
                <a:ext cx="2589381" cy="0"/>
              </a:xfrm>
              <a:prstGeom prst="line">
                <a:avLst/>
              </a:prstGeom>
              <a:ln>
                <a:gradFill flip="none" rotWithShape="1">
                  <a:gsLst>
                    <a:gs pos="0">
                      <a:srgbClr val="B83C44">
                        <a:alpha val="0"/>
                      </a:srgbClr>
                    </a:gs>
                    <a:gs pos="100000">
                      <a:srgbClr val="B83C44"/>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grpSp>
        <p:nvGrpSpPr>
          <p:cNvPr id="80" name="组合 79"/>
          <p:cNvGrpSpPr/>
          <p:nvPr userDrawn="1"/>
        </p:nvGrpSpPr>
        <p:grpSpPr>
          <a:xfrm>
            <a:off x="966485" y="1404254"/>
            <a:ext cx="10259031" cy="2404954"/>
            <a:chOff x="966484" y="1023254"/>
            <a:chExt cx="10259031" cy="2404954"/>
          </a:xfrm>
        </p:grpSpPr>
        <p:sp>
          <p:nvSpPr>
            <p:cNvPr id="81" name="矩形 80"/>
            <p:cNvSpPr/>
            <p:nvPr userDrawn="1"/>
          </p:nvSpPr>
          <p:spPr bwMode="auto">
            <a:xfrm>
              <a:off x="966484" y="1023254"/>
              <a:ext cx="10259031" cy="2404954"/>
            </a:xfrm>
            <a:prstGeom prst="rect">
              <a:avLst/>
            </a:prstGeom>
            <a:solidFill>
              <a:sysClr val="window" lastClr="FFFFFF"/>
            </a:solidFill>
            <a:ln w="9525" cap="flat" cmpd="sng" algn="ctr">
              <a:noFill/>
              <a:prstDash val="solid"/>
              <a:round/>
              <a:headEnd type="none" w="med" len="med"/>
              <a:tailEnd type="none" w="med" len="med"/>
            </a:ln>
            <a:effectLst>
              <a:outerShdw blurRad="127000" sx="101000" sy="101000" algn="ctr" rotWithShape="0">
                <a:sysClr val="windowText" lastClr="000000">
                  <a:alpha val="30000"/>
                </a:sysClr>
              </a:outerShdw>
            </a:effectLst>
          </p:spPr>
          <p:txBody>
            <a:bodyPr vert="horz" wrap="square" lIns="91440" tIns="45720" rIns="91440" bIns="45720" numCol="1" rtlCol="0" anchor="t" anchorCtr="0" compatLnSpc="1"/>
            <a:lstStyle/>
            <a:p>
              <a:pPr marL="0" marR="0" lvl="0" indent="0" defTabSz="914400" eaLnBrk="0" fontAlgn="base" latinLnBrk="0" hangingPunct="0">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文本框 81"/>
            <p:cNvSpPr txBox="1"/>
            <p:nvPr userDrawn="1"/>
          </p:nvSpPr>
          <p:spPr>
            <a:xfrm>
              <a:off x="1641505" y="1229361"/>
              <a:ext cx="9465109" cy="1846146"/>
            </a:xfrm>
            <a:prstGeom prst="rect">
              <a:avLst/>
            </a:prstGeom>
            <a:noFill/>
          </p:spPr>
          <p:txBody>
            <a:bodyPr wrap="square" rtlCol="0">
              <a:spAutoFit/>
            </a:bodyPr>
            <a:lstStyle/>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价格：</a:t>
              </a:r>
              <a:r>
                <a:rPr kumimoji="0" lang="en-US" altLang="zh-CN"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rPr>
                <a:t>199</a:t>
              </a:r>
              <a:r>
                <a:rPr kumimoji="0" lang="zh-CN" altLang="en-US"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rPr>
                <a:t>元</a:t>
              </a:r>
              <a:r>
                <a:rPr kumimoji="0" lang="zh-CN" altLang="en-US"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（初始定价</a:t>
              </a:r>
              <a:r>
                <a:rPr kumimoji="0" lang="en-US" altLang="zh-CN"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199</a:t>
              </a:r>
              <a:r>
                <a:rPr kumimoji="0" lang="zh-CN" altLang="en-US"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元，迭代</a:t>
              </a:r>
              <a:r>
                <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升级后将逐步涨价）</a:t>
              </a:r>
              <a:endParaRPr kumimoji="0" lang="en-US" altLang="zh-CN"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课件内容包含：</a:t>
              </a:r>
              <a:r>
                <a:rPr kumimoji="0" lang="zh-CN" altLang="en-US"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六大高考语文复习专题，超</a:t>
              </a:r>
              <a:r>
                <a:rPr kumimoji="0" lang="en-US" altLang="zh-CN"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30</a:t>
              </a:r>
              <a:r>
                <a:rPr kumimoji="0" lang="zh-CN" altLang="en-US"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个复习课件、教案和参考文献</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其他福利可添加客服详询。</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椭圆 82"/>
            <p:cNvSpPr/>
            <p:nvPr userDrawn="1"/>
          </p:nvSpPr>
          <p:spPr>
            <a:xfrm>
              <a:off x="1248389" y="1473336"/>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椭圆 83"/>
            <p:cNvSpPr/>
            <p:nvPr userDrawn="1"/>
          </p:nvSpPr>
          <p:spPr>
            <a:xfrm>
              <a:off x="1248389" y="2093183"/>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5" name="椭圆 84"/>
            <p:cNvSpPr/>
            <p:nvPr userDrawn="1"/>
          </p:nvSpPr>
          <p:spPr>
            <a:xfrm>
              <a:off x="1248389" y="2713029"/>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3" name="图片 2"/>
          <p:cNvPicPr>
            <a:picLocks noChangeAspect="1"/>
          </p:cNvPicPr>
          <p:nvPr userDrawn="1"/>
        </p:nvPicPr>
        <p:blipFill rotWithShape="1">
          <a:blip r:embed="rId2"/>
          <a:srcRect/>
          <a:stretch>
            <a:fillRect/>
          </a:stretch>
        </p:blipFill>
        <p:spPr>
          <a:xfrm>
            <a:off x="8746498" y="4304315"/>
            <a:ext cx="1483610" cy="148361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0" y="4793496"/>
            <a:ext cx="12192000" cy="2064505"/>
          </a:xfrm>
          <a:prstGeom prst="rect">
            <a:avLst/>
          </a:prstGeom>
          <a:solidFill>
            <a:srgbClr val="BA3B44"/>
          </a:solidFill>
          <a:ln w="12700">
            <a:miter lim="400000"/>
          </a:ln>
        </p:spPr>
        <p:txBody>
          <a:bodyPr lIns="0" tIns="0" rIns="0" bIns="0" anchor="ctr"/>
          <a:lstStyle/>
          <a:p>
            <a:pPr lvl="0"/>
            <a:endParaRPr lang="zh-CN" altLang="en-US" sz="1600" dirty="0">
              <a:solidFill>
                <a:srgbClr val="B83D3F"/>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686997" y="517922"/>
            <a:ext cx="5262979" cy="769441"/>
          </a:xfrm>
          <a:prstGeom prst="rect">
            <a:avLst/>
          </a:prstGeom>
          <a:noFill/>
        </p:spPr>
        <p:txBody>
          <a:bodyPr wrap="none" rtlCol="0">
            <a:spAutoFit/>
          </a:bodyPr>
          <a:lstStyle/>
          <a:p>
            <a:pPr algn="just"/>
            <a:r>
              <a:rPr lang="zh-CN" altLang="en-US" sz="4400" b="1" dirty="0">
                <a:solidFill>
                  <a:srgbClr val="B83C44"/>
                </a:solidFill>
                <a:latin typeface="微软雅黑" panose="020B0503020204020204" pitchFamily="34" charset="-122"/>
                <a:ea typeface="微软雅黑" panose="020B0503020204020204" pitchFamily="34" charset="-122"/>
              </a:rPr>
              <a:t>作品使用及版权说明</a:t>
            </a:r>
          </a:p>
        </p:txBody>
      </p:sp>
      <p:grpSp>
        <p:nvGrpSpPr>
          <p:cNvPr id="9" name="组合 8"/>
          <p:cNvGrpSpPr/>
          <p:nvPr userDrawn="1"/>
        </p:nvGrpSpPr>
        <p:grpSpPr>
          <a:xfrm>
            <a:off x="1" y="332656"/>
            <a:ext cx="570399" cy="1163355"/>
            <a:chOff x="8465672" y="1867086"/>
            <a:chExt cx="1440000" cy="2936948"/>
          </a:xfrm>
        </p:grpSpPr>
        <p:sp>
          <p:nvSpPr>
            <p:cNvPr id="10" name="等腰三角形 9"/>
            <p:cNvSpPr>
              <a:spLocks noChangeAspect="1"/>
            </p:cNvSpPr>
            <p:nvPr userDrawn="1"/>
          </p:nvSpPr>
          <p:spPr>
            <a:xfrm rot="5400000">
              <a:off x="7717198" y="2615560"/>
              <a:ext cx="2936948" cy="1440000"/>
            </a:xfrm>
            <a:prstGeom prst="triangl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i="1" dirty="0">
                <a:solidFill>
                  <a:schemeClr val="bg1"/>
                </a:solidFill>
                <a:latin typeface="微软雅黑" panose="020B0503020204020204" pitchFamily="34" charset="-122"/>
                <a:ea typeface="微软雅黑" panose="020B0503020204020204" pitchFamily="34" charset="-122"/>
              </a:endParaRPr>
            </a:p>
          </p:txBody>
        </p:sp>
        <p:sp>
          <p:nvSpPr>
            <p:cNvPr id="11" name="任意多边形 27"/>
            <p:cNvSpPr>
              <a:spLocks noChangeAspect="1"/>
            </p:cNvSpPr>
            <p:nvPr userDrawn="1"/>
          </p:nvSpPr>
          <p:spPr>
            <a:xfrm rot="16200000" flipV="1">
              <a:off x="8451272" y="1881486"/>
              <a:ext cx="1468800" cy="1440000"/>
            </a:xfrm>
            <a:custGeom>
              <a:avLst/>
              <a:gdLst>
                <a:gd name="connsiteX0" fmla="*/ 0 w 1468800"/>
                <a:gd name="connsiteY0" fmla="*/ 1440000 h 1440000"/>
                <a:gd name="connsiteX1" fmla="*/ 0 w 1468800"/>
                <a:gd name="connsiteY1" fmla="*/ 320 h 1440000"/>
                <a:gd name="connsiteX2" fmla="*/ 326 w 1468800"/>
                <a:gd name="connsiteY2" fmla="*/ 0 h 1440000"/>
                <a:gd name="connsiteX3" fmla="*/ 1468800 w 1468800"/>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1468800" h="1440000">
                  <a:moveTo>
                    <a:pt x="0" y="1440000"/>
                  </a:moveTo>
                  <a:lnTo>
                    <a:pt x="0" y="320"/>
                  </a:lnTo>
                  <a:lnTo>
                    <a:pt x="326" y="0"/>
                  </a:lnTo>
                  <a:lnTo>
                    <a:pt x="1468800" y="1440000"/>
                  </a:lnTo>
                  <a:close/>
                </a:path>
              </a:pathLst>
            </a:custGeom>
            <a:solidFill>
              <a:srgbClr val="CC6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i="1" dirty="0">
                <a:solidFill>
                  <a:schemeClr val="bg1"/>
                </a:solidFill>
                <a:latin typeface="微软雅黑" panose="020B0503020204020204" pitchFamily="34" charset="-122"/>
                <a:ea typeface="微软雅黑" panose="020B0503020204020204" pitchFamily="34" charset="-122"/>
              </a:endParaRPr>
            </a:p>
          </p:txBody>
        </p:sp>
      </p:grpSp>
      <p:sp>
        <p:nvSpPr>
          <p:cNvPr id="12" name="矩形 11"/>
          <p:cNvSpPr/>
          <p:nvPr userDrawn="1"/>
        </p:nvSpPr>
        <p:spPr>
          <a:xfrm>
            <a:off x="1190089" y="5596506"/>
            <a:ext cx="5657778" cy="458972"/>
          </a:xfrm>
          <a:prstGeom prst="rect">
            <a:avLst/>
          </a:prstGeom>
        </p:spPr>
        <p:txBody>
          <a:bodyPr wrap="square">
            <a:spAutoFit/>
          </a:bodyPr>
          <a:lstStyle/>
          <a:p>
            <a:pPr algn="dist">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让您的课堂更加优秀</a:t>
            </a:r>
          </a:p>
        </p:txBody>
      </p:sp>
      <p:grpSp>
        <p:nvGrpSpPr>
          <p:cNvPr id="13" name="组合 12"/>
          <p:cNvGrpSpPr/>
          <p:nvPr userDrawn="1"/>
        </p:nvGrpSpPr>
        <p:grpSpPr>
          <a:xfrm>
            <a:off x="725487" y="4817821"/>
            <a:ext cx="6191780" cy="670248"/>
            <a:chOff x="7139759" y="4741907"/>
            <a:chExt cx="5558603" cy="670248"/>
          </a:xfrm>
        </p:grpSpPr>
        <p:sp>
          <p:nvSpPr>
            <p:cNvPr id="14" name="矩形 13"/>
            <p:cNvSpPr/>
            <p:nvPr/>
          </p:nvSpPr>
          <p:spPr>
            <a:xfrm>
              <a:off x="7520742" y="4741907"/>
              <a:ext cx="5177620" cy="670248"/>
            </a:xfrm>
            <a:prstGeom prst="rect">
              <a:avLst/>
            </a:prstGeom>
          </p:spPr>
          <p:txBody>
            <a:bodyPr wrap="square">
              <a:spAutoFit/>
            </a:bodyPr>
            <a:lstStyle/>
            <a:p>
              <a:pPr algn="dist">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扫描关注“语文优课</a:t>
              </a:r>
              <a:r>
                <a:rPr lang="en-US" altLang="zh-CN" sz="2800" b="1" dirty="0">
                  <a:solidFill>
                    <a:schemeClr val="bg1"/>
                  </a:solidFill>
                  <a:latin typeface="微软雅黑" panose="020B0503020204020204" pitchFamily="34" charset="-122"/>
                  <a:ea typeface="微软雅黑" panose="020B0503020204020204" pitchFamily="34" charset="-122"/>
                </a:rPr>
                <a:t>PPT</a:t>
              </a:r>
              <a:r>
                <a:rPr lang="zh-CN" altLang="en-US" sz="2800" b="1" dirty="0">
                  <a:solidFill>
                    <a:schemeClr val="bg1"/>
                  </a:solidFill>
                  <a:latin typeface="微软雅黑" panose="020B0503020204020204" pitchFamily="34" charset="-122"/>
                  <a:ea typeface="微软雅黑" panose="020B0503020204020204" pitchFamily="34" charset="-122"/>
                </a:rPr>
                <a:t>”公众号</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5" name="left-arrowhead-in-a-circle_44897"/>
            <p:cNvSpPr>
              <a:spLocks noChangeAspect="1"/>
            </p:cNvSpPr>
            <p:nvPr/>
          </p:nvSpPr>
          <p:spPr bwMode="auto">
            <a:xfrm flipH="1">
              <a:off x="7139759" y="4961757"/>
              <a:ext cx="318298" cy="352322"/>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43 w 533"/>
                <a:gd name="T11" fmla="*/ 414 h 533"/>
                <a:gd name="T12" fmla="*/ 316 w 533"/>
                <a:gd name="T13" fmla="*/ 424 h 533"/>
                <a:gd name="T14" fmla="*/ 284 w 533"/>
                <a:gd name="T15" fmla="*/ 410 h 533"/>
                <a:gd name="T16" fmla="*/ 185 w 533"/>
                <a:gd name="T17" fmla="*/ 294 h 533"/>
                <a:gd name="T18" fmla="*/ 185 w 533"/>
                <a:gd name="T19" fmla="*/ 240 h 533"/>
                <a:gd name="T20" fmla="*/ 283 w 533"/>
                <a:gd name="T21" fmla="*/ 124 h 533"/>
                <a:gd name="T22" fmla="*/ 343 w 533"/>
                <a:gd name="T23" fmla="*/ 119 h 533"/>
                <a:gd name="T24" fmla="*/ 348 w 533"/>
                <a:gd name="T25" fmla="*/ 178 h 533"/>
                <a:gd name="T26" fmla="*/ 273 w 533"/>
                <a:gd name="T27" fmla="*/ 267 h 533"/>
                <a:gd name="T28" fmla="*/ 348 w 533"/>
                <a:gd name="T29" fmla="*/ 355 h 533"/>
                <a:gd name="T30" fmla="*/ 343 w 533"/>
                <a:gd name="T31" fmla="*/ 41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3" h="533">
                  <a:moveTo>
                    <a:pt x="267" y="0"/>
                  </a:moveTo>
                  <a:cubicBezTo>
                    <a:pt x="120" y="0"/>
                    <a:pt x="0" y="120"/>
                    <a:pt x="0" y="267"/>
                  </a:cubicBezTo>
                  <a:cubicBezTo>
                    <a:pt x="0" y="414"/>
                    <a:pt x="120" y="533"/>
                    <a:pt x="267" y="533"/>
                  </a:cubicBezTo>
                  <a:cubicBezTo>
                    <a:pt x="414" y="533"/>
                    <a:pt x="533" y="414"/>
                    <a:pt x="533" y="267"/>
                  </a:cubicBezTo>
                  <a:cubicBezTo>
                    <a:pt x="533" y="120"/>
                    <a:pt x="414" y="0"/>
                    <a:pt x="267" y="0"/>
                  </a:cubicBezTo>
                  <a:close/>
                  <a:moveTo>
                    <a:pt x="343" y="414"/>
                  </a:moveTo>
                  <a:cubicBezTo>
                    <a:pt x="335" y="421"/>
                    <a:pt x="326" y="424"/>
                    <a:pt x="316" y="424"/>
                  </a:cubicBezTo>
                  <a:cubicBezTo>
                    <a:pt x="304" y="424"/>
                    <a:pt x="292" y="419"/>
                    <a:pt x="284" y="410"/>
                  </a:cubicBezTo>
                  <a:lnTo>
                    <a:pt x="185" y="294"/>
                  </a:lnTo>
                  <a:cubicBezTo>
                    <a:pt x="172" y="278"/>
                    <a:pt x="172" y="255"/>
                    <a:pt x="185" y="240"/>
                  </a:cubicBezTo>
                  <a:lnTo>
                    <a:pt x="283" y="124"/>
                  </a:lnTo>
                  <a:cubicBezTo>
                    <a:pt x="298" y="106"/>
                    <a:pt x="325" y="104"/>
                    <a:pt x="343" y="119"/>
                  </a:cubicBezTo>
                  <a:cubicBezTo>
                    <a:pt x="360" y="134"/>
                    <a:pt x="363" y="160"/>
                    <a:pt x="348" y="178"/>
                  </a:cubicBezTo>
                  <a:lnTo>
                    <a:pt x="273" y="267"/>
                  </a:lnTo>
                  <a:lnTo>
                    <a:pt x="348" y="355"/>
                  </a:lnTo>
                  <a:cubicBezTo>
                    <a:pt x="363" y="373"/>
                    <a:pt x="361" y="399"/>
                    <a:pt x="343" y="414"/>
                  </a:cubicBezTo>
                  <a:close/>
                </a:path>
              </a:pathLst>
            </a:custGeom>
            <a:solidFill>
              <a:schemeClr val="bg1"/>
            </a:solidFill>
            <a:ln>
              <a:noFill/>
            </a:ln>
          </p:spPr>
          <p:txBody>
            <a:bodyPr/>
            <a:lstStyle/>
            <a:p>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7"/>
          <p:cNvGrpSpPr/>
          <p:nvPr userDrawn="1"/>
        </p:nvGrpSpPr>
        <p:grpSpPr>
          <a:xfrm>
            <a:off x="686997" y="1412776"/>
            <a:ext cx="7558679" cy="3056170"/>
            <a:chOff x="686997" y="1591109"/>
            <a:chExt cx="7558679" cy="3056170"/>
          </a:xfrm>
        </p:grpSpPr>
        <p:sp>
          <p:nvSpPr>
            <p:cNvPr id="17" name="文本框 16"/>
            <p:cNvSpPr txBox="1"/>
            <p:nvPr userDrawn="1"/>
          </p:nvSpPr>
          <p:spPr>
            <a:xfrm>
              <a:off x="686997" y="1591109"/>
              <a:ext cx="7139931" cy="1841145"/>
            </a:xfrm>
            <a:prstGeom prst="rect">
              <a:avLst/>
            </a:prstGeom>
            <a:noFill/>
          </p:spPr>
          <p:txBody>
            <a:bodyPr wrap="square" rtlCol="0">
              <a:spAutoFit/>
            </a:bodyPr>
            <a:lstStyle/>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本作品使用</a:t>
              </a:r>
              <a:r>
                <a:rPr lang="en-US" altLang="zh-CN" sz="1600" dirty="0">
                  <a:solidFill>
                    <a:schemeClr val="tx1"/>
                  </a:solidFill>
                  <a:latin typeface="微软雅黑" panose="020B0503020204020204" pitchFamily="34" charset="-122"/>
                  <a:ea typeface="微软雅黑" panose="020B0503020204020204" pitchFamily="34" charset="-122"/>
                </a:rPr>
                <a:t>office365</a:t>
              </a:r>
              <a:r>
                <a:rPr lang="zh-CN" altLang="en-US" sz="1600" dirty="0">
                  <a:solidFill>
                    <a:schemeClr val="tx1"/>
                  </a:solidFill>
                  <a:latin typeface="微软雅黑" panose="020B0503020204020204" pitchFamily="34" charset="-122"/>
                  <a:ea typeface="微软雅黑" panose="020B0503020204020204" pitchFamily="34" charset="-122"/>
                </a:rPr>
                <a:t>版</a:t>
              </a:r>
              <a:r>
                <a:rPr lang="en-US" altLang="zh-CN" sz="1600" dirty="0">
                  <a:solidFill>
                    <a:schemeClr val="tx1"/>
                  </a:solidFill>
                  <a:latin typeface="微软雅黑" panose="020B0503020204020204" pitchFamily="34" charset="-122"/>
                  <a:ea typeface="微软雅黑" panose="020B0503020204020204" pitchFamily="34" charset="-122"/>
                </a:rPr>
                <a:t>PPT</a:t>
              </a:r>
              <a:r>
                <a:rPr lang="zh-CN" altLang="en-US" sz="1600" dirty="0">
                  <a:solidFill>
                    <a:schemeClr val="tx1"/>
                  </a:solidFill>
                  <a:latin typeface="微软雅黑" panose="020B0503020204020204" pitchFamily="34" charset="-122"/>
                  <a:ea typeface="微软雅黑" panose="020B0503020204020204" pitchFamily="34" charset="-122"/>
                </a:rPr>
                <a:t>制作，推荐</a:t>
              </a:r>
              <a:r>
                <a:rPr lang="en-US" altLang="zh-CN" sz="1600" dirty="0">
                  <a:solidFill>
                    <a:schemeClr val="tx1"/>
                  </a:solidFill>
                  <a:latin typeface="微软雅黑" panose="020B0503020204020204" pitchFamily="34" charset="-122"/>
                  <a:ea typeface="微软雅黑" panose="020B0503020204020204" pitchFamily="34" charset="-122"/>
                </a:rPr>
                <a:t>office2016</a:t>
              </a:r>
              <a:r>
                <a:rPr lang="zh-CN" altLang="en-US" sz="1600" dirty="0">
                  <a:solidFill>
                    <a:schemeClr val="tx1"/>
                  </a:solidFill>
                  <a:latin typeface="微软雅黑" panose="020B0503020204020204" pitchFamily="34" charset="-122"/>
                  <a:ea typeface="微软雅黑" panose="020B0503020204020204" pitchFamily="34" charset="-122"/>
                </a:rPr>
                <a:t>以后版本打开及使用；</a:t>
              </a:r>
            </a:p>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作品由“优课</a:t>
              </a:r>
              <a:r>
                <a:rPr lang="en-US" altLang="zh-CN" sz="1600" dirty="0">
                  <a:solidFill>
                    <a:schemeClr val="tx1"/>
                  </a:solidFill>
                  <a:latin typeface="微软雅黑" panose="020B0503020204020204" pitchFamily="34" charset="-122"/>
                  <a:ea typeface="微软雅黑" panose="020B0503020204020204" pitchFamily="34" charset="-122"/>
                </a:rPr>
                <a:t>PPT</a:t>
              </a:r>
              <a:r>
                <a:rPr lang="zh-CN" altLang="en-US" sz="1600" dirty="0">
                  <a:solidFill>
                    <a:schemeClr val="tx1"/>
                  </a:solidFill>
                  <a:latin typeface="微软雅黑" panose="020B0503020204020204" pitchFamily="34" charset="-122"/>
                  <a:ea typeface="微软雅黑" panose="020B0503020204020204" pitchFamily="34" charset="-122"/>
                </a:rPr>
                <a:t>”原创出品，受国家著作权法保护，任何单位或个人不可以任何形式再次销售、传播，请勿以身试法，违者必究。</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购买该作品的老师，只享有课件的使用权，可用于个人的教学和公开课。但请不要有以下行为，违者必究：</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1344517" y="3448489"/>
              <a:ext cx="6901159" cy="1198790"/>
            </a:xfrm>
            <a:prstGeom prst="rect">
              <a:avLst/>
            </a:prstGeom>
            <a:noFill/>
          </p:spPr>
          <p:txBody>
            <a:bodyPr wrap="square" rtlCol="0">
              <a:spAutoFit/>
            </a:bodyPr>
            <a:lstStyle/>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二次贩卖或传播该作品</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将该作品上传至学科网、百度文库等任何第三方网站</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未经同意将该作品分享至其他微信群、</a:t>
              </a:r>
              <a:r>
                <a:rPr lang="en-US" altLang="zh-CN" sz="1600" dirty="0">
                  <a:solidFill>
                    <a:schemeClr val="tx1"/>
                  </a:solidFill>
                  <a:latin typeface="微软雅黑" panose="020B0503020204020204" pitchFamily="34" charset="-122"/>
                  <a:ea typeface="微软雅黑" panose="020B0503020204020204" pitchFamily="34" charset="-122"/>
                </a:rPr>
                <a:t>QQ</a:t>
              </a:r>
              <a:r>
                <a:rPr lang="zh-CN" altLang="en-US" sz="1600" dirty="0">
                  <a:solidFill>
                    <a:schemeClr val="tx1"/>
                  </a:solidFill>
                  <a:latin typeface="微软雅黑" panose="020B0503020204020204" pitchFamily="34" charset="-122"/>
                  <a:ea typeface="微软雅黑" panose="020B0503020204020204" pitchFamily="34" charset="-122"/>
                </a:rPr>
                <a:t>群等</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9" name="椭圆 18"/>
            <p:cNvSpPr/>
            <p:nvPr userDrawn="1"/>
          </p:nvSpPr>
          <p:spPr>
            <a:xfrm>
              <a:off x="1114316" y="3539808"/>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椭圆 19"/>
            <p:cNvSpPr/>
            <p:nvPr userDrawn="1"/>
          </p:nvSpPr>
          <p:spPr>
            <a:xfrm>
              <a:off x="1114316" y="3939223"/>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椭圆 20"/>
            <p:cNvSpPr/>
            <p:nvPr userDrawn="1"/>
          </p:nvSpPr>
          <p:spPr>
            <a:xfrm>
              <a:off x="1114316" y="4338638"/>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7636990" y="1576568"/>
            <a:ext cx="4178423" cy="4178423"/>
          </a:xfrm>
          <a:prstGeom prst="rect">
            <a:avLst/>
          </a:prstGeom>
          <a:solidFill>
            <a:schemeClr val="bg1"/>
          </a:solid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alphaModFix amt="70000"/>
            <a:extLst>
              <a:ext uri="{BEBA8EAE-BF5A-486C-A8C5-ECC9F3942E4B}">
                <a14:imgProps xmlns:a14="http://schemas.microsoft.com/office/drawing/2010/main">
                  <a14:imgLayer r:embed="rId3">
                    <a14:imgEffect>
                      <a14:brightnessContrast bright="2000" contrast="-5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0" y="299"/>
            <a:ext cx="12192000" cy="6857401"/>
          </a:xfrm>
          <a:prstGeom prst="rect">
            <a:avLst/>
          </a:prstGeom>
        </p:spPr>
      </p:pic>
      <p:pic>
        <p:nvPicPr>
          <p:cNvPr id="5" name="图片 4"/>
          <p:cNvPicPr>
            <a:picLocks noChangeAspect="1"/>
          </p:cNvPicPr>
          <p:nvPr userDrawn="1"/>
        </p:nvPicPr>
        <p:blipFill rotWithShape="1">
          <a:blip r:embed="rId4" cstate="print">
            <a:alphaModFix amt="85000"/>
            <a:extLst>
              <a:ext uri="{BEBA8EAE-BF5A-486C-A8C5-ECC9F3942E4B}">
                <a14:imgProps xmlns:a14="http://schemas.microsoft.com/office/drawing/2010/main">
                  <a14:imgLayer r:embed="rId5">
                    <a14:imgEffect>
                      <a14:brightnessContrast contrast="6000"/>
                    </a14:imgEffect>
                    <a14:imgEffect>
                      <a14:colorTemperature colorTemp="6800"/>
                    </a14:imgEffect>
                  </a14:imgLayer>
                </a14:imgProps>
              </a:ext>
              <a:ext uri="{28A0092B-C50C-407E-A947-70E740481C1C}">
                <a14:useLocalDpi xmlns:a14="http://schemas.microsoft.com/office/drawing/2010/main" val="0"/>
              </a:ext>
            </a:extLst>
          </a:blip>
          <a:srcRect t="-1" b="4663"/>
          <a:stretch>
            <a:fillRect/>
          </a:stretch>
        </p:blipFill>
        <p:spPr>
          <a:xfrm>
            <a:off x="0" y="5105166"/>
            <a:ext cx="12192000" cy="1752834"/>
          </a:xfrm>
          <a:custGeom>
            <a:avLst/>
            <a:gdLst>
              <a:gd name="connsiteX0" fmla="*/ 0 w 12192000"/>
              <a:gd name="connsiteY0" fmla="*/ 0 h 1169018"/>
              <a:gd name="connsiteX1" fmla="*/ 12192000 w 12192000"/>
              <a:gd name="connsiteY1" fmla="*/ 0 h 1169018"/>
              <a:gd name="connsiteX2" fmla="*/ 12192000 w 12192000"/>
              <a:gd name="connsiteY2" fmla="*/ 1169018 h 1169018"/>
              <a:gd name="connsiteX3" fmla="*/ 0 w 12192000"/>
              <a:gd name="connsiteY3" fmla="*/ 1169018 h 1169018"/>
            </a:gdLst>
            <a:ahLst/>
            <a:cxnLst>
              <a:cxn ang="0">
                <a:pos x="connsiteX0" y="connsiteY0"/>
              </a:cxn>
              <a:cxn ang="0">
                <a:pos x="connsiteX1" y="connsiteY1"/>
              </a:cxn>
              <a:cxn ang="0">
                <a:pos x="connsiteX2" y="connsiteY2"/>
              </a:cxn>
              <a:cxn ang="0">
                <a:pos x="connsiteX3" y="connsiteY3"/>
              </a:cxn>
            </a:cxnLst>
            <a:rect l="l" t="t" r="r" b="b"/>
            <a:pathLst>
              <a:path w="12192000" h="1169018">
                <a:moveTo>
                  <a:pt x="0" y="0"/>
                </a:moveTo>
                <a:lnTo>
                  <a:pt x="12192000" y="0"/>
                </a:lnTo>
                <a:lnTo>
                  <a:pt x="12192000" y="1169018"/>
                </a:lnTo>
                <a:lnTo>
                  <a:pt x="0" y="1169018"/>
                </a:lnTo>
                <a:close/>
              </a:path>
            </a:pathLst>
          </a:custGeom>
        </p:spPr>
      </p:pic>
    </p:spTree>
    <p:extLst>
      <p:ext uri="{BB962C8B-B14F-4D97-AF65-F5344CB8AC3E}">
        <p14:creationId xmlns:p14="http://schemas.microsoft.com/office/powerpoint/2010/main" val="3821155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alphaModFix amt="70000"/>
            <a:extLst>
              <a:ext uri="{BEBA8EAE-BF5A-486C-A8C5-ECC9F3942E4B}">
                <a14:imgProps xmlns:a14="http://schemas.microsoft.com/office/drawing/2010/main">
                  <a14:imgLayer r:embed="rId3">
                    <a14:imgEffect>
                      <a14:brightnessContrast bright="2000" contrast="-5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0" y="299"/>
            <a:ext cx="12192000" cy="6857401"/>
          </a:xfrm>
          <a:prstGeom prst="rect">
            <a:avLst/>
          </a:prstGeom>
        </p:spPr>
      </p:pic>
    </p:spTree>
    <p:extLst>
      <p:ext uri="{BB962C8B-B14F-4D97-AF65-F5344CB8AC3E}">
        <p14:creationId xmlns:p14="http://schemas.microsoft.com/office/powerpoint/2010/main" val="2472575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alphaModFix amt="35000"/>
            <a:extLst>
              <a:ext uri="{BEBA8EAE-BF5A-486C-A8C5-ECC9F3942E4B}">
                <a14:imgProps xmlns:a14="http://schemas.microsoft.com/office/drawing/2010/main">
                  <a14:imgLayer r:embed="rId3">
                    <a14:imgEffect>
                      <a14:brightnessContrast bright="5000" contrast="-5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23528" y="0"/>
            <a:ext cx="12215528" cy="6857401"/>
          </a:xfrm>
          <a:prstGeom prst="rect">
            <a:avLst/>
          </a:prstGeom>
        </p:spPr>
      </p:pic>
      <p:pic>
        <p:nvPicPr>
          <p:cNvPr id="3" name="图片 2" descr="图片包含 烟, 云, 盘子, 蛋糕&#10;&#10;描述已自动生成"/>
          <p:cNvPicPr>
            <a:picLocks noChangeAspect="1"/>
          </p:cNvPicPr>
          <p:nvPr userDrawn="1"/>
        </p:nvPicPr>
        <p:blipFill rotWithShape="1">
          <a:blip r:embed="rId4">
            <a:alphaModFix amt="50000"/>
            <a:extLst>
              <a:ext uri="{28A0092B-C50C-407E-A947-70E740481C1C}">
                <a14:useLocalDpi xmlns:a14="http://schemas.microsoft.com/office/drawing/2010/main" val="0"/>
              </a:ext>
            </a:extLst>
          </a:blip>
          <a:srcRect t="24728" b="2434"/>
          <a:stretch>
            <a:fillRect/>
          </a:stretch>
        </p:blipFill>
        <p:spPr>
          <a:xfrm>
            <a:off x="23528" y="1389829"/>
            <a:ext cx="12168472" cy="5467572"/>
          </a:xfrm>
          <a:custGeom>
            <a:avLst/>
            <a:gdLst>
              <a:gd name="connsiteX0" fmla="*/ 0 w 12168472"/>
              <a:gd name="connsiteY0" fmla="*/ 0 h 5224207"/>
              <a:gd name="connsiteX1" fmla="*/ 12168472 w 12168472"/>
              <a:gd name="connsiteY1" fmla="*/ 0 h 5224207"/>
              <a:gd name="connsiteX2" fmla="*/ 12168472 w 12168472"/>
              <a:gd name="connsiteY2" fmla="*/ 5224207 h 5224207"/>
              <a:gd name="connsiteX3" fmla="*/ 0 w 12168472"/>
              <a:gd name="connsiteY3" fmla="*/ 5224207 h 5224207"/>
            </a:gdLst>
            <a:ahLst/>
            <a:cxnLst>
              <a:cxn ang="0">
                <a:pos x="connsiteX0" y="connsiteY0"/>
              </a:cxn>
              <a:cxn ang="0">
                <a:pos x="connsiteX1" y="connsiteY1"/>
              </a:cxn>
              <a:cxn ang="0">
                <a:pos x="connsiteX2" y="connsiteY2"/>
              </a:cxn>
              <a:cxn ang="0">
                <a:pos x="connsiteX3" y="connsiteY3"/>
              </a:cxn>
            </a:cxnLst>
            <a:rect l="l" t="t" r="r" b="b"/>
            <a:pathLst>
              <a:path w="12168472" h="5224207">
                <a:moveTo>
                  <a:pt x="0" y="0"/>
                </a:moveTo>
                <a:lnTo>
                  <a:pt x="12168472" y="0"/>
                </a:lnTo>
                <a:lnTo>
                  <a:pt x="12168472" y="5224207"/>
                </a:lnTo>
                <a:lnTo>
                  <a:pt x="0" y="5224207"/>
                </a:lnTo>
                <a:close/>
              </a:path>
            </a:pathLst>
          </a:custGeom>
        </p:spPr>
      </p:pic>
      <p:pic>
        <p:nvPicPr>
          <p:cNvPr id="4" name="图片 3" descr="查看图片"/>
          <p:cNvPicPr>
            <a:picLocks noChangeAspect="1" noChangeArrowheads="1"/>
          </p:cNvPicPr>
          <p:nvPr userDrawn="1"/>
        </p:nvPicPr>
        <p:blipFill rotWithShape="1">
          <a:blip r:embed="rId5" cstate="print">
            <a:extLst>
              <a:ext uri="{BEBA8EAE-BF5A-486C-A8C5-ECC9F3942E4B}">
                <a14:imgProps xmlns:a14="http://schemas.microsoft.com/office/drawing/2010/main">
                  <a14:imgLayer r:embed="rId6">
                    <a14:imgEffect>
                      <a14:artisticPaintBrush trans="50000"/>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0243" b="28478"/>
          <a:stretch>
            <a:fillRect/>
          </a:stretch>
        </p:blipFill>
        <p:spPr bwMode="auto">
          <a:xfrm flipH="1">
            <a:off x="-3" y="3059291"/>
            <a:ext cx="6948095" cy="3562890"/>
          </a:xfrm>
          <a:custGeom>
            <a:avLst/>
            <a:gdLst>
              <a:gd name="connsiteX0" fmla="*/ 6948095 w 6948095"/>
              <a:gd name="connsiteY0" fmla="*/ 0 h 6713066"/>
              <a:gd name="connsiteX1" fmla="*/ 0 w 6948095"/>
              <a:gd name="connsiteY1" fmla="*/ 0 h 6713066"/>
              <a:gd name="connsiteX2" fmla="*/ 0 w 6948095"/>
              <a:gd name="connsiteY2" fmla="*/ 6713066 h 6713066"/>
              <a:gd name="connsiteX3" fmla="*/ 6948095 w 6948095"/>
              <a:gd name="connsiteY3" fmla="*/ 6713066 h 6713066"/>
            </a:gdLst>
            <a:ahLst/>
            <a:cxnLst>
              <a:cxn ang="0">
                <a:pos x="connsiteX0" y="connsiteY0"/>
              </a:cxn>
              <a:cxn ang="0">
                <a:pos x="connsiteX1" y="connsiteY1"/>
              </a:cxn>
              <a:cxn ang="0">
                <a:pos x="connsiteX2" y="connsiteY2"/>
              </a:cxn>
              <a:cxn ang="0">
                <a:pos x="connsiteX3" y="connsiteY3"/>
              </a:cxn>
            </a:cxnLst>
            <a:rect l="l" t="t" r="r" b="b"/>
            <a:pathLst>
              <a:path w="6948095" h="6713066">
                <a:moveTo>
                  <a:pt x="6948095" y="0"/>
                </a:moveTo>
                <a:lnTo>
                  <a:pt x="0" y="0"/>
                </a:lnTo>
                <a:lnTo>
                  <a:pt x="0" y="6713066"/>
                </a:lnTo>
                <a:lnTo>
                  <a:pt x="6948095" y="671306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27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4597400"/>
            <a:ext cx="12192000" cy="2260601"/>
          </a:xfrm>
          <a:prstGeom prst="rect">
            <a:avLst/>
          </a:prstGeom>
          <a:solidFill>
            <a:srgbClr val="BA3B44"/>
          </a:solidFill>
          <a:ln w="12700">
            <a:miter lim="400000"/>
          </a:ln>
        </p:spPr>
        <p:txBody>
          <a:bodyPr lIns="0" tIns="0" rIns="0" bIns="0" anchor="ctr"/>
          <a:lstStyle/>
          <a:p>
            <a:pPr lvl="0"/>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7190637" y="5894070"/>
            <a:ext cx="4595333" cy="743280"/>
          </a:xfrm>
          <a:prstGeom prst="rect">
            <a:avLst/>
          </a:prstGeom>
          <a:noFill/>
        </p:spPr>
        <p:txBody>
          <a:bodyPr wrap="square" rtlCol="0">
            <a:spAutoFit/>
          </a:bodyPr>
          <a:lstStyle/>
          <a:p>
            <a:pPr lvl="0" algn="ctr" defTabSz="914400">
              <a:lnSpc>
                <a:spcPct val="12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扫描二维码添加客服微信，咨询</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a:p>
            <a:pPr lvl="0" algn="ctr" defTabSz="914400">
              <a:lnSpc>
                <a:spcPct val="12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会员服务、课件美化、商务合作相关事宜</a:t>
            </a:r>
          </a:p>
        </p:txBody>
      </p:sp>
      <p:grpSp>
        <p:nvGrpSpPr>
          <p:cNvPr id="10" name="组合 9"/>
          <p:cNvGrpSpPr/>
          <p:nvPr userDrawn="1"/>
        </p:nvGrpSpPr>
        <p:grpSpPr>
          <a:xfrm>
            <a:off x="943344" y="4725144"/>
            <a:ext cx="6102205" cy="1857510"/>
            <a:chOff x="2198126" y="2154850"/>
            <a:chExt cx="8618831" cy="2623570"/>
          </a:xfrm>
          <a:solidFill>
            <a:schemeClr val="bg1"/>
          </a:solidFill>
        </p:grpSpPr>
        <p:grpSp>
          <p:nvGrpSpPr>
            <p:cNvPr id="11" name="组合 10"/>
            <p:cNvGrpSpPr/>
            <p:nvPr userDrawn="1"/>
          </p:nvGrpSpPr>
          <p:grpSpPr>
            <a:xfrm>
              <a:off x="2198126" y="2154850"/>
              <a:ext cx="8618831" cy="2623570"/>
              <a:chOff x="-3402595" y="3211512"/>
              <a:chExt cx="11979276" cy="3646488"/>
            </a:xfrm>
            <a:grpFill/>
          </p:grpSpPr>
          <p:grpSp>
            <p:nvGrpSpPr>
              <p:cNvPr id="13" name="组合 12"/>
              <p:cNvGrpSpPr/>
              <p:nvPr userDrawn="1"/>
            </p:nvGrpSpPr>
            <p:grpSpPr>
              <a:xfrm>
                <a:off x="1236080" y="3211512"/>
                <a:ext cx="5160963" cy="2266950"/>
                <a:chOff x="3526798" y="1395413"/>
                <a:chExt cx="5160963" cy="2266950"/>
              </a:xfrm>
              <a:grpFill/>
            </p:grpSpPr>
            <p:sp>
              <p:nvSpPr>
                <p:cNvPr id="71" name="Freeform 13"/>
                <p:cNvSpPr/>
                <p:nvPr/>
              </p:nvSpPr>
              <p:spPr bwMode="auto">
                <a:xfrm>
                  <a:off x="5736598" y="1395413"/>
                  <a:ext cx="2481263" cy="2255838"/>
                </a:xfrm>
                <a:custGeom>
                  <a:avLst/>
                  <a:gdLst>
                    <a:gd name="T0" fmla="*/ 637 w 661"/>
                    <a:gd name="T1" fmla="*/ 84 h 600"/>
                    <a:gd name="T2" fmla="*/ 613 w 661"/>
                    <a:gd name="T3" fmla="*/ 153 h 600"/>
                    <a:gd name="T4" fmla="*/ 604 w 661"/>
                    <a:gd name="T5" fmla="*/ 183 h 600"/>
                    <a:gd name="T6" fmla="*/ 589 w 661"/>
                    <a:gd name="T7" fmla="*/ 225 h 600"/>
                    <a:gd name="T8" fmla="*/ 577 w 661"/>
                    <a:gd name="T9" fmla="*/ 261 h 600"/>
                    <a:gd name="T10" fmla="*/ 565 w 661"/>
                    <a:gd name="T11" fmla="*/ 296 h 600"/>
                    <a:gd name="T12" fmla="*/ 553 w 661"/>
                    <a:gd name="T13" fmla="*/ 332 h 600"/>
                    <a:gd name="T14" fmla="*/ 488 w 661"/>
                    <a:gd name="T15" fmla="*/ 519 h 600"/>
                    <a:gd name="T16" fmla="*/ 487 w 661"/>
                    <a:gd name="T17" fmla="*/ 552 h 600"/>
                    <a:gd name="T18" fmla="*/ 619 w 661"/>
                    <a:gd name="T19" fmla="*/ 564 h 600"/>
                    <a:gd name="T20" fmla="*/ 607 w 661"/>
                    <a:gd name="T21" fmla="*/ 599 h 600"/>
                    <a:gd name="T22" fmla="*/ 1 w 661"/>
                    <a:gd name="T23" fmla="*/ 591 h 600"/>
                    <a:gd name="T24" fmla="*/ 12 w 661"/>
                    <a:gd name="T25" fmla="*/ 561 h 600"/>
                    <a:gd name="T26" fmla="*/ 163 w 661"/>
                    <a:gd name="T27" fmla="*/ 543 h 600"/>
                    <a:gd name="T28" fmla="*/ 169 w 661"/>
                    <a:gd name="T29" fmla="*/ 528 h 600"/>
                    <a:gd name="T30" fmla="*/ 179 w 661"/>
                    <a:gd name="T31" fmla="*/ 496 h 600"/>
                    <a:gd name="T32" fmla="*/ 192 w 661"/>
                    <a:gd name="T33" fmla="*/ 459 h 600"/>
                    <a:gd name="T34" fmla="*/ 204 w 661"/>
                    <a:gd name="T35" fmla="*/ 423 h 600"/>
                    <a:gd name="T36" fmla="*/ 216 w 661"/>
                    <a:gd name="T37" fmla="*/ 387 h 600"/>
                    <a:gd name="T38" fmla="*/ 229 w 661"/>
                    <a:gd name="T39" fmla="*/ 351 h 600"/>
                    <a:gd name="T40" fmla="*/ 241 w 661"/>
                    <a:gd name="T41" fmla="*/ 315 h 600"/>
                    <a:gd name="T42" fmla="*/ 259 w 661"/>
                    <a:gd name="T43" fmla="*/ 261 h 600"/>
                    <a:gd name="T44" fmla="*/ 271 w 661"/>
                    <a:gd name="T45" fmla="*/ 225 h 600"/>
                    <a:gd name="T46" fmla="*/ 281 w 661"/>
                    <a:gd name="T47" fmla="*/ 196 h 600"/>
                    <a:gd name="T48" fmla="*/ 289 w 661"/>
                    <a:gd name="T49" fmla="*/ 174 h 600"/>
                    <a:gd name="T50" fmla="*/ 300 w 661"/>
                    <a:gd name="T51" fmla="*/ 141 h 600"/>
                    <a:gd name="T52" fmla="*/ 318 w 661"/>
                    <a:gd name="T53" fmla="*/ 87 h 600"/>
                    <a:gd name="T54" fmla="*/ 330 w 661"/>
                    <a:gd name="T55" fmla="*/ 51 h 600"/>
                    <a:gd name="T56" fmla="*/ 340 w 661"/>
                    <a:gd name="T57" fmla="*/ 21 h 600"/>
                    <a:gd name="T58" fmla="*/ 349 w 661"/>
                    <a:gd name="T59" fmla="*/ 3 h 600"/>
                    <a:gd name="T60" fmla="*/ 481 w 661"/>
                    <a:gd name="T61" fmla="*/ 26 h 600"/>
                    <a:gd name="T62" fmla="*/ 463 w 661"/>
                    <a:gd name="T63" fmla="*/ 78 h 600"/>
                    <a:gd name="T64" fmla="*/ 451 w 661"/>
                    <a:gd name="T65" fmla="*/ 114 h 600"/>
                    <a:gd name="T66" fmla="*/ 439 w 661"/>
                    <a:gd name="T67" fmla="*/ 150 h 600"/>
                    <a:gd name="T68" fmla="*/ 427 w 661"/>
                    <a:gd name="T69" fmla="*/ 186 h 600"/>
                    <a:gd name="T70" fmla="*/ 409 w 661"/>
                    <a:gd name="T71" fmla="*/ 237 h 600"/>
                    <a:gd name="T72" fmla="*/ 391 w 661"/>
                    <a:gd name="T73" fmla="*/ 291 h 600"/>
                    <a:gd name="T74" fmla="*/ 379 w 661"/>
                    <a:gd name="T75" fmla="*/ 327 h 600"/>
                    <a:gd name="T76" fmla="*/ 354 w 661"/>
                    <a:gd name="T77" fmla="*/ 399 h 600"/>
                    <a:gd name="T78" fmla="*/ 343 w 661"/>
                    <a:gd name="T79" fmla="*/ 432 h 600"/>
                    <a:gd name="T80" fmla="*/ 331 w 661"/>
                    <a:gd name="T81" fmla="*/ 468 h 600"/>
                    <a:gd name="T82" fmla="*/ 319 w 661"/>
                    <a:gd name="T83" fmla="*/ 501 h 600"/>
                    <a:gd name="T84" fmla="*/ 307 w 661"/>
                    <a:gd name="T85" fmla="*/ 537 h 600"/>
                    <a:gd name="T86" fmla="*/ 346 w 661"/>
                    <a:gd name="T87" fmla="*/ 519 h 600"/>
                    <a:gd name="T88" fmla="*/ 355 w 661"/>
                    <a:gd name="T89" fmla="*/ 495 h 600"/>
                    <a:gd name="T90" fmla="*/ 378 w 661"/>
                    <a:gd name="T91" fmla="*/ 429 h 600"/>
                    <a:gd name="T92" fmla="*/ 402 w 661"/>
                    <a:gd name="T93" fmla="*/ 357 h 600"/>
                    <a:gd name="T94" fmla="*/ 414 w 661"/>
                    <a:gd name="T95" fmla="*/ 321 h 600"/>
                    <a:gd name="T96" fmla="*/ 420 w 661"/>
                    <a:gd name="T97" fmla="*/ 306 h 600"/>
                    <a:gd name="T98" fmla="*/ 433 w 661"/>
                    <a:gd name="T99" fmla="*/ 267 h 600"/>
                    <a:gd name="T100" fmla="*/ 445 w 661"/>
                    <a:gd name="T101" fmla="*/ 231 h 600"/>
                    <a:gd name="T102" fmla="*/ 457 w 661"/>
                    <a:gd name="T103" fmla="*/ 195 h 600"/>
                    <a:gd name="T104" fmla="*/ 466 w 661"/>
                    <a:gd name="T105" fmla="*/ 165 h 600"/>
                    <a:gd name="T106" fmla="*/ 473 w 661"/>
                    <a:gd name="T107" fmla="*/ 148 h 600"/>
                    <a:gd name="T108" fmla="*/ 481 w 661"/>
                    <a:gd name="T109" fmla="*/ 126 h 600"/>
                    <a:gd name="T110" fmla="*/ 511 w 661"/>
                    <a:gd name="T111" fmla="*/ 39 h 600"/>
                    <a:gd name="T112" fmla="*/ 524 w 661"/>
                    <a:gd name="T113" fmla="*/ 3 h 600"/>
                    <a:gd name="T114" fmla="*/ 661 w 661"/>
                    <a:gd name="T115" fmla="*/ 15 h 600"/>
                    <a:gd name="T116" fmla="*/ 650 w 661"/>
                    <a:gd name="T117" fmla="*/ 4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600">
                      <a:moveTo>
                        <a:pt x="650" y="45"/>
                      </a:moveTo>
                      <a:cubicBezTo>
                        <a:pt x="649" y="46"/>
                        <a:pt x="649" y="47"/>
                        <a:pt x="649" y="48"/>
                      </a:cubicBezTo>
                      <a:cubicBezTo>
                        <a:pt x="643" y="58"/>
                        <a:pt x="640" y="70"/>
                        <a:pt x="637" y="81"/>
                      </a:cubicBezTo>
                      <a:cubicBezTo>
                        <a:pt x="637" y="82"/>
                        <a:pt x="637" y="83"/>
                        <a:pt x="637" y="84"/>
                      </a:cubicBezTo>
                      <a:cubicBezTo>
                        <a:pt x="630" y="100"/>
                        <a:pt x="623" y="117"/>
                        <a:pt x="619" y="135"/>
                      </a:cubicBezTo>
                      <a:cubicBezTo>
                        <a:pt x="619" y="136"/>
                        <a:pt x="619" y="137"/>
                        <a:pt x="619" y="138"/>
                      </a:cubicBezTo>
                      <a:cubicBezTo>
                        <a:pt x="616" y="142"/>
                        <a:pt x="614" y="147"/>
                        <a:pt x="613" y="153"/>
                      </a:cubicBezTo>
                      <a:cubicBezTo>
                        <a:pt x="613" y="153"/>
                        <a:pt x="613" y="153"/>
                        <a:pt x="613" y="153"/>
                      </a:cubicBezTo>
                      <a:cubicBezTo>
                        <a:pt x="610" y="159"/>
                        <a:pt x="607" y="164"/>
                        <a:pt x="607" y="171"/>
                      </a:cubicBezTo>
                      <a:cubicBezTo>
                        <a:pt x="607" y="171"/>
                        <a:pt x="607" y="171"/>
                        <a:pt x="607" y="171"/>
                      </a:cubicBezTo>
                      <a:cubicBezTo>
                        <a:pt x="604" y="174"/>
                        <a:pt x="604" y="179"/>
                        <a:pt x="604" y="183"/>
                      </a:cubicBezTo>
                      <a:cubicBezTo>
                        <a:pt x="604" y="183"/>
                        <a:pt x="604" y="183"/>
                        <a:pt x="604" y="183"/>
                      </a:cubicBezTo>
                      <a:cubicBezTo>
                        <a:pt x="603" y="184"/>
                        <a:pt x="602" y="185"/>
                        <a:pt x="601" y="186"/>
                      </a:cubicBezTo>
                      <a:cubicBezTo>
                        <a:pt x="601" y="187"/>
                        <a:pt x="601" y="188"/>
                        <a:pt x="601" y="189"/>
                      </a:cubicBezTo>
                      <a:cubicBezTo>
                        <a:pt x="595" y="200"/>
                        <a:pt x="591" y="212"/>
                        <a:pt x="589" y="225"/>
                      </a:cubicBezTo>
                      <a:cubicBezTo>
                        <a:pt x="589" y="225"/>
                        <a:pt x="589" y="225"/>
                        <a:pt x="589" y="225"/>
                      </a:cubicBezTo>
                      <a:cubicBezTo>
                        <a:pt x="585" y="230"/>
                        <a:pt x="583" y="236"/>
                        <a:pt x="583" y="243"/>
                      </a:cubicBezTo>
                      <a:cubicBezTo>
                        <a:pt x="583" y="243"/>
                        <a:pt x="583" y="243"/>
                        <a:pt x="583" y="243"/>
                      </a:cubicBezTo>
                      <a:cubicBezTo>
                        <a:pt x="580" y="246"/>
                        <a:pt x="578" y="250"/>
                        <a:pt x="578" y="255"/>
                      </a:cubicBezTo>
                      <a:cubicBezTo>
                        <a:pt x="578" y="257"/>
                        <a:pt x="577" y="259"/>
                        <a:pt x="577" y="261"/>
                      </a:cubicBezTo>
                      <a:cubicBezTo>
                        <a:pt x="574" y="264"/>
                        <a:pt x="572" y="268"/>
                        <a:pt x="572" y="273"/>
                      </a:cubicBezTo>
                      <a:cubicBezTo>
                        <a:pt x="571" y="275"/>
                        <a:pt x="571" y="277"/>
                        <a:pt x="571" y="279"/>
                      </a:cubicBezTo>
                      <a:cubicBezTo>
                        <a:pt x="568" y="282"/>
                        <a:pt x="566" y="286"/>
                        <a:pt x="566" y="291"/>
                      </a:cubicBezTo>
                      <a:cubicBezTo>
                        <a:pt x="565" y="293"/>
                        <a:pt x="565" y="295"/>
                        <a:pt x="565" y="296"/>
                      </a:cubicBezTo>
                      <a:cubicBezTo>
                        <a:pt x="560" y="302"/>
                        <a:pt x="559" y="308"/>
                        <a:pt x="559" y="315"/>
                      </a:cubicBezTo>
                      <a:cubicBezTo>
                        <a:pt x="559" y="315"/>
                        <a:pt x="559" y="315"/>
                        <a:pt x="559" y="315"/>
                      </a:cubicBezTo>
                      <a:cubicBezTo>
                        <a:pt x="555" y="318"/>
                        <a:pt x="554" y="322"/>
                        <a:pt x="554" y="327"/>
                      </a:cubicBezTo>
                      <a:cubicBezTo>
                        <a:pt x="553" y="329"/>
                        <a:pt x="553" y="331"/>
                        <a:pt x="553" y="332"/>
                      </a:cubicBezTo>
                      <a:cubicBezTo>
                        <a:pt x="547" y="338"/>
                        <a:pt x="547" y="346"/>
                        <a:pt x="544" y="353"/>
                      </a:cubicBezTo>
                      <a:cubicBezTo>
                        <a:pt x="527" y="403"/>
                        <a:pt x="510" y="454"/>
                        <a:pt x="493" y="504"/>
                      </a:cubicBezTo>
                      <a:cubicBezTo>
                        <a:pt x="493" y="505"/>
                        <a:pt x="493" y="506"/>
                        <a:pt x="493" y="507"/>
                      </a:cubicBezTo>
                      <a:cubicBezTo>
                        <a:pt x="490" y="510"/>
                        <a:pt x="488" y="514"/>
                        <a:pt x="488" y="519"/>
                      </a:cubicBezTo>
                      <a:cubicBezTo>
                        <a:pt x="488" y="521"/>
                        <a:pt x="487" y="523"/>
                        <a:pt x="487" y="525"/>
                      </a:cubicBezTo>
                      <a:cubicBezTo>
                        <a:pt x="484" y="528"/>
                        <a:pt x="483" y="533"/>
                        <a:pt x="482" y="537"/>
                      </a:cubicBezTo>
                      <a:cubicBezTo>
                        <a:pt x="481" y="539"/>
                        <a:pt x="481" y="541"/>
                        <a:pt x="481" y="543"/>
                      </a:cubicBezTo>
                      <a:cubicBezTo>
                        <a:pt x="475" y="552"/>
                        <a:pt x="481" y="552"/>
                        <a:pt x="487" y="552"/>
                      </a:cubicBezTo>
                      <a:cubicBezTo>
                        <a:pt x="531" y="552"/>
                        <a:pt x="575" y="552"/>
                        <a:pt x="619" y="551"/>
                      </a:cubicBezTo>
                      <a:cubicBezTo>
                        <a:pt x="620" y="553"/>
                        <a:pt x="621" y="554"/>
                        <a:pt x="621" y="555"/>
                      </a:cubicBezTo>
                      <a:cubicBezTo>
                        <a:pt x="619" y="557"/>
                        <a:pt x="619" y="561"/>
                        <a:pt x="619" y="564"/>
                      </a:cubicBezTo>
                      <a:cubicBezTo>
                        <a:pt x="619" y="564"/>
                        <a:pt x="619" y="564"/>
                        <a:pt x="619" y="564"/>
                      </a:cubicBezTo>
                      <a:cubicBezTo>
                        <a:pt x="616" y="566"/>
                        <a:pt x="616" y="570"/>
                        <a:pt x="616" y="573"/>
                      </a:cubicBezTo>
                      <a:cubicBezTo>
                        <a:pt x="613" y="575"/>
                        <a:pt x="613" y="578"/>
                        <a:pt x="613" y="582"/>
                      </a:cubicBezTo>
                      <a:cubicBezTo>
                        <a:pt x="609" y="586"/>
                        <a:pt x="608" y="591"/>
                        <a:pt x="607" y="597"/>
                      </a:cubicBezTo>
                      <a:cubicBezTo>
                        <a:pt x="607" y="598"/>
                        <a:pt x="607" y="598"/>
                        <a:pt x="607" y="599"/>
                      </a:cubicBezTo>
                      <a:cubicBezTo>
                        <a:pt x="597" y="599"/>
                        <a:pt x="587" y="600"/>
                        <a:pt x="577" y="600"/>
                      </a:cubicBezTo>
                      <a:cubicBezTo>
                        <a:pt x="393" y="600"/>
                        <a:pt x="210" y="600"/>
                        <a:pt x="26" y="600"/>
                      </a:cubicBezTo>
                      <a:cubicBezTo>
                        <a:pt x="21" y="600"/>
                        <a:pt x="15" y="600"/>
                        <a:pt x="10" y="600"/>
                      </a:cubicBezTo>
                      <a:cubicBezTo>
                        <a:pt x="3" y="600"/>
                        <a:pt x="0" y="597"/>
                        <a:pt x="1" y="591"/>
                      </a:cubicBezTo>
                      <a:cubicBezTo>
                        <a:pt x="1" y="591"/>
                        <a:pt x="1" y="591"/>
                        <a:pt x="1" y="591"/>
                      </a:cubicBezTo>
                      <a:cubicBezTo>
                        <a:pt x="6" y="586"/>
                        <a:pt x="7" y="580"/>
                        <a:pt x="7" y="573"/>
                      </a:cubicBezTo>
                      <a:cubicBezTo>
                        <a:pt x="7" y="573"/>
                        <a:pt x="7" y="573"/>
                        <a:pt x="7" y="573"/>
                      </a:cubicBezTo>
                      <a:cubicBezTo>
                        <a:pt x="11" y="570"/>
                        <a:pt x="12" y="566"/>
                        <a:pt x="12" y="561"/>
                      </a:cubicBezTo>
                      <a:cubicBezTo>
                        <a:pt x="13" y="560"/>
                        <a:pt x="13" y="559"/>
                        <a:pt x="13" y="558"/>
                      </a:cubicBezTo>
                      <a:cubicBezTo>
                        <a:pt x="17" y="551"/>
                        <a:pt x="24" y="552"/>
                        <a:pt x="30" y="552"/>
                      </a:cubicBezTo>
                      <a:cubicBezTo>
                        <a:pt x="70" y="552"/>
                        <a:pt x="110" y="552"/>
                        <a:pt x="150" y="552"/>
                      </a:cubicBezTo>
                      <a:cubicBezTo>
                        <a:pt x="156" y="552"/>
                        <a:pt x="164" y="554"/>
                        <a:pt x="163" y="543"/>
                      </a:cubicBezTo>
                      <a:cubicBezTo>
                        <a:pt x="163" y="543"/>
                        <a:pt x="163" y="543"/>
                        <a:pt x="163" y="543"/>
                      </a:cubicBezTo>
                      <a:cubicBezTo>
                        <a:pt x="167" y="540"/>
                        <a:pt x="166" y="535"/>
                        <a:pt x="166" y="531"/>
                      </a:cubicBezTo>
                      <a:cubicBezTo>
                        <a:pt x="166" y="531"/>
                        <a:pt x="166" y="531"/>
                        <a:pt x="166" y="531"/>
                      </a:cubicBezTo>
                      <a:cubicBezTo>
                        <a:pt x="167" y="530"/>
                        <a:pt x="168" y="529"/>
                        <a:pt x="169" y="528"/>
                      </a:cubicBezTo>
                      <a:cubicBezTo>
                        <a:pt x="169" y="527"/>
                        <a:pt x="169" y="526"/>
                        <a:pt x="169" y="525"/>
                      </a:cubicBezTo>
                      <a:cubicBezTo>
                        <a:pt x="173" y="522"/>
                        <a:pt x="172" y="517"/>
                        <a:pt x="174" y="513"/>
                      </a:cubicBezTo>
                      <a:cubicBezTo>
                        <a:pt x="174" y="511"/>
                        <a:pt x="175" y="509"/>
                        <a:pt x="175" y="507"/>
                      </a:cubicBezTo>
                      <a:cubicBezTo>
                        <a:pt x="179" y="504"/>
                        <a:pt x="178" y="499"/>
                        <a:pt x="179" y="496"/>
                      </a:cubicBezTo>
                      <a:cubicBezTo>
                        <a:pt x="180" y="493"/>
                        <a:pt x="181" y="491"/>
                        <a:pt x="181" y="489"/>
                      </a:cubicBezTo>
                      <a:cubicBezTo>
                        <a:pt x="185" y="486"/>
                        <a:pt x="184" y="481"/>
                        <a:pt x="186" y="477"/>
                      </a:cubicBezTo>
                      <a:cubicBezTo>
                        <a:pt x="186" y="475"/>
                        <a:pt x="187" y="473"/>
                        <a:pt x="187" y="471"/>
                      </a:cubicBezTo>
                      <a:cubicBezTo>
                        <a:pt x="190" y="468"/>
                        <a:pt x="192" y="464"/>
                        <a:pt x="192" y="459"/>
                      </a:cubicBezTo>
                      <a:cubicBezTo>
                        <a:pt x="193" y="457"/>
                        <a:pt x="193" y="455"/>
                        <a:pt x="193" y="454"/>
                      </a:cubicBezTo>
                      <a:cubicBezTo>
                        <a:pt x="198" y="448"/>
                        <a:pt x="199" y="442"/>
                        <a:pt x="199" y="435"/>
                      </a:cubicBezTo>
                      <a:cubicBezTo>
                        <a:pt x="199" y="435"/>
                        <a:pt x="199" y="435"/>
                        <a:pt x="199" y="435"/>
                      </a:cubicBezTo>
                      <a:cubicBezTo>
                        <a:pt x="203" y="432"/>
                        <a:pt x="204" y="428"/>
                        <a:pt x="204" y="423"/>
                      </a:cubicBezTo>
                      <a:cubicBezTo>
                        <a:pt x="205" y="422"/>
                        <a:pt x="205" y="421"/>
                        <a:pt x="205" y="420"/>
                      </a:cubicBezTo>
                      <a:cubicBezTo>
                        <a:pt x="208" y="415"/>
                        <a:pt x="210" y="410"/>
                        <a:pt x="210" y="405"/>
                      </a:cubicBezTo>
                      <a:cubicBezTo>
                        <a:pt x="211" y="403"/>
                        <a:pt x="211" y="401"/>
                        <a:pt x="211" y="400"/>
                      </a:cubicBezTo>
                      <a:cubicBezTo>
                        <a:pt x="215" y="396"/>
                        <a:pt x="216" y="392"/>
                        <a:pt x="216" y="387"/>
                      </a:cubicBezTo>
                      <a:cubicBezTo>
                        <a:pt x="217" y="386"/>
                        <a:pt x="217" y="385"/>
                        <a:pt x="217" y="384"/>
                      </a:cubicBezTo>
                      <a:cubicBezTo>
                        <a:pt x="220" y="380"/>
                        <a:pt x="222" y="375"/>
                        <a:pt x="223" y="369"/>
                      </a:cubicBezTo>
                      <a:cubicBezTo>
                        <a:pt x="223" y="368"/>
                        <a:pt x="223" y="367"/>
                        <a:pt x="223" y="366"/>
                      </a:cubicBezTo>
                      <a:cubicBezTo>
                        <a:pt x="226" y="362"/>
                        <a:pt x="228" y="357"/>
                        <a:pt x="229" y="351"/>
                      </a:cubicBezTo>
                      <a:cubicBezTo>
                        <a:pt x="229" y="350"/>
                        <a:pt x="229" y="349"/>
                        <a:pt x="229" y="348"/>
                      </a:cubicBezTo>
                      <a:cubicBezTo>
                        <a:pt x="232" y="344"/>
                        <a:pt x="234" y="339"/>
                        <a:pt x="235" y="333"/>
                      </a:cubicBezTo>
                      <a:cubicBezTo>
                        <a:pt x="235" y="332"/>
                        <a:pt x="235" y="331"/>
                        <a:pt x="235" y="330"/>
                      </a:cubicBezTo>
                      <a:cubicBezTo>
                        <a:pt x="239" y="326"/>
                        <a:pt x="240" y="321"/>
                        <a:pt x="241" y="315"/>
                      </a:cubicBezTo>
                      <a:cubicBezTo>
                        <a:pt x="241" y="314"/>
                        <a:pt x="241" y="313"/>
                        <a:pt x="241" y="312"/>
                      </a:cubicBezTo>
                      <a:cubicBezTo>
                        <a:pt x="247" y="302"/>
                        <a:pt x="251" y="291"/>
                        <a:pt x="253" y="279"/>
                      </a:cubicBezTo>
                      <a:cubicBezTo>
                        <a:pt x="253" y="278"/>
                        <a:pt x="253" y="277"/>
                        <a:pt x="253" y="277"/>
                      </a:cubicBezTo>
                      <a:cubicBezTo>
                        <a:pt x="257" y="272"/>
                        <a:pt x="259" y="267"/>
                        <a:pt x="259" y="261"/>
                      </a:cubicBezTo>
                      <a:cubicBezTo>
                        <a:pt x="259" y="261"/>
                        <a:pt x="259" y="261"/>
                        <a:pt x="259" y="261"/>
                      </a:cubicBezTo>
                      <a:cubicBezTo>
                        <a:pt x="262" y="255"/>
                        <a:pt x="265" y="250"/>
                        <a:pt x="265" y="243"/>
                      </a:cubicBezTo>
                      <a:cubicBezTo>
                        <a:pt x="265" y="242"/>
                        <a:pt x="266" y="242"/>
                        <a:pt x="265" y="241"/>
                      </a:cubicBezTo>
                      <a:cubicBezTo>
                        <a:pt x="269" y="236"/>
                        <a:pt x="271" y="231"/>
                        <a:pt x="271" y="225"/>
                      </a:cubicBezTo>
                      <a:cubicBezTo>
                        <a:pt x="271" y="224"/>
                        <a:pt x="272" y="224"/>
                        <a:pt x="271" y="223"/>
                      </a:cubicBezTo>
                      <a:cubicBezTo>
                        <a:pt x="273" y="220"/>
                        <a:pt x="274" y="217"/>
                        <a:pt x="275" y="213"/>
                      </a:cubicBezTo>
                      <a:cubicBezTo>
                        <a:pt x="276" y="211"/>
                        <a:pt x="277" y="208"/>
                        <a:pt x="277" y="205"/>
                      </a:cubicBezTo>
                      <a:cubicBezTo>
                        <a:pt x="280" y="202"/>
                        <a:pt x="281" y="199"/>
                        <a:pt x="281" y="196"/>
                      </a:cubicBezTo>
                      <a:cubicBezTo>
                        <a:pt x="281" y="196"/>
                        <a:pt x="280" y="195"/>
                        <a:pt x="280" y="195"/>
                      </a:cubicBezTo>
                      <a:cubicBezTo>
                        <a:pt x="281" y="194"/>
                        <a:pt x="282" y="193"/>
                        <a:pt x="283" y="192"/>
                      </a:cubicBezTo>
                      <a:cubicBezTo>
                        <a:pt x="283" y="191"/>
                        <a:pt x="283" y="190"/>
                        <a:pt x="283" y="189"/>
                      </a:cubicBezTo>
                      <a:cubicBezTo>
                        <a:pt x="287" y="185"/>
                        <a:pt x="289" y="180"/>
                        <a:pt x="289" y="174"/>
                      </a:cubicBezTo>
                      <a:cubicBezTo>
                        <a:pt x="289" y="173"/>
                        <a:pt x="289" y="172"/>
                        <a:pt x="289" y="171"/>
                      </a:cubicBezTo>
                      <a:cubicBezTo>
                        <a:pt x="292" y="168"/>
                        <a:pt x="294" y="164"/>
                        <a:pt x="294" y="159"/>
                      </a:cubicBezTo>
                      <a:cubicBezTo>
                        <a:pt x="295" y="157"/>
                        <a:pt x="295" y="155"/>
                        <a:pt x="295" y="153"/>
                      </a:cubicBezTo>
                      <a:cubicBezTo>
                        <a:pt x="298" y="150"/>
                        <a:pt x="300" y="146"/>
                        <a:pt x="300" y="141"/>
                      </a:cubicBezTo>
                      <a:cubicBezTo>
                        <a:pt x="301" y="139"/>
                        <a:pt x="301" y="137"/>
                        <a:pt x="301" y="135"/>
                      </a:cubicBezTo>
                      <a:cubicBezTo>
                        <a:pt x="304" y="132"/>
                        <a:pt x="306" y="128"/>
                        <a:pt x="306" y="123"/>
                      </a:cubicBezTo>
                      <a:cubicBezTo>
                        <a:pt x="307" y="121"/>
                        <a:pt x="307" y="119"/>
                        <a:pt x="307" y="117"/>
                      </a:cubicBezTo>
                      <a:cubicBezTo>
                        <a:pt x="314" y="108"/>
                        <a:pt x="315" y="97"/>
                        <a:pt x="318" y="87"/>
                      </a:cubicBezTo>
                      <a:cubicBezTo>
                        <a:pt x="319" y="86"/>
                        <a:pt x="319" y="85"/>
                        <a:pt x="319" y="84"/>
                      </a:cubicBezTo>
                      <a:cubicBezTo>
                        <a:pt x="322" y="79"/>
                        <a:pt x="324" y="74"/>
                        <a:pt x="325" y="69"/>
                      </a:cubicBezTo>
                      <a:cubicBezTo>
                        <a:pt x="325" y="68"/>
                        <a:pt x="325" y="67"/>
                        <a:pt x="325" y="66"/>
                      </a:cubicBezTo>
                      <a:cubicBezTo>
                        <a:pt x="328" y="62"/>
                        <a:pt x="330" y="56"/>
                        <a:pt x="330" y="51"/>
                      </a:cubicBezTo>
                      <a:cubicBezTo>
                        <a:pt x="331" y="50"/>
                        <a:pt x="331" y="49"/>
                        <a:pt x="331" y="48"/>
                      </a:cubicBezTo>
                      <a:cubicBezTo>
                        <a:pt x="334" y="44"/>
                        <a:pt x="336" y="39"/>
                        <a:pt x="337" y="33"/>
                      </a:cubicBezTo>
                      <a:cubicBezTo>
                        <a:pt x="337" y="30"/>
                        <a:pt x="337" y="27"/>
                        <a:pt x="337" y="24"/>
                      </a:cubicBezTo>
                      <a:cubicBezTo>
                        <a:pt x="338" y="23"/>
                        <a:pt x="339" y="22"/>
                        <a:pt x="340" y="21"/>
                      </a:cubicBezTo>
                      <a:cubicBezTo>
                        <a:pt x="340" y="21"/>
                        <a:pt x="340" y="21"/>
                        <a:pt x="340" y="21"/>
                      </a:cubicBezTo>
                      <a:cubicBezTo>
                        <a:pt x="341" y="20"/>
                        <a:pt x="342" y="19"/>
                        <a:pt x="342" y="18"/>
                      </a:cubicBezTo>
                      <a:cubicBezTo>
                        <a:pt x="342" y="17"/>
                        <a:pt x="342" y="16"/>
                        <a:pt x="343" y="15"/>
                      </a:cubicBezTo>
                      <a:cubicBezTo>
                        <a:pt x="345" y="11"/>
                        <a:pt x="347" y="7"/>
                        <a:pt x="349" y="3"/>
                      </a:cubicBezTo>
                      <a:cubicBezTo>
                        <a:pt x="390" y="3"/>
                        <a:pt x="432" y="3"/>
                        <a:pt x="473" y="3"/>
                      </a:cubicBezTo>
                      <a:cubicBezTo>
                        <a:pt x="478" y="3"/>
                        <a:pt x="485" y="0"/>
                        <a:pt x="487" y="9"/>
                      </a:cubicBezTo>
                      <a:cubicBezTo>
                        <a:pt x="484" y="12"/>
                        <a:pt x="481" y="16"/>
                        <a:pt x="482" y="21"/>
                      </a:cubicBezTo>
                      <a:cubicBezTo>
                        <a:pt x="481" y="23"/>
                        <a:pt x="481" y="25"/>
                        <a:pt x="481" y="26"/>
                      </a:cubicBezTo>
                      <a:cubicBezTo>
                        <a:pt x="478" y="30"/>
                        <a:pt x="475" y="34"/>
                        <a:pt x="476" y="39"/>
                      </a:cubicBezTo>
                      <a:cubicBezTo>
                        <a:pt x="475" y="41"/>
                        <a:pt x="475" y="43"/>
                        <a:pt x="475" y="44"/>
                      </a:cubicBezTo>
                      <a:cubicBezTo>
                        <a:pt x="468" y="54"/>
                        <a:pt x="466" y="64"/>
                        <a:pt x="464" y="75"/>
                      </a:cubicBezTo>
                      <a:cubicBezTo>
                        <a:pt x="463" y="76"/>
                        <a:pt x="463" y="77"/>
                        <a:pt x="463" y="78"/>
                      </a:cubicBezTo>
                      <a:cubicBezTo>
                        <a:pt x="460" y="82"/>
                        <a:pt x="458" y="87"/>
                        <a:pt x="458" y="93"/>
                      </a:cubicBezTo>
                      <a:cubicBezTo>
                        <a:pt x="457" y="94"/>
                        <a:pt x="457" y="95"/>
                        <a:pt x="457" y="96"/>
                      </a:cubicBezTo>
                      <a:cubicBezTo>
                        <a:pt x="454" y="100"/>
                        <a:pt x="452" y="105"/>
                        <a:pt x="451" y="111"/>
                      </a:cubicBezTo>
                      <a:cubicBezTo>
                        <a:pt x="451" y="112"/>
                        <a:pt x="451" y="113"/>
                        <a:pt x="451" y="114"/>
                      </a:cubicBezTo>
                      <a:cubicBezTo>
                        <a:pt x="448" y="118"/>
                        <a:pt x="446" y="123"/>
                        <a:pt x="445" y="129"/>
                      </a:cubicBezTo>
                      <a:cubicBezTo>
                        <a:pt x="445" y="130"/>
                        <a:pt x="445" y="131"/>
                        <a:pt x="445" y="132"/>
                      </a:cubicBezTo>
                      <a:cubicBezTo>
                        <a:pt x="441" y="136"/>
                        <a:pt x="439" y="141"/>
                        <a:pt x="439" y="147"/>
                      </a:cubicBezTo>
                      <a:cubicBezTo>
                        <a:pt x="439" y="148"/>
                        <a:pt x="439" y="149"/>
                        <a:pt x="439" y="150"/>
                      </a:cubicBezTo>
                      <a:cubicBezTo>
                        <a:pt x="434" y="158"/>
                        <a:pt x="431" y="167"/>
                        <a:pt x="430" y="177"/>
                      </a:cubicBezTo>
                      <a:cubicBezTo>
                        <a:pt x="430" y="177"/>
                        <a:pt x="430" y="177"/>
                        <a:pt x="430" y="177"/>
                      </a:cubicBezTo>
                      <a:cubicBezTo>
                        <a:pt x="429" y="178"/>
                        <a:pt x="428" y="179"/>
                        <a:pt x="428" y="180"/>
                      </a:cubicBezTo>
                      <a:cubicBezTo>
                        <a:pt x="427" y="182"/>
                        <a:pt x="427" y="184"/>
                        <a:pt x="427" y="186"/>
                      </a:cubicBezTo>
                      <a:cubicBezTo>
                        <a:pt x="420" y="196"/>
                        <a:pt x="417" y="207"/>
                        <a:pt x="415" y="219"/>
                      </a:cubicBezTo>
                      <a:cubicBezTo>
                        <a:pt x="414" y="220"/>
                        <a:pt x="414" y="220"/>
                        <a:pt x="415" y="221"/>
                      </a:cubicBezTo>
                      <a:cubicBezTo>
                        <a:pt x="411" y="226"/>
                        <a:pt x="409" y="231"/>
                        <a:pt x="409" y="237"/>
                      </a:cubicBezTo>
                      <a:cubicBezTo>
                        <a:pt x="409" y="237"/>
                        <a:pt x="409" y="237"/>
                        <a:pt x="409" y="237"/>
                      </a:cubicBezTo>
                      <a:cubicBezTo>
                        <a:pt x="406" y="240"/>
                        <a:pt x="406" y="245"/>
                        <a:pt x="405" y="249"/>
                      </a:cubicBezTo>
                      <a:cubicBezTo>
                        <a:pt x="404" y="251"/>
                        <a:pt x="403" y="253"/>
                        <a:pt x="403" y="255"/>
                      </a:cubicBezTo>
                      <a:cubicBezTo>
                        <a:pt x="397" y="266"/>
                        <a:pt x="392" y="278"/>
                        <a:pt x="391" y="291"/>
                      </a:cubicBezTo>
                      <a:cubicBezTo>
                        <a:pt x="391" y="291"/>
                        <a:pt x="391" y="291"/>
                        <a:pt x="391" y="291"/>
                      </a:cubicBezTo>
                      <a:cubicBezTo>
                        <a:pt x="387" y="294"/>
                        <a:pt x="386" y="298"/>
                        <a:pt x="386" y="303"/>
                      </a:cubicBezTo>
                      <a:cubicBezTo>
                        <a:pt x="385" y="305"/>
                        <a:pt x="385" y="307"/>
                        <a:pt x="385" y="309"/>
                      </a:cubicBezTo>
                      <a:cubicBezTo>
                        <a:pt x="382" y="312"/>
                        <a:pt x="380" y="316"/>
                        <a:pt x="380" y="321"/>
                      </a:cubicBezTo>
                      <a:cubicBezTo>
                        <a:pt x="379" y="323"/>
                        <a:pt x="379" y="325"/>
                        <a:pt x="379" y="327"/>
                      </a:cubicBezTo>
                      <a:cubicBezTo>
                        <a:pt x="371" y="342"/>
                        <a:pt x="366" y="358"/>
                        <a:pt x="362" y="375"/>
                      </a:cubicBezTo>
                      <a:cubicBezTo>
                        <a:pt x="361" y="376"/>
                        <a:pt x="361" y="377"/>
                        <a:pt x="361" y="378"/>
                      </a:cubicBezTo>
                      <a:cubicBezTo>
                        <a:pt x="358" y="382"/>
                        <a:pt x="356" y="387"/>
                        <a:pt x="355" y="393"/>
                      </a:cubicBezTo>
                      <a:cubicBezTo>
                        <a:pt x="355" y="395"/>
                        <a:pt x="355" y="397"/>
                        <a:pt x="354" y="399"/>
                      </a:cubicBezTo>
                      <a:cubicBezTo>
                        <a:pt x="351" y="402"/>
                        <a:pt x="349" y="406"/>
                        <a:pt x="349" y="411"/>
                      </a:cubicBezTo>
                      <a:cubicBezTo>
                        <a:pt x="349" y="412"/>
                        <a:pt x="349" y="413"/>
                        <a:pt x="349" y="414"/>
                      </a:cubicBezTo>
                      <a:cubicBezTo>
                        <a:pt x="345" y="418"/>
                        <a:pt x="344" y="423"/>
                        <a:pt x="343" y="429"/>
                      </a:cubicBezTo>
                      <a:cubicBezTo>
                        <a:pt x="343" y="430"/>
                        <a:pt x="343" y="431"/>
                        <a:pt x="343" y="432"/>
                      </a:cubicBezTo>
                      <a:cubicBezTo>
                        <a:pt x="339" y="436"/>
                        <a:pt x="338" y="441"/>
                        <a:pt x="337" y="447"/>
                      </a:cubicBezTo>
                      <a:cubicBezTo>
                        <a:pt x="337" y="448"/>
                        <a:pt x="337" y="449"/>
                        <a:pt x="337" y="450"/>
                      </a:cubicBezTo>
                      <a:cubicBezTo>
                        <a:pt x="334" y="454"/>
                        <a:pt x="332" y="459"/>
                        <a:pt x="331" y="465"/>
                      </a:cubicBezTo>
                      <a:cubicBezTo>
                        <a:pt x="331" y="466"/>
                        <a:pt x="331" y="467"/>
                        <a:pt x="331" y="468"/>
                      </a:cubicBezTo>
                      <a:cubicBezTo>
                        <a:pt x="328" y="472"/>
                        <a:pt x="326" y="477"/>
                        <a:pt x="325" y="483"/>
                      </a:cubicBezTo>
                      <a:cubicBezTo>
                        <a:pt x="325" y="483"/>
                        <a:pt x="325" y="483"/>
                        <a:pt x="325" y="483"/>
                      </a:cubicBezTo>
                      <a:cubicBezTo>
                        <a:pt x="321" y="487"/>
                        <a:pt x="320" y="493"/>
                        <a:pt x="319" y="498"/>
                      </a:cubicBezTo>
                      <a:cubicBezTo>
                        <a:pt x="319" y="499"/>
                        <a:pt x="319" y="500"/>
                        <a:pt x="319" y="501"/>
                      </a:cubicBezTo>
                      <a:cubicBezTo>
                        <a:pt x="316" y="506"/>
                        <a:pt x="314" y="511"/>
                        <a:pt x="314" y="516"/>
                      </a:cubicBezTo>
                      <a:cubicBezTo>
                        <a:pt x="313" y="517"/>
                        <a:pt x="313" y="518"/>
                        <a:pt x="313" y="519"/>
                      </a:cubicBezTo>
                      <a:cubicBezTo>
                        <a:pt x="309" y="524"/>
                        <a:pt x="307" y="530"/>
                        <a:pt x="307" y="537"/>
                      </a:cubicBezTo>
                      <a:cubicBezTo>
                        <a:pt x="307" y="537"/>
                        <a:pt x="307" y="537"/>
                        <a:pt x="307" y="537"/>
                      </a:cubicBezTo>
                      <a:cubicBezTo>
                        <a:pt x="306" y="542"/>
                        <a:pt x="297" y="547"/>
                        <a:pt x="306" y="551"/>
                      </a:cubicBezTo>
                      <a:cubicBezTo>
                        <a:pt x="323" y="560"/>
                        <a:pt x="340" y="550"/>
                        <a:pt x="343" y="531"/>
                      </a:cubicBezTo>
                      <a:cubicBezTo>
                        <a:pt x="343" y="530"/>
                        <a:pt x="343" y="530"/>
                        <a:pt x="343" y="529"/>
                      </a:cubicBezTo>
                      <a:cubicBezTo>
                        <a:pt x="346" y="526"/>
                        <a:pt x="347" y="523"/>
                        <a:pt x="346" y="519"/>
                      </a:cubicBezTo>
                      <a:cubicBezTo>
                        <a:pt x="346" y="519"/>
                        <a:pt x="346" y="519"/>
                        <a:pt x="346" y="519"/>
                      </a:cubicBezTo>
                      <a:cubicBezTo>
                        <a:pt x="347" y="518"/>
                        <a:pt x="348" y="517"/>
                        <a:pt x="349" y="516"/>
                      </a:cubicBezTo>
                      <a:cubicBezTo>
                        <a:pt x="349" y="515"/>
                        <a:pt x="349" y="514"/>
                        <a:pt x="349" y="513"/>
                      </a:cubicBezTo>
                      <a:cubicBezTo>
                        <a:pt x="353" y="508"/>
                        <a:pt x="355" y="502"/>
                        <a:pt x="355" y="495"/>
                      </a:cubicBezTo>
                      <a:cubicBezTo>
                        <a:pt x="355" y="495"/>
                        <a:pt x="355" y="495"/>
                        <a:pt x="355" y="495"/>
                      </a:cubicBezTo>
                      <a:cubicBezTo>
                        <a:pt x="361" y="485"/>
                        <a:pt x="363" y="473"/>
                        <a:pt x="367" y="462"/>
                      </a:cubicBezTo>
                      <a:cubicBezTo>
                        <a:pt x="367" y="461"/>
                        <a:pt x="367" y="460"/>
                        <a:pt x="367" y="459"/>
                      </a:cubicBezTo>
                      <a:cubicBezTo>
                        <a:pt x="372" y="450"/>
                        <a:pt x="375" y="439"/>
                        <a:pt x="378" y="429"/>
                      </a:cubicBezTo>
                      <a:cubicBezTo>
                        <a:pt x="379" y="427"/>
                        <a:pt x="379" y="425"/>
                        <a:pt x="379" y="423"/>
                      </a:cubicBezTo>
                      <a:cubicBezTo>
                        <a:pt x="385" y="412"/>
                        <a:pt x="390" y="400"/>
                        <a:pt x="391" y="387"/>
                      </a:cubicBezTo>
                      <a:cubicBezTo>
                        <a:pt x="391" y="387"/>
                        <a:pt x="391" y="387"/>
                        <a:pt x="391" y="387"/>
                      </a:cubicBezTo>
                      <a:cubicBezTo>
                        <a:pt x="398" y="378"/>
                        <a:pt x="399" y="367"/>
                        <a:pt x="402" y="357"/>
                      </a:cubicBezTo>
                      <a:cubicBezTo>
                        <a:pt x="403" y="355"/>
                        <a:pt x="403" y="353"/>
                        <a:pt x="403" y="352"/>
                      </a:cubicBezTo>
                      <a:cubicBezTo>
                        <a:pt x="407" y="348"/>
                        <a:pt x="408" y="344"/>
                        <a:pt x="408" y="339"/>
                      </a:cubicBezTo>
                      <a:cubicBezTo>
                        <a:pt x="409" y="338"/>
                        <a:pt x="409" y="337"/>
                        <a:pt x="409" y="336"/>
                      </a:cubicBezTo>
                      <a:cubicBezTo>
                        <a:pt x="412" y="332"/>
                        <a:pt x="414" y="326"/>
                        <a:pt x="414" y="321"/>
                      </a:cubicBezTo>
                      <a:cubicBezTo>
                        <a:pt x="415" y="320"/>
                        <a:pt x="415" y="319"/>
                        <a:pt x="415" y="318"/>
                      </a:cubicBezTo>
                      <a:cubicBezTo>
                        <a:pt x="418" y="316"/>
                        <a:pt x="418" y="312"/>
                        <a:pt x="418" y="309"/>
                      </a:cubicBezTo>
                      <a:cubicBezTo>
                        <a:pt x="418" y="309"/>
                        <a:pt x="418" y="309"/>
                        <a:pt x="418" y="309"/>
                      </a:cubicBezTo>
                      <a:cubicBezTo>
                        <a:pt x="419" y="308"/>
                        <a:pt x="419" y="307"/>
                        <a:pt x="420" y="306"/>
                      </a:cubicBezTo>
                      <a:cubicBezTo>
                        <a:pt x="420" y="304"/>
                        <a:pt x="421" y="302"/>
                        <a:pt x="421" y="300"/>
                      </a:cubicBezTo>
                      <a:cubicBezTo>
                        <a:pt x="424" y="296"/>
                        <a:pt x="426" y="291"/>
                        <a:pt x="427" y="285"/>
                      </a:cubicBezTo>
                      <a:cubicBezTo>
                        <a:pt x="427" y="284"/>
                        <a:pt x="427" y="283"/>
                        <a:pt x="427" y="282"/>
                      </a:cubicBezTo>
                      <a:cubicBezTo>
                        <a:pt x="430" y="278"/>
                        <a:pt x="432" y="273"/>
                        <a:pt x="433" y="267"/>
                      </a:cubicBezTo>
                      <a:cubicBezTo>
                        <a:pt x="433" y="266"/>
                        <a:pt x="433" y="265"/>
                        <a:pt x="433" y="264"/>
                      </a:cubicBezTo>
                      <a:cubicBezTo>
                        <a:pt x="436" y="262"/>
                        <a:pt x="436" y="259"/>
                        <a:pt x="437" y="255"/>
                      </a:cubicBezTo>
                      <a:cubicBezTo>
                        <a:pt x="439" y="253"/>
                        <a:pt x="439" y="249"/>
                        <a:pt x="439" y="246"/>
                      </a:cubicBezTo>
                      <a:cubicBezTo>
                        <a:pt x="443" y="242"/>
                        <a:pt x="445" y="237"/>
                        <a:pt x="445" y="231"/>
                      </a:cubicBezTo>
                      <a:cubicBezTo>
                        <a:pt x="445" y="230"/>
                        <a:pt x="445" y="229"/>
                        <a:pt x="445" y="229"/>
                      </a:cubicBezTo>
                      <a:cubicBezTo>
                        <a:pt x="449" y="224"/>
                        <a:pt x="451" y="219"/>
                        <a:pt x="451" y="213"/>
                      </a:cubicBezTo>
                      <a:cubicBezTo>
                        <a:pt x="451" y="212"/>
                        <a:pt x="451" y="211"/>
                        <a:pt x="451" y="210"/>
                      </a:cubicBezTo>
                      <a:cubicBezTo>
                        <a:pt x="455" y="206"/>
                        <a:pt x="457" y="201"/>
                        <a:pt x="457" y="195"/>
                      </a:cubicBezTo>
                      <a:cubicBezTo>
                        <a:pt x="457" y="195"/>
                        <a:pt x="457" y="195"/>
                        <a:pt x="457" y="195"/>
                      </a:cubicBezTo>
                      <a:cubicBezTo>
                        <a:pt x="461" y="190"/>
                        <a:pt x="463" y="184"/>
                        <a:pt x="463" y="177"/>
                      </a:cubicBezTo>
                      <a:cubicBezTo>
                        <a:pt x="463" y="177"/>
                        <a:pt x="463" y="177"/>
                        <a:pt x="463" y="177"/>
                      </a:cubicBezTo>
                      <a:cubicBezTo>
                        <a:pt x="466" y="174"/>
                        <a:pt x="466" y="169"/>
                        <a:pt x="466" y="165"/>
                      </a:cubicBezTo>
                      <a:cubicBezTo>
                        <a:pt x="466" y="165"/>
                        <a:pt x="466" y="165"/>
                        <a:pt x="466" y="165"/>
                      </a:cubicBezTo>
                      <a:cubicBezTo>
                        <a:pt x="467" y="164"/>
                        <a:pt x="468" y="163"/>
                        <a:pt x="469" y="162"/>
                      </a:cubicBezTo>
                      <a:cubicBezTo>
                        <a:pt x="469" y="161"/>
                        <a:pt x="469" y="160"/>
                        <a:pt x="469" y="159"/>
                      </a:cubicBezTo>
                      <a:cubicBezTo>
                        <a:pt x="473" y="156"/>
                        <a:pt x="472" y="152"/>
                        <a:pt x="473" y="148"/>
                      </a:cubicBezTo>
                      <a:cubicBezTo>
                        <a:pt x="473" y="148"/>
                        <a:pt x="472" y="147"/>
                        <a:pt x="472" y="147"/>
                      </a:cubicBezTo>
                      <a:cubicBezTo>
                        <a:pt x="473" y="146"/>
                        <a:pt x="474" y="145"/>
                        <a:pt x="475" y="144"/>
                      </a:cubicBezTo>
                      <a:cubicBezTo>
                        <a:pt x="475" y="143"/>
                        <a:pt x="475" y="142"/>
                        <a:pt x="475" y="141"/>
                      </a:cubicBezTo>
                      <a:cubicBezTo>
                        <a:pt x="479" y="137"/>
                        <a:pt x="481" y="132"/>
                        <a:pt x="481" y="126"/>
                      </a:cubicBezTo>
                      <a:cubicBezTo>
                        <a:pt x="481" y="125"/>
                        <a:pt x="481" y="124"/>
                        <a:pt x="481" y="123"/>
                      </a:cubicBezTo>
                      <a:cubicBezTo>
                        <a:pt x="489" y="108"/>
                        <a:pt x="493" y="91"/>
                        <a:pt x="498" y="75"/>
                      </a:cubicBezTo>
                      <a:cubicBezTo>
                        <a:pt x="499" y="73"/>
                        <a:pt x="499" y="71"/>
                        <a:pt x="499" y="69"/>
                      </a:cubicBezTo>
                      <a:cubicBezTo>
                        <a:pt x="506" y="60"/>
                        <a:pt x="507" y="49"/>
                        <a:pt x="511" y="39"/>
                      </a:cubicBezTo>
                      <a:cubicBezTo>
                        <a:pt x="511" y="37"/>
                        <a:pt x="511" y="35"/>
                        <a:pt x="511" y="34"/>
                      </a:cubicBezTo>
                      <a:cubicBezTo>
                        <a:pt x="514" y="30"/>
                        <a:pt x="517" y="26"/>
                        <a:pt x="517" y="21"/>
                      </a:cubicBezTo>
                      <a:cubicBezTo>
                        <a:pt x="518" y="17"/>
                        <a:pt x="519" y="13"/>
                        <a:pt x="520" y="9"/>
                      </a:cubicBezTo>
                      <a:cubicBezTo>
                        <a:pt x="521" y="7"/>
                        <a:pt x="522" y="5"/>
                        <a:pt x="524" y="3"/>
                      </a:cubicBezTo>
                      <a:cubicBezTo>
                        <a:pt x="524" y="3"/>
                        <a:pt x="525" y="3"/>
                        <a:pt x="526" y="3"/>
                      </a:cubicBezTo>
                      <a:cubicBezTo>
                        <a:pt x="528" y="3"/>
                        <a:pt x="530" y="3"/>
                        <a:pt x="532" y="3"/>
                      </a:cubicBezTo>
                      <a:cubicBezTo>
                        <a:pt x="575" y="3"/>
                        <a:pt x="618" y="3"/>
                        <a:pt x="661" y="3"/>
                      </a:cubicBezTo>
                      <a:cubicBezTo>
                        <a:pt x="661" y="7"/>
                        <a:pt x="661" y="11"/>
                        <a:pt x="661" y="15"/>
                      </a:cubicBezTo>
                      <a:cubicBezTo>
                        <a:pt x="661" y="15"/>
                        <a:pt x="661" y="15"/>
                        <a:pt x="661" y="15"/>
                      </a:cubicBezTo>
                      <a:cubicBezTo>
                        <a:pt x="657" y="18"/>
                        <a:pt x="656" y="22"/>
                        <a:pt x="656" y="27"/>
                      </a:cubicBezTo>
                      <a:cubicBezTo>
                        <a:pt x="655" y="28"/>
                        <a:pt x="655" y="29"/>
                        <a:pt x="655" y="30"/>
                      </a:cubicBezTo>
                      <a:cubicBezTo>
                        <a:pt x="652" y="34"/>
                        <a:pt x="650" y="39"/>
                        <a:pt x="65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2" name="Freeform 14"/>
                <p:cNvSpPr/>
                <p:nvPr/>
              </p:nvSpPr>
              <p:spPr bwMode="auto">
                <a:xfrm>
                  <a:off x="3526798" y="1401763"/>
                  <a:ext cx="2660650" cy="2260600"/>
                </a:xfrm>
                <a:custGeom>
                  <a:avLst/>
                  <a:gdLst>
                    <a:gd name="T0" fmla="*/ 484 w 709"/>
                    <a:gd name="T1" fmla="*/ 79 h 601"/>
                    <a:gd name="T2" fmla="*/ 690 w 709"/>
                    <a:gd name="T3" fmla="*/ 79 h 601"/>
                    <a:gd name="T4" fmla="*/ 703 w 709"/>
                    <a:gd name="T5" fmla="*/ 97 h 601"/>
                    <a:gd name="T6" fmla="*/ 662 w 709"/>
                    <a:gd name="T7" fmla="*/ 127 h 601"/>
                    <a:gd name="T8" fmla="*/ 461 w 709"/>
                    <a:gd name="T9" fmla="*/ 127 h 601"/>
                    <a:gd name="T10" fmla="*/ 441 w 709"/>
                    <a:gd name="T11" fmla="*/ 138 h 601"/>
                    <a:gd name="T12" fmla="*/ 386 w 709"/>
                    <a:gd name="T13" fmla="*/ 215 h 601"/>
                    <a:gd name="T14" fmla="*/ 381 w 709"/>
                    <a:gd name="T15" fmla="*/ 223 h 601"/>
                    <a:gd name="T16" fmla="*/ 392 w 709"/>
                    <a:gd name="T17" fmla="*/ 226 h 601"/>
                    <a:gd name="T18" fmla="*/ 596 w 709"/>
                    <a:gd name="T19" fmla="*/ 226 h 601"/>
                    <a:gd name="T20" fmla="*/ 668 w 709"/>
                    <a:gd name="T21" fmla="*/ 226 h 601"/>
                    <a:gd name="T22" fmla="*/ 677 w 709"/>
                    <a:gd name="T23" fmla="*/ 239 h 601"/>
                    <a:gd name="T24" fmla="*/ 623 w 709"/>
                    <a:gd name="T25" fmla="*/ 276 h 601"/>
                    <a:gd name="T26" fmla="*/ 356 w 709"/>
                    <a:gd name="T27" fmla="*/ 276 h 601"/>
                    <a:gd name="T28" fmla="*/ 333 w 709"/>
                    <a:gd name="T29" fmla="*/ 288 h 601"/>
                    <a:gd name="T30" fmla="*/ 277 w 709"/>
                    <a:gd name="T31" fmla="*/ 367 h 601"/>
                    <a:gd name="T32" fmla="*/ 289 w 709"/>
                    <a:gd name="T33" fmla="*/ 371 h 601"/>
                    <a:gd name="T34" fmla="*/ 541 w 709"/>
                    <a:gd name="T35" fmla="*/ 371 h 601"/>
                    <a:gd name="T36" fmla="*/ 555 w 709"/>
                    <a:gd name="T37" fmla="*/ 373 h 601"/>
                    <a:gd name="T38" fmla="*/ 550 w 709"/>
                    <a:gd name="T39" fmla="*/ 386 h 601"/>
                    <a:gd name="T40" fmla="*/ 438 w 709"/>
                    <a:gd name="T41" fmla="*/ 541 h 601"/>
                    <a:gd name="T42" fmla="*/ 433 w 709"/>
                    <a:gd name="T43" fmla="*/ 551 h 601"/>
                    <a:gd name="T44" fmla="*/ 444 w 709"/>
                    <a:gd name="T45" fmla="*/ 553 h 601"/>
                    <a:gd name="T46" fmla="*/ 505 w 709"/>
                    <a:gd name="T47" fmla="*/ 553 h 601"/>
                    <a:gd name="T48" fmla="*/ 513 w 709"/>
                    <a:gd name="T49" fmla="*/ 564 h 601"/>
                    <a:gd name="T50" fmla="*/ 465 w 709"/>
                    <a:gd name="T51" fmla="*/ 601 h 601"/>
                    <a:gd name="T52" fmla="*/ 20 w 709"/>
                    <a:gd name="T53" fmla="*/ 601 h 601"/>
                    <a:gd name="T54" fmla="*/ 6 w 709"/>
                    <a:gd name="T55" fmla="*/ 583 h 601"/>
                    <a:gd name="T56" fmla="*/ 48 w 709"/>
                    <a:gd name="T57" fmla="*/ 553 h 601"/>
                    <a:gd name="T58" fmla="*/ 264 w 709"/>
                    <a:gd name="T59" fmla="*/ 553 h 601"/>
                    <a:gd name="T60" fmla="*/ 285 w 709"/>
                    <a:gd name="T61" fmla="*/ 544 h 601"/>
                    <a:gd name="T62" fmla="*/ 367 w 709"/>
                    <a:gd name="T63" fmla="*/ 431 h 601"/>
                    <a:gd name="T64" fmla="*/ 361 w 709"/>
                    <a:gd name="T65" fmla="*/ 420 h 601"/>
                    <a:gd name="T66" fmla="*/ 282 w 709"/>
                    <a:gd name="T67" fmla="*/ 421 h 601"/>
                    <a:gd name="T68" fmla="*/ 100 w 709"/>
                    <a:gd name="T69" fmla="*/ 420 h 601"/>
                    <a:gd name="T70" fmla="*/ 88 w 709"/>
                    <a:gd name="T71" fmla="*/ 418 h 601"/>
                    <a:gd name="T72" fmla="*/ 93 w 709"/>
                    <a:gd name="T73" fmla="*/ 407 h 601"/>
                    <a:gd name="T74" fmla="*/ 179 w 709"/>
                    <a:gd name="T75" fmla="*/ 288 h 601"/>
                    <a:gd name="T76" fmla="*/ 183 w 709"/>
                    <a:gd name="T77" fmla="*/ 278 h 601"/>
                    <a:gd name="T78" fmla="*/ 173 w 709"/>
                    <a:gd name="T79" fmla="*/ 276 h 601"/>
                    <a:gd name="T80" fmla="*/ 73 w 709"/>
                    <a:gd name="T81" fmla="*/ 277 h 601"/>
                    <a:gd name="T82" fmla="*/ 62 w 709"/>
                    <a:gd name="T83" fmla="*/ 263 h 601"/>
                    <a:gd name="T84" fmla="*/ 112 w 709"/>
                    <a:gd name="T85" fmla="*/ 226 h 601"/>
                    <a:gd name="T86" fmla="*/ 210 w 709"/>
                    <a:gd name="T87" fmla="*/ 226 h 601"/>
                    <a:gd name="T88" fmla="*/ 232 w 709"/>
                    <a:gd name="T89" fmla="*/ 215 h 601"/>
                    <a:gd name="T90" fmla="*/ 287 w 709"/>
                    <a:gd name="T91" fmla="*/ 140 h 601"/>
                    <a:gd name="T92" fmla="*/ 291 w 709"/>
                    <a:gd name="T93" fmla="*/ 130 h 601"/>
                    <a:gd name="T94" fmla="*/ 281 w 709"/>
                    <a:gd name="T95" fmla="*/ 127 h 601"/>
                    <a:gd name="T96" fmla="*/ 144 w 709"/>
                    <a:gd name="T97" fmla="*/ 128 h 601"/>
                    <a:gd name="T98" fmla="*/ 134 w 709"/>
                    <a:gd name="T99" fmla="*/ 113 h 601"/>
                    <a:gd name="T100" fmla="*/ 181 w 709"/>
                    <a:gd name="T101" fmla="*/ 79 h 601"/>
                    <a:gd name="T102" fmla="*/ 318 w 709"/>
                    <a:gd name="T103" fmla="*/ 79 h 601"/>
                    <a:gd name="T104" fmla="*/ 338 w 709"/>
                    <a:gd name="T105" fmla="*/ 69 h 601"/>
                    <a:gd name="T106" fmla="*/ 381 w 709"/>
                    <a:gd name="T107" fmla="*/ 10 h 601"/>
                    <a:gd name="T108" fmla="*/ 397 w 709"/>
                    <a:gd name="T109" fmla="*/ 2 h 601"/>
                    <a:gd name="T110" fmla="*/ 525 w 709"/>
                    <a:gd name="T111" fmla="*/ 2 h 601"/>
                    <a:gd name="T112" fmla="*/ 535 w 709"/>
                    <a:gd name="T113" fmla="*/ 5 h 601"/>
                    <a:gd name="T114" fmla="*/ 531 w 709"/>
                    <a:gd name="T115" fmla="*/ 14 h 601"/>
                    <a:gd name="T116" fmla="*/ 484 w 709"/>
                    <a:gd name="T117" fmla="*/ 7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9" h="601">
                      <a:moveTo>
                        <a:pt x="484" y="79"/>
                      </a:moveTo>
                      <a:cubicBezTo>
                        <a:pt x="555" y="79"/>
                        <a:pt x="623" y="79"/>
                        <a:pt x="690" y="79"/>
                      </a:cubicBezTo>
                      <a:cubicBezTo>
                        <a:pt x="709" y="79"/>
                        <a:pt x="709" y="79"/>
                        <a:pt x="703" y="97"/>
                      </a:cubicBezTo>
                      <a:cubicBezTo>
                        <a:pt x="694" y="127"/>
                        <a:pt x="694" y="127"/>
                        <a:pt x="662" y="127"/>
                      </a:cubicBezTo>
                      <a:cubicBezTo>
                        <a:pt x="595" y="127"/>
                        <a:pt x="528" y="127"/>
                        <a:pt x="461" y="127"/>
                      </a:cubicBezTo>
                      <a:cubicBezTo>
                        <a:pt x="452" y="127"/>
                        <a:pt x="446" y="130"/>
                        <a:pt x="441" y="138"/>
                      </a:cubicBezTo>
                      <a:cubicBezTo>
                        <a:pt x="423" y="164"/>
                        <a:pt x="405" y="189"/>
                        <a:pt x="386" y="215"/>
                      </a:cubicBezTo>
                      <a:cubicBezTo>
                        <a:pt x="385" y="218"/>
                        <a:pt x="380" y="220"/>
                        <a:pt x="381" y="223"/>
                      </a:cubicBezTo>
                      <a:cubicBezTo>
                        <a:pt x="383" y="228"/>
                        <a:pt x="388" y="226"/>
                        <a:pt x="392" y="226"/>
                      </a:cubicBezTo>
                      <a:cubicBezTo>
                        <a:pt x="460" y="226"/>
                        <a:pt x="528" y="226"/>
                        <a:pt x="596" y="226"/>
                      </a:cubicBezTo>
                      <a:cubicBezTo>
                        <a:pt x="620" y="226"/>
                        <a:pt x="644" y="227"/>
                        <a:pt x="668" y="226"/>
                      </a:cubicBezTo>
                      <a:cubicBezTo>
                        <a:pt x="679" y="226"/>
                        <a:pt x="681" y="229"/>
                        <a:pt x="677" y="239"/>
                      </a:cubicBezTo>
                      <a:cubicBezTo>
                        <a:pt x="663" y="276"/>
                        <a:pt x="663" y="276"/>
                        <a:pt x="623" y="276"/>
                      </a:cubicBezTo>
                      <a:cubicBezTo>
                        <a:pt x="534" y="276"/>
                        <a:pt x="445" y="277"/>
                        <a:pt x="356" y="276"/>
                      </a:cubicBezTo>
                      <a:cubicBezTo>
                        <a:pt x="346" y="276"/>
                        <a:pt x="339" y="279"/>
                        <a:pt x="333" y="288"/>
                      </a:cubicBezTo>
                      <a:cubicBezTo>
                        <a:pt x="315" y="315"/>
                        <a:pt x="296" y="341"/>
                        <a:pt x="277" y="367"/>
                      </a:cubicBezTo>
                      <a:cubicBezTo>
                        <a:pt x="281" y="373"/>
                        <a:pt x="285" y="370"/>
                        <a:pt x="289" y="371"/>
                      </a:cubicBezTo>
                      <a:cubicBezTo>
                        <a:pt x="373" y="371"/>
                        <a:pt x="457" y="371"/>
                        <a:pt x="541" y="371"/>
                      </a:cubicBezTo>
                      <a:cubicBezTo>
                        <a:pt x="546" y="371"/>
                        <a:pt x="553" y="368"/>
                        <a:pt x="555" y="373"/>
                      </a:cubicBezTo>
                      <a:cubicBezTo>
                        <a:pt x="558" y="378"/>
                        <a:pt x="553" y="382"/>
                        <a:pt x="550" y="386"/>
                      </a:cubicBezTo>
                      <a:cubicBezTo>
                        <a:pt x="512" y="437"/>
                        <a:pt x="475" y="489"/>
                        <a:pt x="438" y="541"/>
                      </a:cubicBezTo>
                      <a:cubicBezTo>
                        <a:pt x="436" y="544"/>
                        <a:pt x="431" y="547"/>
                        <a:pt x="433" y="551"/>
                      </a:cubicBezTo>
                      <a:cubicBezTo>
                        <a:pt x="435" y="555"/>
                        <a:pt x="440" y="553"/>
                        <a:pt x="444" y="553"/>
                      </a:cubicBezTo>
                      <a:cubicBezTo>
                        <a:pt x="464" y="553"/>
                        <a:pt x="485" y="553"/>
                        <a:pt x="505" y="553"/>
                      </a:cubicBezTo>
                      <a:cubicBezTo>
                        <a:pt x="514" y="553"/>
                        <a:pt x="515" y="555"/>
                        <a:pt x="513" y="564"/>
                      </a:cubicBezTo>
                      <a:cubicBezTo>
                        <a:pt x="504" y="601"/>
                        <a:pt x="504" y="601"/>
                        <a:pt x="465" y="601"/>
                      </a:cubicBezTo>
                      <a:cubicBezTo>
                        <a:pt x="317" y="601"/>
                        <a:pt x="168" y="601"/>
                        <a:pt x="20" y="601"/>
                      </a:cubicBezTo>
                      <a:cubicBezTo>
                        <a:pt x="0" y="601"/>
                        <a:pt x="0" y="601"/>
                        <a:pt x="6" y="583"/>
                      </a:cubicBezTo>
                      <a:cubicBezTo>
                        <a:pt x="17" y="553"/>
                        <a:pt x="17" y="553"/>
                        <a:pt x="48" y="553"/>
                      </a:cubicBezTo>
                      <a:cubicBezTo>
                        <a:pt x="120" y="553"/>
                        <a:pt x="192" y="553"/>
                        <a:pt x="264" y="553"/>
                      </a:cubicBezTo>
                      <a:cubicBezTo>
                        <a:pt x="273" y="553"/>
                        <a:pt x="279" y="552"/>
                        <a:pt x="285" y="544"/>
                      </a:cubicBezTo>
                      <a:cubicBezTo>
                        <a:pt x="312" y="506"/>
                        <a:pt x="340" y="469"/>
                        <a:pt x="367" y="431"/>
                      </a:cubicBezTo>
                      <a:cubicBezTo>
                        <a:pt x="373" y="423"/>
                        <a:pt x="370" y="420"/>
                        <a:pt x="361" y="420"/>
                      </a:cubicBezTo>
                      <a:cubicBezTo>
                        <a:pt x="335" y="421"/>
                        <a:pt x="308" y="421"/>
                        <a:pt x="282" y="421"/>
                      </a:cubicBezTo>
                      <a:cubicBezTo>
                        <a:pt x="221" y="421"/>
                        <a:pt x="161" y="421"/>
                        <a:pt x="100" y="420"/>
                      </a:cubicBezTo>
                      <a:cubicBezTo>
                        <a:pt x="96" y="420"/>
                        <a:pt x="90" y="423"/>
                        <a:pt x="88" y="418"/>
                      </a:cubicBezTo>
                      <a:cubicBezTo>
                        <a:pt x="85" y="414"/>
                        <a:pt x="90" y="410"/>
                        <a:pt x="93" y="407"/>
                      </a:cubicBezTo>
                      <a:cubicBezTo>
                        <a:pt x="122" y="367"/>
                        <a:pt x="150" y="328"/>
                        <a:pt x="179" y="288"/>
                      </a:cubicBezTo>
                      <a:cubicBezTo>
                        <a:pt x="181" y="285"/>
                        <a:pt x="186" y="282"/>
                        <a:pt x="183" y="278"/>
                      </a:cubicBezTo>
                      <a:cubicBezTo>
                        <a:pt x="181" y="275"/>
                        <a:pt x="177" y="276"/>
                        <a:pt x="173" y="276"/>
                      </a:cubicBezTo>
                      <a:cubicBezTo>
                        <a:pt x="140" y="276"/>
                        <a:pt x="106" y="276"/>
                        <a:pt x="73" y="277"/>
                      </a:cubicBezTo>
                      <a:cubicBezTo>
                        <a:pt x="62" y="277"/>
                        <a:pt x="58" y="275"/>
                        <a:pt x="62" y="263"/>
                      </a:cubicBezTo>
                      <a:cubicBezTo>
                        <a:pt x="74" y="226"/>
                        <a:pt x="74" y="226"/>
                        <a:pt x="112" y="226"/>
                      </a:cubicBezTo>
                      <a:cubicBezTo>
                        <a:pt x="145" y="226"/>
                        <a:pt x="177" y="226"/>
                        <a:pt x="210" y="226"/>
                      </a:cubicBezTo>
                      <a:cubicBezTo>
                        <a:pt x="220" y="227"/>
                        <a:pt x="227" y="223"/>
                        <a:pt x="232" y="215"/>
                      </a:cubicBezTo>
                      <a:cubicBezTo>
                        <a:pt x="250" y="190"/>
                        <a:pt x="269" y="165"/>
                        <a:pt x="287" y="140"/>
                      </a:cubicBezTo>
                      <a:cubicBezTo>
                        <a:pt x="289" y="137"/>
                        <a:pt x="293" y="134"/>
                        <a:pt x="291" y="130"/>
                      </a:cubicBezTo>
                      <a:cubicBezTo>
                        <a:pt x="290" y="125"/>
                        <a:pt x="284" y="127"/>
                        <a:pt x="281" y="127"/>
                      </a:cubicBezTo>
                      <a:cubicBezTo>
                        <a:pt x="235" y="127"/>
                        <a:pt x="190" y="127"/>
                        <a:pt x="144" y="128"/>
                      </a:cubicBezTo>
                      <a:cubicBezTo>
                        <a:pt x="132" y="128"/>
                        <a:pt x="130" y="125"/>
                        <a:pt x="134" y="113"/>
                      </a:cubicBezTo>
                      <a:cubicBezTo>
                        <a:pt x="145" y="79"/>
                        <a:pt x="145" y="79"/>
                        <a:pt x="181" y="79"/>
                      </a:cubicBezTo>
                      <a:cubicBezTo>
                        <a:pt x="226" y="79"/>
                        <a:pt x="272" y="79"/>
                        <a:pt x="318" y="79"/>
                      </a:cubicBezTo>
                      <a:cubicBezTo>
                        <a:pt x="328" y="79"/>
                        <a:pt x="333" y="77"/>
                        <a:pt x="338" y="69"/>
                      </a:cubicBezTo>
                      <a:cubicBezTo>
                        <a:pt x="352" y="49"/>
                        <a:pt x="367" y="30"/>
                        <a:pt x="381" y="10"/>
                      </a:cubicBezTo>
                      <a:cubicBezTo>
                        <a:pt x="385" y="4"/>
                        <a:pt x="390" y="1"/>
                        <a:pt x="397" y="2"/>
                      </a:cubicBezTo>
                      <a:cubicBezTo>
                        <a:pt x="440" y="2"/>
                        <a:pt x="482" y="2"/>
                        <a:pt x="525" y="2"/>
                      </a:cubicBezTo>
                      <a:cubicBezTo>
                        <a:pt x="528" y="2"/>
                        <a:pt x="533" y="0"/>
                        <a:pt x="535" y="5"/>
                      </a:cubicBezTo>
                      <a:cubicBezTo>
                        <a:pt x="537" y="8"/>
                        <a:pt x="533" y="11"/>
                        <a:pt x="531" y="14"/>
                      </a:cubicBezTo>
                      <a:cubicBezTo>
                        <a:pt x="516" y="35"/>
                        <a:pt x="501" y="56"/>
                        <a:pt x="48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3" name="Freeform 20"/>
                <p:cNvSpPr/>
                <p:nvPr/>
              </p:nvSpPr>
              <p:spPr bwMode="auto">
                <a:xfrm>
                  <a:off x="7673348" y="1609725"/>
                  <a:ext cx="1014413" cy="1651000"/>
                </a:xfrm>
                <a:custGeom>
                  <a:avLst/>
                  <a:gdLst>
                    <a:gd name="T0" fmla="*/ 103 w 270"/>
                    <a:gd name="T1" fmla="*/ 165 h 439"/>
                    <a:gd name="T2" fmla="*/ 103 w 270"/>
                    <a:gd name="T3" fmla="*/ 162 h 439"/>
                    <a:gd name="T4" fmla="*/ 109 w 270"/>
                    <a:gd name="T5" fmla="*/ 150 h 439"/>
                    <a:gd name="T6" fmla="*/ 109 w 270"/>
                    <a:gd name="T7" fmla="*/ 147 h 439"/>
                    <a:gd name="T8" fmla="*/ 112 w 270"/>
                    <a:gd name="T9" fmla="*/ 138 h 439"/>
                    <a:gd name="T10" fmla="*/ 112 w 270"/>
                    <a:gd name="T11" fmla="*/ 138 h 439"/>
                    <a:gd name="T12" fmla="*/ 115 w 270"/>
                    <a:gd name="T13" fmla="*/ 135 h 439"/>
                    <a:gd name="T14" fmla="*/ 115 w 270"/>
                    <a:gd name="T15" fmla="*/ 132 h 439"/>
                    <a:gd name="T16" fmla="*/ 120 w 270"/>
                    <a:gd name="T17" fmla="*/ 120 h 439"/>
                    <a:gd name="T18" fmla="*/ 121 w 270"/>
                    <a:gd name="T19" fmla="*/ 117 h 439"/>
                    <a:gd name="T20" fmla="*/ 127 w 270"/>
                    <a:gd name="T21" fmla="*/ 102 h 439"/>
                    <a:gd name="T22" fmla="*/ 127 w 270"/>
                    <a:gd name="T23" fmla="*/ 102 h 439"/>
                    <a:gd name="T24" fmla="*/ 132 w 270"/>
                    <a:gd name="T25" fmla="*/ 90 h 439"/>
                    <a:gd name="T26" fmla="*/ 133 w 270"/>
                    <a:gd name="T27" fmla="*/ 84 h 439"/>
                    <a:gd name="T28" fmla="*/ 138 w 270"/>
                    <a:gd name="T29" fmla="*/ 72 h 439"/>
                    <a:gd name="T30" fmla="*/ 139 w 270"/>
                    <a:gd name="T31" fmla="*/ 69 h 439"/>
                    <a:gd name="T32" fmla="*/ 143 w 270"/>
                    <a:gd name="T33" fmla="*/ 60 h 439"/>
                    <a:gd name="T34" fmla="*/ 145 w 270"/>
                    <a:gd name="T35" fmla="*/ 51 h 439"/>
                    <a:gd name="T36" fmla="*/ 149 w 270"/>
                    <a:gd name="T37" fmla="*/ 42 h 439"/>
                    <a:gd name="T38" fmla="*/ 151 w 270"/>
                    <a:gd name="T39" fmla="*/ 36 h 439"/>
                    <a:gd name="T40" fmla="*/ 157 w 270"/>
                    <a:gd name="T41" fmla="*/ 24 h 439"/>
                    <a:gd name="T42" fmla="*/ 157 w 270"/>
                    <a:gd name="T43" fmla="*/ 21 h 439"/>
                    <a:gd name="T44" fmla="*/ 161 w 270"/>
                    <a:gd name="T45" fmla="*/ 12 h 439"/>
                    <a:gd name="T46" fmla="*/ 181 w 270"/>
                    <a:gd name="T47" fmla="*/ 0 h 439"/>
                    <a:gd name="T48" fmla="*/ 254 w 270"/>
                    <a:gd name="T49" fmla="*/ 0 h 439"/>
                    <a:gd name="T50" fmla="*/ 265 w 270"/>
                    <a:gd name="T51" fmla="*/ 15 h 439"/>
                    <a:gd name="T52" fmla="*/ 208 w 270"/>
                    <a:gd name="T53" fmla="*/ 164 h 439"/>
                    <a:gd name="T54" fmla="*/ 109 w 270"/>
                    <a:gd name="T55" fmla="*/ 428 h 439"/>
                    <a:gd name="T56" fmla="*/ 100 w 270"/>
                    <a:gd name="T57" fmla="*/ 439 h 439"/>
                    <a:gd name="T58" fmla="*/ 16 w 270"/>
                    <a:gd name="T59" fmla="*/ 438 h 439"/>
                    <a:gd name="T60" fmla="*/ 5 w 270"/>
                    <a:gd name="T61" fmla="*/ 423 h 439"/>
                    <a:gd name="T62" fmla="*/ 54 w 270"/>
                    <a:gd name="T63" fmla="*/ 294 h 439"/>
                    <a:gd name="T64" fmla="*/ 55 w 270"/>
                    <a:gd name="T65" fmla="*/ 288 h 439"/>
                    <a:gd name="T66" fmla="*/ 61 w 270"/>
                    <a:gd name="T67" fmla="*/ 276 h 439"/>
                    <a:gd name="T68" fmla="*/ 61 w 270"/>
                    <a:gd name="T69" fmla="*/ 273 h 439"/>
                    <a:gd name="T70" fmla="*/ 67 w 270"/>
                    <a:gd name="T71" fmla="*/ 258 h 439"/>
                    <a:gd name="T72" fmla="*/ 67 w 270"/>
                    <a:gd name="T73" fmla="*/ 258 h 439"/>
                    <a:gd name="T74" fmla="*/ 72 w 270"/>
                    <a:gd name="T75" fmla="*/ 246 h 439"/>
                    <a:gd name="T76" fmla="*/ 73 w 270"/>
                    <a:gd name="T77" fmla="*/ 243 h 439"/>
                    <a:gd name="T78" fmla="*/ 79 w 270"/>
                    <a:gd name="T79" fmla="*/ 228 h 439"/>
                    <a:gd name="T80" fmla="*/ 79 w 270"/>
                    <a:gd name="T81" fmla="*/ 226 h 439"/>
                    <a:gd name="T82" fmla="*/ 85 w 270"/>
                    <a:gd name="T83" fmla="*/ 210 h 439"/>
                    <a:gd name="T84" fmla="*/ 85 w 270"/>
                    <a:gd name="T85" fmla="*/ 210 h 439"/>
                    <a:gd name="T86" fmla="*/ 91 w 270"/>
                    <a:gd name="T87" fmla="*/ 198 h 439"/>
                    <a:gd name="T88" fmla="*/ 91 w 270"/>
                    <a:gd name="T89" fmla="*/ 195 h 439"/>
                    <a:gd name="T90" fmla="*/ 97 w 270"/>
                    <a:gd name="T91" fmla="*/ 180 h 439"/>
                    <a:gd name="T92" fmla="*/ 97 w 270"/>
                    <a:gd name="T93" fmla="*/ 180 h 439"/>
                    <a:gd name="T94" fmla="*/ 103 w 270"/>
                    <a:gd name="T95" fmla="*/ 16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439">
                      <a:moveTo>
                        <a:pt x="103" y="165"/>
                      </a:moveTo>
                      <a:cubicBezTo>
                        <a:pt x="103" y="164"/>
                        <a:pt x="103" y="163"/>
                        <a:pt x="103" y="162"/>
                      </a:cubicBezTo>
                      <a:cubicBezTo>
                        <a:pt x="107" y="159"/>
                        <a:pt x="109" y="155"/>
                        <a:pt x="109" y="150"/>
                      </a:cubicBezTo>
                      <a:cubicBezTo>
                        <a:pt x="109" y="149"/>
                        <a:pt x="109" y="148"/>
                        <a:pt x="109" y="147"/>
                      </a:cubicBezTo>
                      <a:cubicBezTo>
                        <a:pt x="112" y="145"/>
                        <a:pt x="113" y="142"/>
                        <a:pt x="112" y="138"/>
                      </a:cubicBezTo>
                      <a:cubicBezTo>
                        <a:pt x="112" y="138"/>
                        <a:pt x="112" y="138"/>
                        <a:pt x="112" y="138"/>
                      </a:cubicBezTo>
                      <a:cubicBezTo>
                        <a:pt x="113" y="137"/>
                        <a:pt x="114" y="136"/>
                        <a:pt x="115" y="135"/>
                      </a:cubicBezTo>
                      <a:cubicBezTo>
                        <a:pt x="115" y="134"/>
                        <a:pt x="115" y="133"/>
                        <a:pt x="115" y="132"/>
                      </a:cubicBezTo>
                      <a:cubicBezTo>
                        <a:pt x="118" y="129"/>
                        <a:pt x="120" y="125"/>
                        <a:pt x="120" y="120"/>
                      </a:cubicBezTo>
                      <a:cubicBezTo>
                        <a:pt x="121" y="119"/>
                        <a:pt x="121" y="118"/>
                        <a:pt x="121" y="117"/>
                      </a:cubicBezTo>
                      <a:cubicBezTo>
                        <a:pt x="124" y="112"/>
                        <a:pt x="126" y="108"/>
                        <a:pt x="127" y="102"/>
                      </a:cubicBezTo>
                      <a:cubicBezTo>
                        <a:pt x="127" y="102"/>
                        <a:pt x="127" y="102"/>
                        <a:pt x="127" y="102"/>
                      </a:cubicBezTo>
                      <a:cubicBezTo>
                        <a:pt x="130" y="99"/>
                        <a:pt x="131" y="94"/>
                        <a:pt x="132" y="90"/>
                      </a:cubicBezTo>
                      <a:cubicBezTo>
                        <a:pt x="132" y="88"/>
                        <a:pt x="133" y="86"/>
                        <a:pt x="133" y="84"/>
                      </a:cubicBezTo>
                      <a:cubicBezTo>
                        <a:pt x="136" y="81"/>
                        <a:pt x="139" y="77"/>
                        <a:pt x="138" y="72"/>
                      </a:cubicBezTo>
                      <a:cubicBezTo>
                        <a:pt x="139" y="71"/>
                        <a:pt x="139" y="70"/>
                        <a:pt x="139" y="69"/>
                      </a:cubicBezTo>
                      <a:cubicBezTo>
                        <a:pt x="142" y="67"/>
                        <a:pt x="142" y="63"/>
                        <a:pt x="143" y="60"/>
                      </a:cubicBezTo>
                      <a:cubicBezTo>
                        <a:pt x="145" y="58"/>
                        <a:pt x="145" y="54"/>
                        <a:pt x="145" y="51"/>
                      </a:cubicBezTo>
                      <a:cubicBezTo>
                        <a:pt x="148" y="49"/>
                        <a:pt x="148" y="45"/>
                        <a:pt x="149" y="42"/>
                      </a:cubicBezTo>
                      <a:cubicBezTo>
                        <a:pt x="150" y="40"/>
                        <a:pt x="151" y="38"/>
                        <a:pt x="151" y="36"/>
                      </a:cubicBezTo>
                      <a:cubicBezTo>
                        <a:pt x="154" y="33"/>
                        <a:pt x="157" y="29"/>
                        <a:pt x="157" y="24"/>
                      </a:cubicBezTo>
                      <a:cubicBezTo>
                        <a:pt x="157" y="23"/>
                        <a:pt x="157" y="22"/>
                        <a:pt x="157" y="21"/>
                      </a:cubicBezTo>
                      <a:cubicBezTo>
                        <a:pt x="158" y="18"/>
                        <a:pt x="160" y="15"/>
                        <a:pt x="161" y="12"/>
                      </a:cubicBezTo>
                      <a:cubicBezTo>
                        <a:pt x="164" y="3"/>
                        <a:pt x="171" y="0"/>
                        <a:pt x="181" y="0"/>
                      </a:cubicBezTo>
                      <a:cubicBezTo>
                        <a:pt x="205" y="1"/>
                        <a:pt x="229" y="1"/>
                        <a:pt x="254" y="0"/>
                      </a:cubicBezTo>
                      <a:cubicBezTo>
                        <a:pt x="267" y="0"/>
                        <a:pt x="270" y="3"/>
                        <a:pt x="265" y="15"/>
                      </a:cubicBezTo>
                      <a:cubicBezTo>
                        <a:pt x="246" y="65"/>
                        <a:pt x="227" y="115"/>
                        <a:pt x="208" y="164"/>
                      </a:cubicBezTo>
                      <a:cubicBezTo>
                        <a:pt x="175" y="252"/>
                        <a:pt x="142" y="340"/>
                        <a:pt x="109" y="428"/>
                      </a:cubicBezTo>
                      <a:cubicBezTo>
                        <a:pt x="107" y="433"/>
                        <a:pt x="106" y="438"/>
                        <a:pt x="100" y="439"/>
                      </a:cubicBezTo>
                      <a:cubicBezTo>
                        <a:pt x="72" y="439"/>
                        <a:pt x="44" y="438"/>
                        <a:pt x="16" y="438"/>
                      </a:cubicBezTo>
                      <a:cubicBezTo>
                        <a:pt x="3" y="439"/>
                        <a:pt x="0" y="437"/>
                        <a:pt x="5" y="423"/>
                      </a:cubicBezTo>
                      <a:cubicBezTo>
                        <a:pt x="22" y="380"/>
                        <a:pt x="38" y="337"/>
                        <a:pt x="54" y="294"/>
                      </a:cubicBezTo>
                      <a:cubicBezTo>
                        <a:pt x="55" y="292"/>
                        <a:pt x="55" y="290"/>
                        <a:pt x="55" y="288"/>
                      </a:cubicBezTo>
                      <a:cubicBezTo>
                        <a:pt x="58" y="285"/>
                        <a:pt x="60" y="281"/>
                        <a:pt x="61" y="276"/>
                      </a:cubicBezTo>
                      <a:cubicBezTo>
                        <a:pt x="61" y="275"/>
                        <a:pt x="61" y="274"/>
                        <a:pt x="61" y="273"/>
                      </a:cubicBezTo>
                      <a:cubicBezTo>
                        <a:pt x="65" y="269"/>
                        <a:pt x="67" y="264"/>
                        <a:pt x="67" y="258"/>
                      </a:cubicBezTo>
                      <a:cubicBezTo>
                        <a:pt x="67" y="258"/>
                        <a:pt x="67" y="258"/>
                        <a:pt x="67" y="258"/>
                      </a:cubicBezTo>
                      <a:cubicBezTo>
                        <a:pt x="70" y="255"/>
                        <a:pt x="72" y="251"/>
                        <a:pt x="72" y="246"/>
                      </a:cubicBezTo>
                      <a:cubicBezTo>
                        <a:pt x="73" y="245"/>
                        <a:pt x="73" y="244"/>
                        <a:pt x="73" y="243"/>
                      </a:cubicBezTo>
                      <a:cubicBezTo>
                        <a:pt x="76" y="239"/>
                        <a:pt x="78" y="234"/>
                        <a:pt x="79" y="228"/>
                      </a:cubicBezTo>
                      <a:cubicBezTo>
                        <a:pt x="79" y="227"/>
                        <a:pt x="79" y="226"/>
                        <a:pt x="79" y="226"/>
                      </a:cubicBezTo>
                      <a:cubicBezTo>
                        <a:pt x="83" y="221"/>
                        <a:pt x="85" y="216"/>
                        <a:pt x="85" y="210"/>
                      </a:cubicBezTo>
                      <a:cubicBezTo>
                        <a:pt x="85" y="210"/>
                        <a:pt x="85" y="210"/>
                        <a:pt x="85" y="210"/>
                      </a:cubicBezTo>
                      <a:cubicBezTo>
                        <a:pt x="89" y="207"/>
                        <a:pt x="90" y="203"/>
                        <a:pt x="91" y="198"/>
                      </a:cubicBezTo>
                      <a:cubicBezTo>
                        <a:pt x="91" y="197"/>
                        <a:pt x="91" y="196"/>
                        <a:pt x="91" y="195"/>
                      </a:cubicBezTo>
                      <a:cubicBezTo>
                        <a:pt x="94" y="191"/>
                        <a:pt x="96" y="186"/>
                        <a:pt x="97" y="180"/>
                      </a:cubicBezTo>
                      <a:cubicBezTo>
                        <a:pt x="97" y="180"/>
                        <a:pt x="97" y="180"/>
                        <a:pt x="97" y="180"/>
                      </a:cubicBezTo>
                      <a:cubicBezTo>
                        <a:pt x="101" y="176"/>
                        <a:pt x="102" y="170"/>
                        <a:pt x="103"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4" name="Freeform 21"/>
                <p:cNvSpPr/>
                <p:nvPr/>
              </p:nvSpPr>
              <p:spPr bwMode="auto">
                <a:xfrm>
                  <a:off x="5939798" y="1604963"/>
                  <a:ext cx="882650" cy="1655763"/>
                </a:xfrm>
                <a:custGeom>
                  <a:avLst/>
                  <a:gdLst>
                    <a:gd name="T0" fmla="*/ 175 w 235"/>
                    <a:gd name="T1" fmla="*/ 211 h 440"/>
                    <a:gd name="T2" fmla="*/ 175 w 235"/>
                    <a:gd name="T3" fmla="*/ 214 h 440"/>
                    <a:gd name="T4" fmla="*/ 169 w 235"/>
                    <a:gd name="T5" fmla="*/ 229 h 440"/>
                    <a:gd name="T6" fmla="*/ 169 w 235"/>
                    <a:gd name="T7" fmla="*/ 232 h 440"/>
                    <a:gd name="T8" fmla="*/ 164 w 235"/>
                    <a:gd name="T9" fmla="*/ 247 h 440"/>
                    <a:gd name="T10" fmla="*/ 163 w 235"/>
                    <a:gd name="T11" fmla="*/ 253 h 440"/>
                    <a:gd name="T12" fmla="*/ 157 w 235"/>
                    <a:gd name="T13" fmla="*/ 271 h 440"/>
                    <a:gd name="T14" fmla="*/ 157 w 235"/>
                    <a:gd name="T15" fmla="*/ 274 h 440"/>
                    <a:gd name="T16" fmla="*/ 151 w 235"/>
                    <a:gd name="T17" fmla="*/ 289 h 440"/>
                    <a:gd name="T18" fmla="*/ 151 w 235"/>
                    <a:gd name="T19" fmla="*/ 294 h 440"/>
                    <a:gd name="T20" fmla="*/ 146 w 235"/>
                    <a:gd name="T21" fmla="*/ 307 h 440"/>
                    <a:gd name="T22" fmla="*/ 145 w 235"/>
                    <a:gd name="T23" fmla="*/ 313 h 440"/>
                    <a:gd name="T24" fmla="*/ 139 w 235"/>
                    <a:gd name="T25" fmla="*/ 331 h 440"/>
                    <a:gd name="T26" fmla="*/ 139 w 235"/>
                    <a:gd name="T27" fmla="*/ 333 h 440"/>
                    <a:gd name="T28" fmla="*/ 136 w 235"/>
                    <a:gd name="T29" fmla="*/ 343 h 440"/>
                    <a:gd name="T30" fmla="*/ 133 w 235"/>
                    <a:gd name="T31" fmla="*/ 352 h 440"/>
                    <a:gd name="T32" fmla="*/ 128 w 235"/>
                    <a:gd name="T33" fmla="*/ 367 h 440"/>
                    <a:gd name="T34" fmla="*/ 127 w 235"/>
                    <a:gd name="T35" fmla="*/ 373 h 440"/>
                    <a:gd name="T36" fmla="*/ 123 w 235"/>
                    <a:gd name="T37" fmla="*/ 385 h 440"/>
                    <a:gd name="T38" fmla="*/ 124 w 235"/>
                    <a:gd name="T39" fmla="*/ 385 h 440"/>
                    <a:gd name="T40" fmla="*/ 122 w 235"/>
                    <a:gd name="T41" fmla="*/ 388 h 440"/>
                    <a:gd name="T42" fmla="*/ 121 w 235"/>
                    <a:gd name="T43" fmla="*/ 393 h 440"/>
                    <a:gd name="T44" fmla="*/ 115 w 235"/>
                    <a:gd name="T45" fmla="*/ 409 h 440"/>
                    <a:gd name="T46" fmla="*/ 115 w 235"/>
                    <a:gd name="T47" fmla="*/ 412 h 440"/>
                    <a:gd name="T48" fmla="*/ 109 w 235"/>
                    <a:gd name="T49" fmla="*/ 433 h 440"/>
                    <a:gd name="T50" fmla="*/ 100 w 235"/>
                    <a:gd name="T51" fmla="*/ 440 h 440"/>
                    <a:gd name="T52" fmla="*/ 10 w 235"/>
                    <a:gd name="T53" fmla="*/ 440 h 440"/>
                    <a:gd name="T54" fmla="*/ 5 w 235"/>
                    <a:gd name="T55" fmla="*/ 427 h 440"/>
                    <a:gd name="T56" fmla="*/ 50 w 235"/>
                    <a:gd name="T57" fmla="*/ 277 h 440"/>
                    <a:gd name="T58" fmla="*/ 128 w 235"/>
                    <a:gd name="T59" fmla="*/ 18 h 440"/>
                    <a:gd name="T60" fmla="*/ 150 w 235"/>
                    <a:gd name="T61" fmla="*/ 1 h 440"/>
                    <a:gd name="T62" fmla="*/ 223 w 235"/>
                    <a:gd name="T63" fmla="*/ 1 h 440"/>
                    <a:gd name="T64" fmla="*/ 235 w 235"/>
                    <a:gd name="T65" fmla="*/ 1 h 440"/>
                    <a:gd name="T66" fmla="*/ 235 w 235"/>
                    <a:gd name="T67" fmla="*/ 1 h 440"/>
                    <a:gd name="T68" fmla="*/ 235 w 235"/>
                    <a:gd name="T69" fmla="*/ 13 h 440"/>
                    <a:gd name="T70" fmla="*/ 235 w 235"/>
                    <a:gd name="T71" fmla="*/ 13 h 440"/>
                    <a:gd name="T72" fmla="*/ 229 w 235"/>
                    <a:gd name="T73" fmla="*/ 31 h 440"/>
                    <a:gd name="T74" fmla="*/ 229 w 235"/>
                    <a:gd name="T75" fmla="*/ 34 h 440"/>
                    <a:gd name="T76" fmla="*/ 223 w 235"/>
                    <a:gd name="T77" fmla="*/ 49 h 440"/>
                    <a:gd name="T78" fmla="*/ 223 w 235"/>
                    <a:gd name="T79" fmla="*/ 54 h 440"/>
                    <a:gd name="T80" fmla="*/ 218 w 235"/>
                    <a:gd name="T81" fmla="*/ 67 h 440"/>
                    <a:gd name="T82" fmla="*/ 217 w 235"/>
                    <a:gd name="T83" fmla="*/ 73 h 440"/>
                    <a:gd name="T84" fmla="*/ 212 w 235"/>
                    <a:gd name="T85" fmla="*/ 88 h 440"/>
                    <a:gd name="T86" fmla="*/ 211 w 235"/>
                    <a:gd name="T87" fmla="*/ 94 h 440"/>
                    <a:gd name="T88" fmla="*/ 208 w 235"/>
                    <a:gd name="T89" fmla="*/ 103 h 440"/>
                    <a:gd name="T90" fmla="*/ 206 w 235"/>
                    <a:gd name="T91" fmla="*/ 109 h 440"/>
                    <a:gd name="T92" fmla="*/ 200 w 235"/>
                    <a:gd name="T93" fmla="*/ 127 h 440"/>
                    <a:gd name="T94" fmla="*/ 199 w 235"/>
                    <a:gd name="T95" fmla="*/ 133 h 440"/>
                    <a:gd name="T96" fmla="*/ 193 w 235"/>
                    <a:gd name="T97" fmla="*/ 151 h 440"/>
                    <a:gd name="T98" fmla="*/ 193 w 235"/>
                    <a:gd name="T99" fmla="*/ 151 h 440"/>
                    <a:gd name="T100" fmla="*/ 187 w 235"/>
                    <a:gd name="T101" fmla="*/ 169 h 440"/>
                    <a:gd name="T102" fmla="*/ 187 w 235"/>
                    <a:gd name="T103" fmla="*/ 174 h 440"/>
                    <a:gd name="T104" fmla="*/ 182 w 235"/>
                    <a:gd name="T105" fmla="*/ 187 h 440"/>
                    <a:gd name="T106" fmla="*/ 181 w 235"/>
                    <a:gd name="T107" fmla="*/ 193 h 440"/>
                    <a:gd name="T108" fmla="*/ 175 w 235"/>
                    <a:gd name="T109" fmla="*/ 2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5" h="440">
                      <a:moveTo>
                        <a:pt x="175" y="211"/>
                      </a:moveTo>
                      <a:cubicBezTo>
                        <a:pt x="175" y="212"/>
                        <a:pt x="175" y="213"/>
                        <a:pt x="175" y="214"/>
                      </a:cubicBezTo>
                      <a:cubicBezTo>
                        <a:pt x="171" y="218"/>
                        <a:pt x="170" y="223"/>
                        <a:pt x="169" y="229"/>
                      </a:cubicBezTo>
                      <a:cubicBezTo>
                        <a:pt x="169" y="230"/>
                        <a:pt x="169" y="231"/>
                        <a:pt x="169" y="232"/>
                      </a:cubicBezTo>
                      <a:cubicBezTo>
                        <a:pt x="166" y="236"/>
                        <a:pt x="164" y="242"/>
                        <a:pt x="164" y="247"/>
                      </a:cubicBezTo>
                      <a:cubicBezTo>
                        <a:pt x="163" y="249"/>
                        <a:pt x="163" y="251"/>
                        <a:pt x="163" y="253"/>
                      </a:cubicBezTo>
                      <a:cubicBezTo>
                        <a:pt x="159" y="258"/>
                        <a:pt x="157" y="264"/>
                        <a:pt x="157" y="271"/>
                      </a:cubicBezTo>
                      <a:cubicBezTo>
                        <a:pt x="157" y="272"/>
                        <a:pt x="157" y="273"/>
                        <a:pt x="157" y="274"/>
                      </a:cubicBezTo>
                      <a:cubicBezTo>
                        <a:pt x="154" y="278"/>
                        <a:pt x="152" y="283"/>
                        <a:pt x="151" y="289"/>
                      </a:cubicBezTo>
                      <a:cubicBezTo>
                        <a:pt x="151" y="291"/>
                        <a:pt x="151" y="293"/>
                        <a:pt x="151" y="294"/>
                      </a:cubicBezTo>
                      <a:cubicBezTo>
                        <a:pt x="147" y="298"/>
                        <a:pt x="146" y="302"/>
                        <a:pt x="146" y="307"/>
                      </a:cubicBezTo>
                      <a:cubicBezTo>
                        <a:pt x="145" y="309"/>
                        <a:pt x="145" y="311"/>
                        <a:pt x="145" y="313"/>
                      </a:cubicBezTo>
                      <a:cubicBezTo>
                        <a:pt x="141" y="318"/>
                        <a:pt x="139" y="324"/>
                        <a:pt x="139" y="331"/>
                      </a:cubicBezTo>
                      <a:cubicBezTo>
                        <a:pt x="139" y="332"/>
                        <a:pt x="139" y="333"/>
                        <a:pt x="139" y="333"/>
                      </a:cubicBezTo>
                      <a:cubicBezTo>
                        <a:pt x="136" y="336"/>
                        <a:pt x="136" y="339"/>
                        <a:pt x="136" y="343"/>
                      </a:cubicBezTo>
                      <a:cubicBezTo>
                        <a:pt x="133" y="345"/>
                        <a:pt x="133" y="349"/>
                        <a:pt x="133" y="352"/>
                      </a:cubicBezTo>
                      <a:cubicBezTo>
                        <a:pt x="130" y="356"/>
                        <a:pt x="128" y="362"/>
                        <a:pt x="128" y="367"/>
                      </a:cubicBezTo>
                      <a:cubicBezTo>
                        <a:pt x="127" y="369"/>
                        <a:pt x="127" y="371"/>
                        <a:pt x="127" y="373"/>
                      </a:cubicBezTo>
                      <a:cubicBezTo>
                        <a:pt x="123" y="376"/>
                        <a:pt x="123" y="380"/>
                        <a:pt x="123" y="385"/>
                      </a:cubicBezTo>
                      <a:cubicBezTo>
                        <a:pt x="123" y="385"/>
                        <a:pt x="124" y="385"/>
                        <a:pt x="124" y="385"/>
                      </a:cubicBezTo>
                      <a:cubicBezTo>
                        <a:pt x="123" y="386"/>
                        <a:pt x="122" y="387"/>
                        <a:pt x="122" y="388"/>
                      </a:cubicBezTo>
                      <a:cubicBezTo>
                        <a:pt x="121" y="390"/>
                        <a:pt x="121" y="392"/>
                        <a:pt x="121" y="393"/>
                      </a:cubicBezTo>
                      <a:cubicBezTo>
                        <a:pt x="117" y="398"/>
                        <a:pt x="116" y="403"/>
                        <a:pt x="115" y="409"/>
                      </a:cubicBezTo>
                      <a:cubicBezTo>
                        <a:pt x="115" y="410"/>
                        <a:pt x="115" y="411"/>
                        <a:pt x="115" y="412"/>
                      </a:cubicBezTo>
                      <a:cubicBezTo>
                        <a:pt x="111" y="418"/>
                        <a:pt x="109" y="425"/>
                        <a:pt x="109" y="433"/>
                      </a:cubicBezTo>
                      <a:cubicBezTo>
                        <a:pt x="108" y="438"/>
                        <a:pt x="104" y="439"/>
                        <a:pt x="100" y="440"/>
                      </a:cubicBezTo>
                      <a:cubicBezTo>
                        <a:pt x="70" y="440"/>
                        <a:pt x="40" y="440"/>
                        <a:pt x="10" y="440"/>
                      </a:cubicBezTo>
                      <a:cubicBezTo>
                        <a:pt x="0" y="439"/>
                        <a:pt x="4" y="433"/>
                        <a:pt x="5" y="427"/>
                      </a:cubicBezTo>
                      <a:cubicBezTo>
                        <a:pt x="20" y="377"/>
                        <a:pt x="35" y="327"/>
                        <a:pt x="50" y="277"/>
                      </a:cubicBezTo>
                      <a:cubicBezTo>
                        <a:pt x="76" y="191"/>
                        <a:pt x="102" y="104"/>
                        <a:pt x="128" y="18"/>
                      </a:cubicBezTo>
                      <a:cubicBezTo>
                        <a:pt x="131" y="5"/>
                        <a:pt x="137" y="0"/>
                        <a:pt x="150" y="1"/>
                      </a:cubicBezTo>
                      <a:cubicBezTo>
                        <a:pt x="175" y="2"/>
                        <a:pt x="199" y="1"/>
                        <a:pt x="223" y="1"/>
                      </a:cubicBezTo>
                      <a:cubicBezTo>
                        <a:pt x="227" y="1"/>
                        <a:pt x="231" y="1"/>
                        <a:pt x="235" y="1"/>
                      </a:cubicBezTo>
                      <a:cubicBezTo>
                        <a:pt x="235" y="1"/>
                        <a:pt x="235" y="1"/>
                        <a:pt x="235" y="1"/>
                      </a:cubicBezTo>
                      <a:cubicBezTo>
                        <a:pt x="235" y="5"/>
                        <a:pt x="235" y="9"/>
                        <a:pt x="235" y="13"/>
                      </a:cubicBezTo>
                      <a:cubicBezTo>
                        <a:pt x="235" y="13"/>
                        <a:pt x="235" y="13"/>
                        <a:pt x="235" y="13"/>
                      </a:cubicBezTo>
                      <a:cubicBezTo>
                        <a:pt x="231" y="18"/>
                        <a:pt x="229" y="24"/>
                        <a:pt x="229" y="31"/>
                      </a:cubicBezTo>
                      <a:cubicBezTo>
                        <a:pt x="229" y="32"/>
                        <a:pt x="229" y="33"/>
                        <a:pt x="229" y="34"/>
                      </a:cubicBezTo>
                      <a:cubicBezTo>
                        <a:pt x="226" y="38"/>
                        <a:pt x="224" y="43"/>
                        <a:pt x="223" y="49"/>
                      </a:cubicBezTo>
                      <a:cubicBezTo>
                        <a:pt x="223" y="51"/>
                        <a:pt x="223" y="53"/>
                        <a:pt x="223" y="54"/>
                      </a:cubicBezTo>
                      <a:cubicBezTo>
                        <a:pt x="219" y="58"/>
                        <a:pt x="218" y="62"/>
                        <a:pt x="218" y="67"/>
                      </a:cubicBezTo>
                      <a:cubicBezTo>
                        <a:pt x="218" y="69"/>
                        <a:pt x="217" y="71"/>
                        <a:pt x="217" y="73"/>
                      </a:cubicBezTo>
                      <a:cubicBezTo>
                        <a:pt x="213" y="77"/>
                        <a:pt x="212" y="82"/>
                        <a:pt x="212" y="88"/>
                      </a:cubicBezTo>
                      <a:cubicBezTo>
                        <a:pt x="211" y="90"/>
                        <a:pt x="211" y="92"/>
                        <a:pt x="211" y="94"/>
                      </a:cubicBezTo>
                      <a:cubicBezTo>
                        <a:pt x="208" y="96"/>
                        <a:pt x="208" y="99"/>
                        <a:pt x="208" y="103"/>
                      </a:cubicBezTo>
                      <a:cubicBezTo>
                        <a:pt x="205" y="104"/>
                        <a:pt x="205" y="107"/>
                        <a:pt x="206" y="109"/>
                      </a:cubicBezTo>
                      <a:cubicBezTo>
                        <a:pt x="204" y="115"/>
                        <a:pt x="202" y="121"/>
                        <a:pt x="200" y="127"/>
                      </a:cubicBezTo>
                      <a:cubicBezTo>
                        <a:pt x="199" y="129"/>
                        <a:pt x="199" y="131"/>
                        <a:pt x="199" y="133"/>
                      </a:cubicBezTo>
                      <a:cubicBezTo>
                        <a:pt x="195" y="138"/>
                        <a:pt x="193" y="144"/>
                        <a:pt x="193" y="151"/>
                      </a:cubicBezTo>
                      <a:cubicBezTo>
                        <a:pt x="193" y="151"/>
                        <a:pt x="193" y="151"/>
                        <a:pt x="193" y="151"/>
                      </a:cubicBezTo>
                      <a:cubicBezTo>
                        <a:pt x="189" y="156"/>
                        <a:pt x="188" y="163"/>
                        <a:pt x="187" y="169"/>
                      </a:cubicBezTo>
                      <a:cubicBezTo>
                        <a:pt x="187" y="171"/>
                        <a:pt x="187" y="173"/>
                        <a:pt x="187" y="174"/>
                      </a:cubicBezTo>
                      <a:cubicBezTo>
                        <a:pt x="184" y="178"/>
                        <a:pt x="182" y="182"/>
                        <a:pt x="182" y="187"/>
                      </a:cubicBezTo>
                      <a:cubicBezTo>
                        <a:pt x="181" y="189"/>
                        <a:pt x="181" y="191"/>
                        <a:pt x="181" y="193"/>
                      </a:cubicBezTo>
                      <a:cubicBezTo>
                        <a:pt x="177" y="198"/>
                        <a:pt x="175" y="204"/>
                        <a:pt x="175" y="2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4" name="组合 13"/>
              <p:cNvGrpSpPr/>
              <p:nvPr userDrawn="1"/>
            </p:nvGrpSpPr>
            <p:grpSpPr>
              <a:xfrm>
                <a:off x="-3402595" y="5118099"/>
                <a:ext cx="4000500" cy="1739901"/>
                <a:chOff x="-1111877" y="3302000"/>
                <a:chExt cx="4000500" cy="1739901"/>
              </a:xfrm>
              <a:grpFill/>
            </p:grpSpPr>
            <p:sp>
              <p:nvSpPr>
                <p:cNvPr id="66" name="Freeform 15"/>
                <p:cNvSpPr>
                  <a:spLocks noEditPoints="1"/>
                </p:cNvSpPr>
                <p:nvPr/>
              </p:nvSpPr>
              <p:spPr bwMode="auto">
                <a:xfrm>
                  <a:off x="-1111877" y="3313113"/>
                  <a:ext cx="1316038" cy="1717675"/>
                </a:xfrm>
                <a:custGeom>
                  <a:avLst/>
                  <a:gdLst>
                    <a:gd name="T0" fmla="*/ 102 w 351"/>
                    <a:gd name="T1" fmla="*/ 379 h 457"/>
                    <a:gd name="T2" fmla="*/ 90 w 351"/>
                    <a:gd name="T3" fmla="*/ 375 h 457"/>
                    <a:gd name="T4" fmla="*/ 51 w 351"/>
                    <a:gd name="T5" fmla="*/ 456 h 457"/>
                    <a:gd name="T6" fmla="*/ 4 w 351"/>
                    <a:gd name="T7" fmla="*/ 441 h 457"/>
                    <a:gd name="T8" fmla="*/ 105 w 351"/>
                    <a:gd name="T9" fmla="*/ 142 h 457"/>
                    <a:gd name="T10" fmla="*/ 205 w 351"/>
                    <a:gd name="T11" fmla="*/ 130 h 457"/>
                    <a:gd name="T12" fmla="*/ 245 w 351"/>
                    <a:gd name="T13" fmla="*/ 81 h 457"/>
                    <a:gd name="T14" fmla="*/ 214 w 351"/>
                    <a:gd name="T15" fmla="*/ 85 h 457"/>
                    <a:gd name="T16" fmla="*/ 126 w 351"/>
                    <a:gd name="T17" fmla="*/ 112 h 457"/>
                    <a:gd name="T18" fmla="*/ 173 w 351"/>
                    <a:gd name="T19" fmla="*/ 7 h 457"/>
                    <a:gd name="T20" fmla="*/ 254 w 351"/>
                    <a:gd name="T21" fmla="*/ 0 h 457"/>
                    <a:gd name="T22" fmla="*/ 245 w 351"/>
                    <a:gd name="T23" fmla="*/ 34 h 457"/>
                    <a:gd name="T24" fmla="*/ 339 w 351"/>
                    <a:gd name="T25" fmla="*/ 34 h 457"/>
                    <a:gd name="T26" fmla="*/ 303 w 351"/>
                    <a:gd name="T27" fmla="*/ 118 h 457"/>
                    <a:gd name="T28" fmla="*/ 319 w 351"/>
                    <a:gd name="T29" fmla="*/ 143 h 457"/>
                    <a:gd name="T30" fmla="*/ 226 w 351"/>
                    <a:gd name="T31" fmla="*/ 416 h 457"/>
                    <a:gd name="T32" fmla="*/ 169 w 351"/>
                    <a:gd name="T33" fmla="*/ 454 h 457"/>
                    <a:gd name="T34" fmla="*/ 154 w 351"/>
                    <a:gd name="T35" fmla="*/ 421 h 457"/>
                    <a:gd name="T36" fmla="*/ 176 w 351"/>
                    <a:gd name="T37" fmla="*/ 376 h 457"/>
                    <a:gd name="T38" fmla="*/ 164 w 351"/>
                    <a:gd name="T39" fmla="*/ 371 h 457"/>
                    <a:gd name="T40" fmla="*/ 137 w 351"/>
                    <a:gd name="T41" fmla="*/ 453 h 457"/>
                    <a:gd name="T42" fmla="*/ 88 w 351"/>
                    <a:gd name="T43" fmla="*/ 454 h 457"/>
                    <a:gd name="T44" fmla="*/ 147 w 351"/>
                    <a:gd name="T45" fmla="*/ 231 h 457"/>
                    <a:gd name="T46" fmla="*/ 172 w 351"/>
                    <a:gd name="T47" fmla="*/ 174 h 457"/>
                    <a:gd name="T48" fmla="*/ 158 w 351"/>
                    <a:gd name="T49" fmla="*/ 171 h 457"/>
                    <a:gd name="T50" fmla="*/ 147 w 351"/>
                    <a:gd name="T51" fmla="*/ 231 h 457"/>
                    <a:gd name="T52" fmla="*/ 207 w 351"/>
                    <a:gd name="T53" fmla="*/ 268 h 457"/>
                    <a:gd name="T54" fmla="*/ 181 w 351"/>
                    <a:gd name="T55" fmla="*/ 320 h 457"/>
                    <a:gd name="T56" fmla="*/ 193 w 351"/>
                    <a:gd name="T57" fmla="*/ 326 h 457"/>
                    <a:gd name="T58" fmla="*/ 112 w 351"/>
                    <a:gd name="T59" fmla="*/ 330 h 457"/>
                    <a:gd name="T60" fmla="*/ 136 w 351"/>
                    <a:gd name="T61" fmla="*/ 279 h 457"/>
                    <a:gd name="T62" fmla="*/ 123 w 351"/>
                    <a:gd name="T63" fmla="*/ 274 h 457"/>
                    <a:gd name="T64" fmla="*/ 112 w 351"/>
                    <a:gd name="T65" fmla="*/ 330 h 457"/>
                    <a:gd name="T66" fmla="*/ 242 w 351"/>
                    <a:gd name="T67" fmla="*/ 165 h 457"/>
                    <a:gd name="T68" fmla="*/ 220 w 351"/>
                    <a:gd name="T69" fmla="*/ 206 h 457"/>
                    <a:gd name="T70" fmla="*/ 232 w 351"/>
                    <a:gd name="T71" fmla="*/ 21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457">
                      <a:moveTo>
                        <a:pt x="79" y="447"/>
                      </a:moveTo>
                      <a:cubicBezTo>
                        <a:pt x="87" y="424"/>
                        <a:pt x="94" y="402"/>
                        <a:pt x="102" y="379"/>
                      </a:cubicBezTo>
                      <a:cubicBezTo>
                        <a:pt x="103" y="375"/>
                        <a:pt x="107" y="370"/>
                        <a:pt x="101" y="367"/>
                      </a:cubicBezTo>
                      <a:cubicBezTo>
                        <a:pt x="95" y="365"/>
                        <a:pt x="92" y="370"/>
                        <a:pt x="90" y="375"/>
                      </a:cubicBezTo>
                      <a:cubicBezTo>
                        <a:pt x="82" y="398"/>
                        <a:pt x="74" y="421"/>
                        <a:pt x="67" y="444"/>
                      </a:cubicBezTo>
                      <a:cubicBezTo>
                        <a:pt x="64" y="453"/>
                        <a:pt x="60" y="456"/>
                        <a:pt x="51" y="456"/>
                      </a:cubicBezTo>
                      <a:cubicBezTo>
                        <a:pt x="39" y="455"/>
                        <a:pt x="27" y="455"/>
                        <a:pt x="15" y="456"/>
                      </a:cubicBezTo>
                      <a:cubicBezTo>
                        <a:pt x="2" y="456"/>
                        <a:pt x="0" y="452"/>
                        <a:pt x="4" y="441"/>
                      </a:cubicBezTo>
                      <a:cubicBezTo>
                        <a:pt x="16" y="405"/>
                        <a:pt x="28" y="370"/>
                        <a:pt x="40" y="335"/>
                      </a:cubicBezTo>
                      <a:cubicBezTo>
                        <a:pt x="62" y="271"/>
                        <a:pt x="83" y="206"/>
                        <a:pt x="105" y="142"/>
                      </a:cubicBezTo>
                      <a:cubicBezTo>
                        <a:pt x="108" y="134"/>
                        <a:pt x="111" y="131"/>
                        <a:pt x="120" y="131"/>
                      </a:cubicBezTo>
                      <a:cubicBezTo>
                        <a:pt x="148" y="131"/>
                        <a:pt x="177" y="130"/>
                        <a:pt x="205" y="130"/>
                      </a:cubicBezTo>
                      <a:cubicBezTo>
                        <a:pt x="213" y="130"/>
                        <a:pt x="218" y="128"/>
                        <a:pt x="222" y="121"/>
                      </a:cubicBezTo>
                      <a:cubicBezTo>
                        <a:pt x="229" y="107"/>
                        <a:pt x="237" y="94"/>
                        <a:pt x="245" y="81"/>
                      </a:cubicBezTo>
                      <a:cubicBezTo>
                        <a:pt x="249" y="75"/>
                        <a:pt x="248" y="72"/>
                        <a:pt x="240" y="71"/>
                      </a:cubicBezTo>
                      <a:cubicBezTo>
                        <a:pt x="228" y="70"/>
                        <a:pt x="218" y="72"/>
                        <a:pt x="214" y="85"/>
                      </a:cubicBezTo>
                      <a:cubicBezTo>
                        <a:pt x="208" y="107"/>
                        <a:pt x="194" y="115"/>
                        <a:pt x="171" y="112"/>
                      </a:cubicBezTo>
                      <a:cubicBezTo>
                        <a:pt x="156" y="110"/>
                        <a:pt x="141" y="111"/>
                        <a:pt x="126" y="112"/>
                      </a:cubicBezTo>
                      <a:cubicBezTo>
                        <a:pt x="118" y="112"/>
                        <a:pt x="114" y="110"/>
                        <a:pt x="119" y="102"/>
                      </a:cubicBezTo>
                      <a:cubicBezTo>
                        <a:pt x="137" y="70"/>
                        <a:pt x="155" y="39"/>
                        <a:pt x="173" y="7"/>
                      </a:cubicBezTo>
                      <a:cubicBezTo>
                        <a:pt x="176" y="2"/>
                        <a:pt x="179" y="0"/>
                        <a:pt x="185" y="0"/>
                      </a:cubicBezTo>
                      <a:cubicBezTo>
                        <a:pt x="208" y="0"/>
                        <a:pt x="231" y="0"/>
                        <a:pt x="254" y="0"/>
                      </a:cubicBezTo>
                      <a:cubicBezTo>
                        <a:pt x="263" y="0"/>
                        <a:pt x="262" y="4"/>
                        <a:pt x="259" y="9"/>
                      </a:cubicBezTo>
                      <a:cubicBezTo>
                        <a:pt x="255" y="16"/>
                        <a:pt x="251" y="23"/>
                        <a:pt x="245" y="34"/>
                      </a:cubicBezTo>
                      <a:cubicBezTo>
                        <a:pt x="269" y="34"/>
                        <a:pt x="290" y="34"/>
                        <a:pt x="312" y="34"/>
                      </a:cubicBezTo>
                      <a:cubicBezTo>
                        <a:pt x="321" y="34"/>
                        <a:pt x="330" y="34"/>
                        <a:pt x="339" y="34"/>
                      </a:cubicBezTo>
                      <a:cubicBezTo>
                        <a:pt x="351" y="33"/>
                        <a:pt x="350" y="37"/>
                        <a:pt x="345" y="46"/>
                      </a:cubicBezTo>
                      <a:cubicBezTo>
                        <a:pt x="331" y="69"/>
                        <a:pt x="317" y="94"/>
                        <a:pt x="303" y="118"/>
                      </a:cubicBezTo>
                      <a:cubicBezTo>
                        <a:pt x="298" y="126"/>
                        <a:pt x="297" y="132"/>
                        <a:pt x="310" y="130"/>
                      </a:cubicBezTo>
                      <a:cubicBezTo>
                        <a:pt x="321" y="128"/>
                        <a:pt x="322" y="135"/>
                        <a:pt x="319" y="143"/>
                      </a:cubicBezTo>
                      <a:cubicBezTo>
                        <a:pt x="301" y="197"/>
                        <a:pt x="282" y="250"/>
                        <a:pt x="264" y="304"/>
                      </a:cubicBezTo>
                      <a:cubicBezTo>
                        <a:pt x="251" y="341"/>
                        <a:pt x="238" y="378"/>
                        <a:pt x="226" y="416"/>
                      </a:cubicBezTo>
                      <a:cubicBezTo>
                        <a:pt x="220" y="434"/>
                        <a:pt x="208" y="446"/>
                        <a:pt x="191" y="454"/>
                      </a:cubicBezTo>
                      <a:cubicBezTo>
                        <a:pt x="183" y="454"/>
                        <a:pt x="176" y="454"/>
                        <a:pt x="169" y="454"/>
                      </a:cubicBezTo>
                      <a:cubicBezTo>
                        <a:pt x="160" y="453"/>
                        <a:pt x="147" y="457"/>
                        <a:pt x="145" y="451"/>
                      </a:cubicBezTo>
                      <a:cubicBezTo>
                        <a:pt x="141" y="442"/>
                        <a:pt x="148" y="431"/>
                        <a:pt x="154" y="421"/>
                      </a:cubicBezTo>
                      <a:cubicBezTo>
                        <a:pt x="155" y="420"/>
                        <a:pt x="157" y="419"/>
                        <a:pt x="158" y="417"/>
                      </a:cubicBezTo>
                      <a:cubicBezTo>
                        <a:pt x="170" y="406"/>
                        <a:pt x="170" y="389"/>
                        <a:pt x="176" y="376"/>
                      </a:cubicBezTo>
                      <a:cubicBezTo>
                        <a:pt x="177" y="373"/>
                        <a:pt x="180" y="368"/>
                        <a:pt x="173" y="367"/>
                      </a:cubicBezTo>
                      <a:cubicBezTo>
                        <a:pt x="169" y="366"/>
                        <a:pt x="165" y="366"/>
                        <a:pt x="164" y="371"/>
                      </a:cubicBezTo>
                      <a:cubicBezTo>
                        <a:pt x="160" y="384"/>
                        <a:pt x="154" y="395"/>
                        <a:pt x="152" y="408"/>
                      </a:cubicBezTo>
                      <a:cubicBezTo>
                        <a:pt x="145" y="422"/>
                        <a:pt x="141" y="437"/>
                        <a:pt x="137" y="453"/>
                      </a:cubicBezTo>
                      <a:cubicBezTo>
                        <a:pt x="137" y="453"/>
                        <a:pt x="137" y="453"/>
                        <a:pt x="137" y="453"/>
                      </a:cubicBezTo>
                      <a:cubicBezTo>
                        <a:pt x="121" y="453"/>
                        <a:pt x="104" y="453"/>
                        <a:pt x="88" y="454"/>
                      </a:cubicBezTo>
                      <a:cubicBezTo>
                        <a:pt x="83" y="454"/>
                        <a:pt x="79" y="453"/>
                        <a:pt x="79" y="447"/>
                      </a:cubicBezTo>
                      <a:close/>
                      <a:moveTo>
                        <a:pt x="147" y="231"/>
                      </a:moveTo>
                      <a:cubicBezTo>
                        <a:pt x="153" y="231"/>
                        <a:pt x="154" y="228"/>
                        <a:pt x="155" y="224"/>
                      </a:cubicBezTo>
                      <a:cubicBezTo>
                        <a:pt x="161" y="207"/>
                        <a:pt x="167" y="191"/>
                        <a:pt x="172" y="174"/>
                      </a:cubicBezTo>
                      <a:cubicBezTo>
                        <a:pt x="173" y="172"/>
                        <a:pt x="177" y="166"/>
                        <a:pt x="170" y="165"/>
                      </a:cubicBezTo>
                      <a:cubicBezTo>
                        <a:pt x="165" y="165"/>
                        <a:pt x="160" y="164"/>
                        <a:pt x="158" y="171"/>
                      </a:cubicBezTo>
                      <a:cubicBezTo>
                        <a:pt x="153" y="188"/>
                        <a:pt x="147" y="205"/>
                        <a:pt x="141" y="222"/>
                      </a:cubicBezTo>
                      <a:cubicBezTo>
                        <a:pt x="139" y="227"/>
                        <a:pt x="140" y="232"/>
                        <a:pt x="147" y="231"/>
                      </a:cubicBezTo>
                      <a:close/>
                      <a:moveTo>
                        <a:pt x="211" y="274"/>
                      </a:moveTo>
                      <a:cubicBezTo>
                        <a:pt x="211" y="270"/>
                        <a:pt x="210" y="268"/>
                        <a:pt x="207" y="268"/>
                      </a:cubicBezTo>
                      <a:cubicBezTo>
                        <a:pt x="201" y="267"/>
                        <a:pt x="198" y="269"/>
                        <a:pt x="196" y="275"/>
                      </a:cubicBezTo>
                      <a:cubicBezTo>
                        <a:pt x="191" y="290"/>
                        <a:pt x="186" y="305"/>
                        <a:pt x="181" y="320"/>
                      </a:cubicBezTo>
                      <a:cubicBezTo>
                        <a:pt x="180" y="323"/>
                        <a:pt x="178" y="327"/>
                        <a:pt x="182" y="329"/>
                      </a:cubicBezTo>
                      <a:cubicBezTo>
                        <a:pt x="186" y="331"/>
                        <a:pt x="191" y="330"/>
                        <a:pt x="193" y="326"/>
                      </a:cubicBezTo>
                      <a:cubicBezTo>
                        <a:pt x="199" y="308"/>
                        <a:pt x="205" y="291"/>
                        <a:pt x="211" y="274"/>
                      </a:cubicBezTo>
                      <a:close/>
                      <a:moveTo>
                        <a:pt x="112" y="330"/>
                      </a:moveTo>
                      <a:cubicBezTo>
                        <a:pt x="118" y="330"/>
                        <a:pt x="120" y="326"/>
                        <a:pt x="122" y="321"/>
                      </a:cubicBezTo>
                      <a:cubicBezTo>
                        <a:pt x="127" y="307"/>
                        <a:pt x="132" y="293"/>
                        <a:pt x="136" y="279"/>
                      </a:cubicBezTo>
                      <a:cubicBezTo>
                        <a:pt x="137" y="276"/>
                        <a:pt x="143" y="270"/>
                        <a:pt x="135" y="268"/>
                      </a:cubicBezTo>
                      <a:cubicBezTo>
                        <a:pt x="130" y="266"/>
                        <a:pt x="125" y="268"/>
                        <a:pt x="123" y="274"/>
                      </a:cubicBezTo>
                      <a:cubicBezTo>
                        <a:pt x="118" y="290"/>
                        <a:pt x="113" y="306"/>
                        <a:pt x="107" y="322"/>
                      </a:cubicBezTo>
                      <a:cubicBezTo>
                        <a:pt x="106" y="326"/>
                        <a:pt x="105" y="330"/>
                        <a:pt x="112" y="330"/>
                      </a:cubicBezTo>
                      <a:close/>
                      <a:moveTo>
                        <a:pt x="247" y="167"/>
                      </a:moveTo>
                      <a:cubicBezTo>
                        <a:pt x="247" y="166"/>
                        <a:pt x="244" y="165"/>
                        <a:pt x="242" y="165"/>
                      </a:cubicBezTo>
                      <a:cubicBezTo>
                        <a:pt x="237" y="164"/>
                        <a:pt x="233" y="166"/>
                        <a:pt x="232" y="171"/>
                      </a:cubicBezTo>
                      <a:cubicBezTo>
                        <a:pt x="228" y="183"/>
                        <a:pt x="223" y="194"/>
                        <a:pt x="220" y="206"/>
                      </a:cubicBezTo>
                      <a:cubicBezTo>
                        <a:pt x="219" y="214"/>
                        <a:pt x="207" y="226"/>
                        <a:pt x="217" y="230"/>
                      </a:cubicBezTo>
                      <a:cubicBezTo>
                        <a:pt x="231" y="235"/>
                        <a:pt x="228" y="218"/>
                        <a:pt x="232" y="210"/>
                      </a:cubicBezTo>
                      <a:cubicBezTo>
                        <a:pt x="238" y="197"/>
                        <a:pt x="242" y="183"/>
                        <a:pt x="247"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7" name="Freeform 16"/>
                <p:cNvSpPr/>
                <p:nvPr/>
              </p:nvSpPr>
              <p:spPr bwMode="auto">
                <a:xfrm>
                  <a:off x="693111" y="3302000"/>
                  <a:ext cx="1293813" cy="1728788"/>
                </a:xfrm>
                <a:custGeom>
                  <a:avLst/>
                  <a:gdLst>
                    <a:gd name="T0" fmla="*/ 258 w 345"/>
                    <a:gd name="T1" fmla="*/ 1 h 460"/>
                    <a:gd name="T2" fmla="*/ 303 w 345"/>
                    <a:gd name="T3" fmla="*/ 1 h 460"/>
                    <a:gd name="T4" fmla="*/ 310 w 345"/>
                    <a:gd name="T5" fmla="*/ 11 h 460"/>
                    <a:gd name="T6" fmla="*/ 297 w 345"/>
                    <a:gd name="T7" fmla="*/ 48 h 460"/>
                    <a:gd name="T8" fmla="*/ 307 w 345"/>
                    <a:gd name="T9" fmla="*/ 61 h 460"/>
                    <a:gd name="T10" fmla="*/ 317 w 345"/>
                    <a:gd name="T11" fmla="*/ 61 h 460"/>
                    <a:gd name="T12" fmla="*/ 341 w 345"/>
                    <a:gd name="T13" fmla="*/ 66 h 460"/>
                    <a:gd name="T14" fmla="*/ 314 w 345"/>
                    <a:gd name="T15" fmla="*/ 98 h 460"/>
                    <a:gd name="T16" fmla="*/ 245 w 345"/>
                    <a:gd name="T17" fmla="*/ 98 h 460"/>
                    <a:gd name="T18" fmla="*/ 224 w 345"/>
                    <a:gd name="T19" fmla="*/ 112 h 460"/>
                    <a:gd name="T20" fmla="*/ 241 w 345"/>
                    <a:gd name="T21" fmla="*/ 138 h 460"/>
                    <a:gd name="T22" fmla="*/ 309 w 345"/>
                    <a:gd name="T23" fmla="*/ 138 h 460"/>
                    <a:gd name="T24" fmla="*/ 316 w 345"/>
                    <a:gd name="T25" fmla="*/ 147 h 460"/>
                    <a:gd name="T26" fmla="*/ 224 w 345"/>
                    <a:gd name="T27" fmla="*/ 415 h 460"/>
                    <a:gd name="T28" fmla="*/ 163 w 345"/>
                    <a:gd name="T29" fmla="*/ 459 h 460"/>
                    <a:gd name="T30" fmla="*/ 110 w 345"/>
                    <a:gd name="T31" fmla="*/ 459 h 460"/>
                    <a:gd name="T32" fmla="*/ 102 w 345"/>
                    <a:gd name="T33" fmla="*/ 446 h 460"/>
                    <a:gd name="T34" fmla="*/ 123 w 345"/>
                    <a:gd name="T35" fmla="*/ 424 h 460"/>
                    <a:gd name="T36" fmla="*/ 138 w 345"/>
                    <a:gd name="T37" fmla="*/ 407 h 460"/>
                    <a:gd name="T38" fmla="*/ 214 w 345"/>
                    <a:gd name="T39" fmla="*/ 182 h 460"/>
                    <a:gd name="T40" fmla="*/ 213 w 345"/>
                    <a:gd name="T41" fmla="*/ 174 h 460"/>
                    <a:gd name="T42" fmla="*/ 197 w 345"/>
                    <a:gd name="T43" fmla="*/ 181 h 460"/>
                    <a:gd name="T44" fmla="*/ 176 w 345"/>
                    <a:gd name="T45" fmla="*/ 235 h 460"/>
                    <a:gd name="T46" fmla="*/ 91 w 345"/>
                    <a:gd name="T47" fmla="*/ 451 h 460"/>
                    <a:gd name="T48" fmla="*/ 77 w 345"/>
                    <a:gd name="T49" fmla="*/ 459 h 460"/>
                    <a:gd name="T50" fmla="*/ 13 w 345"/>
                    <a:gd name="T51" fmla="*/ 459 h 460"/>
                    <a:gd name="T52" fmla="*/ 4 w 345"/>
                    <a:gd name="T53" fmla="*/ 446 h 460"/>
                    <a:gd name="T54" fmla="*/ 82 w 345"/>
                    <a:gd name="T55" fmla="*/ 250 h 460"/>
                    <a:gd name="T56" fmla="*/ 136 w 345"/>
                    <a:gd name="T57" fmla="*/ 111 h 460"/>
                    <a:gd name="T58" fmla="*/ 129 w 345"/>
                    <a:gd name="T59" fmla="*/ 98 h 460"/>
                    <a:gd name="T60" fmla="*/ 121 w 345"/>
                    <a:gd name="T61" fmla="*/ 88 h 460"/>
                    <a:gd name="T62" fmla="*/ 155 w 345"/>
                    <a:gd name="T63" fmla="*/ 61 h 460"/>
                    <a:gd name="T64" fmla="*/ 170 w 345"/>
                    <a:gd name="T65" fmla="*/ 61 h 460"/>
                    <a:gd name="T66" fmla="*/ 186 w 345"/>
                    <a:gd name="T67" fmla="*/ 49 h 460"/>
                    <a:gd name="T68" fmla="*/ 199 w 345"/>
                    <a:gd name="T69" fmla="*/ 11 h 460"/>
                    <a:gd name="T70" fmla="*/ 213 w 345"/>
                    <a:gd name="T71" fmla="*/ 1 h 460"/>
                    <a:gd name="T72" fmla="*/ 258 w 345"/>
                    <a:gd name="T73" fmla="*/ 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 h="460">
                      <a:moveTo>
                        <a:pt x="258" y="1"/>
                      </a:moveTo>
                      <a:cubicBezTo>
                        <a:pt x="273" y="1"/>
                        <a:pt x="288" y="1"/>
                        <a:pt x="303" y="1"/>
                      </a:cubicBezTo>
                      <a:cubicBezTo>
                        <a:pt x="312" y="0"/>
                        <a:pt x="313" y="3"/>
                        <a:pt x="310" y="11"/>
                      </a:cubicBezTo>
                      <a:cubicBezTo>
                        <a:pt x="305" y="23"/>
                        <a:pt x="302" y="36"/>
                        <a:pt x="297" y="48"/>
                      </a:cubicBezTo>
                      <a:cubicBezTo>
                        <a:pt x="293" y="58"/>
                        <a:pt x="296" y="61"/>
                        <a:pt x="307" y="61"/>
                      </a:cubicBezTo>
                      <a:cubicBezTo>
                        <a:pt x="310" y="60"/>
                        <a:pt x="314" y="60"/>
                        <a:pt x="317" y="61"/>
                      </a:cubicBezTo>
                      <a:cubicBezTo>
                        <a:pt x="325" y="63"/>
                        <a:pt x="339" y="54"/>
                        <a:pt x="341" y="66"/>
                      </a:cubicBezTo>
                      <a:cubicBezTo>
                        <a:pt x="345" y="83"/>
                        <a:pt x="329" y="98"/>
                        <a:pt x="314" y="98"/>
                      </a:cubicBezTo>
                      <a:cubicBezTo>
                        <a:pt x="291" y="99"/>
                        <a:pt x="268" y="99"/>
                        <a:pt x="245" y="98"/>
                      </a:cubicBezTo>
                      <a:cubicBezTo>
                        <a:pt x="233" y="98"/>
                        <a:pt x="228" y="102"/>
                        <a:pt x="224" y="112"/>
                      </a:cubicBezTo>
                      <a:cubicBezTo>
                        <a:pt x="214" y="138"/>
                        <a:pt x="214" y="138"/>
                        <a:pt x="241" y="138"/>
                      </a:cubicBezTo>
                      <a:cubicBezTo>
                        <a:pt x="264" y="138"/>
                        <a:pt x="286" y="138"/>
                        <a:pt x="309" y="138"/>
                      </a:cubicBezTo>
                      <a:cubicBezTo>
                        <a:pt x="316" y="138"/>
                        <a:pt x="319" y="139"/>
                        <a:pt x="316" y="147"/>
                      </a:cubicBezTo>
                      <a:cubicBezTo>
                        <a:pt x="285" y="236"/>
                        <a:pt x="255" y="326"/>
                        <a:pt x="224" y="415"/>
                      </a:cubicBezTo>
                      <a:cubicBezTo>
                        <a:pt x="214" y="443"/>
                        <a:pt x="192" y="457"/>
                        <a:pt x="163" y="459"/>
                      </a:cubicBezTo>
                      <a:cubicBezTo>
                        <a:pt x="145" y="460"/>
                        <a:pt x="128" y="459"/>
                        <a:pt x="110" y="459"/>
                      </a:cubicBezTo>
                      <a:cubicBezTo>
                        <a:pt x="100" y="459"/>
                        <a:pt x="98" y="455"/>
                        <a:pt x="102" y="446"/>
                      </a:cubicBezTo>
                      <a:cubicBezTo>
                        <a:pt x="106" y="436"/>
                        <a:pt x="107" y="424"/>
                        <a:pt x="123" y="424"/>
                      </a:cubicBezTo>
                      <a:cubicBezTo>
                        <a:pt x="131" y="423"/>
                        <a:pt x="135" y="415"/>
                        <a:pt x="138" y="407"/>
                      </a:cubicBezTo>
                      <a:cubicBezTo>
                        <a:pt x="164" y="332"/>
                        <a:pt x="189" y="257"/>
                        <a:pt x="214" y="182"/>
                      </a:cubicBezTo>
                      <a:cubicBezTo>
                        <a:pt x="215" y="179"/>
                        <a:pt x="219" y="175"/>
                        <a:pt x="213" y="174"/>
                      </a:cubicBezTo>
                      <a:cubicBezTo>
                        <a:pt x="206" y="172"/>
                        <a:pt x="200" y="173"/>
                        <a:pt x="197" y="181"/>
                      </a:cubicBezTo>
                      <a:cubicBezTo>
                        <a:pt x="190" y="199"/>
                        <a:pt x="183" y="217"/>
                        <a:pt x="176" y="235"/>
                      </a:cubicBezTo>
                      <a:cubicBezTo>
                        <a:pt x="147" y="307"/>
                        <a:pt x="119" y="379"/>
                        <a:pt x="91" y="451"/>
                      </a:cubicBezTo>
                      <a:cubicBezTo>
                        <a:pt x="88" y="458"/>
                        <a:pt x="84" y="459"/>
                        <a:pt x="77" y="459"/>
                      </a:cubicBezTo>
                      <a:cubicBezTo>
                        <a:pt x="56" y="459"/>
                        <a:pt x="34" y="459"/>
                        <a:pt x="13" y="459"/>
                      </a:cubicBezTo>
                      <a:cubicBezTo>
                        <a:pt x="2" y="459"/>
                        <a:pt x="0" y="456"/>
                        <a:pt x="4" y="446"/>
                      </a:cubicBezTo>
                      <a:cubicBezTo>
                        <a:pt x="30" y="381"/>
                        <a:pt x="56" y="316"/>
                        <a:pt x="82" y="250"/>
                      </a:cubicBezTo>
                      <a:cubicBezTo>
                        <a:pt x="100" y="204"/>
                        <a:pt x="118" y="157"/>
                        <a:pt x="136" y="111"/>
                      </a:cubicBezTo>
                      <a:cubicBezTo>
                        <a:pt x="139" y="103"/>
                        <a:pt x="140" y="98"/>
                        <a:pt x="129" y="98"/>
                      </a:cubicBezTo>
                      <a:cubicBezTo>
                        <a:pt x="121" y="99"/>
                        <a:pt x="120" y="94"/>
                        <a:pt x="121" y="88"/>
                      </a:cubicBezTo>
                      <a:cubicBezTo>
                        <a:pt x="127" y="63"/>
                        <a:pt x="129" y="61"/>
                        <a:pt x="155" y="61"/>
                      </a:cubicBezTo>
                      <a:cubicBezTo>
                        <a:pt x="160" y="61"/>
                        <a:pt x="165" y="60"/>
                        <a:pt x="170" y="61"/>
                      </a:cubicBezTo>
                      <a:cubicBezTo>
                        <a:pt x="180" y="62"/>
                        <a:pt x="184" y="57"/>
                        <a:pt x="186" y="49"/>
                      </a:cubicBezTo>
                      <a:cubicBezTo>
                        <a:pt x="190" y="36"/>
                        <a:pt x="195" y="24"/>
                        <a:pt x="199" y="11"/>
                      </a:cubicBezTo>
                      <a:cubicBezTo>
                        <a:pt x="201" y="3"/>
                        <a:pt x="205" y="0"/>
                        <a:pt x="213" y="1"/>
                      </a:cubicBezTo>
                      <a:cubicBezTo>
                        <a:pt x="228" y="1"/>
                        <a:pt x="243" y="1"/>
                        <a:pt x="25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8" name="Freeform 17"/>
                <p:cNvSpPr/>
                <p:nvPr/>
              </p:nvSpPr>
              <p:spPr bwMode="auto">
                <a:xfrm>
                  <a:off x="1485273" y="3302000"/>
                  <a:ext cx="1403350" cy="1733550"/>
                </a:xfrm>
                <a:custGeom>
                  <a:avLst/>
                  <a:gdLst>
                    <a:gd name="T0" fmla="*/ 130 w 374"/>
                    <a:gd name="T1" fmla="*/ 433 h 461"/>
                    <a:gd name="T2" fmla="*/ 127 w 374"/>
                    <a:gd name="T3" fmla="*/ 434 h 461"/>
                    <a:gd name="T4" fmla="*/ 63 w 374"/>
                    <a:gd name="T5" fmla="*/ 459 h 461"/>
                    <a:gd name="T6" fmla="*/ 0 w 374"/>
                    <a:gd name="T7" fmla="*/ 459 h 461"/>
                    <a:gd name="T8" fmla="*/ 41 w 374"/>
                    <a:gd name="T9" fmla="*/ 411 h 461"/>
                    <a:gd name="T10" fmla="*/ 102 w 374"/>
                    <a:gd name="T11" fmla="*/ 343 h 461"/>
                    <a:gd name="T12" fmla="*/ 110 w 374"/>
                    <a:gd name="T13" fmla="*/ 316 h 461"/>
                    <a:gd name="T14" fmla="*/ 97 w 374"/>
                    <a:gd name="T15" fmla="*/ 241 h 461"/>
                    <a:gd name="T16" fmla="*/ 112 w 374"/>
                    <a:gd name="T17" fmla="*/ 175 h 461"/>
                    <a:gd name="T18" fmla="*/ 124 w 374"/>
                    <a:gd name="T19" fmla="*/ 171 h 461"/>
                    <a:gd name="T20" fmla="*/ 199 w 374"/>
                    <a:gd name="T21" fmla="*/ 171 h 461"/>
                    <a:gd name="T22" fmla="*/ 207 w 374"/>
                    <a:gd name="T23" fmla="*/ 183 h 461"/>
                    <a:gd name="T24" fmla="*/ 201 w 374"/>
                    <a:gd name="T25" fmla="*/ 228 h 461"/>
                    <a:gd name="T26" fmla="*/ 222 w 374"/>
                    <a:gd name="T27" fmla="*/ 203 h 461"/>
                    <a:gd name="T28" fmla="*/ 252 w 374"/>
                    <a:gd name="T29" fmla="*/ 112 h 461"/>
                    <a:gd name="T30" fmla="*/ 252 w 374"/>
                    <a:gd name="T31" fmla="*/ 99 h 461"/>
                    <a:gd name="T32" fmla="*/ 232 w 374"/>
                    <a:gd name="T33" fmla="*/ 106 h 461"/>
                    <a:gd name="T34" fmla="*/ 212 w 374"/>
                    <a:gd name="T35" fmla="*/ 147 h 461"/>
                    <a:gd name="T36" fmla="*/ 197 w 374"/>
                    <a:gd name="T37" fmla="*/ 157 h 461"/>
                    <a:gd name="T38" fmla="*/ 125 w 374"/>
                    <a:gd name="T39" fmla="*/ 157 h 461"/>
                    <a:gd name="T40" fmla="*/ 117 w 374"/>
                    <a:gd name="T41" fmla="*/ 146 h 461"/>
                    <a:gd name="T42" fmla="*/ 183 w 374"/>
                    <a:gd name="T43" fmla="*/ 9 h 461"/>
                    <a:gd name="T44" fmla="*/ 196 w 374"/>
                    <a:gd name="T45" fmla="*/ 1 h 461"/>
                    <a:gd name="T46" fmla="*/ 269 w 374"/>
                    <a:gd name="T47" fmla="*/ 1 h 461"/>
                    <a:gd name="T48" fmla="*/ 277 w 374"/>
                    <a:gd name="T49" fmla="*/ 12 h 461"/>
                    <a:gd name="T50" fmla="*/ 261 w 374"/>
                    <a:gd name="T51" fmla="*/ 46 h 461"/>
                    <a:gd name="T52" fmla="*/ 269 w 374"/>
                    <a:gd name="T53" fmla="*/ 61 h 461"/>
                    <a:gd name="T54" fmla="*/ 358 w 374"/>
                    <a:gd name="T55" fmla="*/ 61 h 461"/>
                    <a:gd name="T56" fmla="*/ 369 w 374"/>
                    <a:gd name="T57" fmla="*/ 78 h 461"/>
                    <a:gd name="T58" fmla="*/ 354 w 374"/>
                    <a:gd name="T59" fmla="*/ 98 h 461"/>
                    <a:gd name="T60" fmla="*/ 342 w 374"/>
                    <a:gd name="T61" fmla="*/ 132 h 461"/>
                    <a:gd name="T62" fmla="*/ 316 w 374"/>
                    <a:gd name="T63" fmla="*/ 211 h 461"/>
                    <a:gd name="T64" fmla="*/ 277 w 374"/>
                    <a:gd name="T65" fmla="*/ 264 h 461"/>
                    <a:gd name="T66" fmla="*/ 225 w 374"/>
                    <a:gd name="T67" fmla="*/ 322 h 461"/>
                    <a:gd name="T68" fmla="*/ 220 w 374"/>
                    <a:gd name="T69" fmla="*/ 341 h 461"/>
                    <a:gd name="T70" fmla="*/ 238 w 374"/>
                    <a:gd name="T71" fmla="*/ 445 h 461"/>
                    <a:gd name="T72" fmla="*/ 225 w 374"/>
                    <a:gd name="T73" fmla="*/ 459 h 461"/>
                    <a:gd name="T74" fmla="*/ 152 w 374"/>
                    <a:gd name="T75" fmla="*/ 459 h 461"/>
                    <a:gd name="T76" fmla="*/ 132 w 374"/>
                    <a:gd name="T77" fmla="*/ 441 h 461"/>
                    <a:gd name="T78" fmla="*/ 130 w 374"/>
                    <a:gd name="T79" fmla="*/ 43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4" h="461">
                      <a:moveTo>
                        <a:pt x="130" y="433"/>
                      </a:moveTo>
                      <a:cubicBezTo>
                        <a:pt x="128" y="434"/>
                        <a:pt x="127" y="434"/>
                        <a:pt x="127" y="434"/>
                      </a:cubicBezTo>
                      <a:cubicBezTo>
                        <a:pt x="112" y="459"/>
                        <a:pt x="89" y="461"/>
                        <a:pt x="63" y="459"/>
                      </a:cubicBezTo>
                      <a:cubicBezTo>
                        <a:pt x="43" y="458"/>
                        <a:pt x="23" y="459"/>
                        <a:pt x="0" y="459"/>
                      </a:cubicBezTo>
                      <a:cubicBezTo>
                        <a:pt x="15" y="442"/>
                        <a:pt x="28" y="426"/>
                        <a:pt x="41" y="411"/>
                      </a:cubicBezTo>
                      <a:cubicBezTo>
                        <a:pt x="61" y="388"/>
                        <a:pt x="81" y="366"/>
                        <a:pt x="102" y="343"/>
                      </a:cubicBezTo>
                      <a:cubicBezTo>
                        <a:pt x="110" y="335"/>
                        <a:pt x="112" y="327"/>
                        <a:pt x="110" y="316"/>
                      </a:cubicBezTo>
                      <a:cubicBezTo>
                        <a:pt x="105" y="291"/>
                        <a:pt x="101" y="266"/>
                        <a:pt x="97" y="241"/>
                      </a:cubicBezTo>
                      <a:cubicBezTo>
                        <a:pt x="92" y="217"/>
                        <a:pt x="106" y="197"/>
                        <a:pt x="112" y="175"/>
                      </a:cubicBezTo>
                      <a:cubicBezTo>
                        <a:pt x="114" y="170"/>
                        <a:pt x="120" y="171"/>
                        <a:pt x="124" y="171"/>
                      </a:cubicBezTo>
                      <a:cubicBezTo>
                        <a:pt x="149" y="171"/>
                        <a:pt x="174" y="171"/>
                        <a:pt x="199" y="171"/>
                      </a:cubicBezTo>
                      <a:cubicBezTo>
                        <a:pt x="210" y="170"/>
                        <a:pt x="211" y="174"/>
                        <a:pt x="207" y="183"/>
                      </a:cubicBezTo>
                      <a:cubicBezTo>
                        <a:pt x="201" y="197"/>
                        <a:pt x="194" y="211"/>
                        <a:pt x="201" y="228"/>
                      </a:cubicBezTo>
                      <a:cubicBezTo>
                        <a:pt x="211" y="221"/>
                        <a:pt x="218" y="213"/>
                        <a:pt x="222" y="203"/>
                      </a:cubicBezTo>
                      <a:cubicBezTo>
                        <a:pt x="232" y="173"/>
                        <a:pt x="243" y="143"/>
                        <a:pt x="252" y="112"/>
                      </a:cubicBezTo>
                      <a:cubicBezTo>
                        <a:pt x="253" y="108"/>
                        <a:pt x="261" y="102"/>
                        <a:pt x="252" y="99"/>
                      </a:cubicBezTo>
                      <a:cubicBezTo>
                        <a:pt x="245" y="97"/>
                        <a:pt x="236" y="96"/>
                        <a:pt x="232" y="106"/>
                      </a:cubicBezTo>
                      <a:cubicBezTo>
                        <a:pt x="225" y="120"/>
                        <a:pt x="217" y="133"/>
                        <a:pt x="212" y="147"/>
                      </a:cubicBezTo>
                      <a:cubicBezTo>
                        <a:pt x="208" y="155"/>
                        <a:pt x="204" y="157"/>
                        <a:pt x="197" y="157"/>
                      </a:cubicBezTo>
                      <a:cubicBezTo>
                        <a:pt x="173" y="157"/>
                        <a:pt x="149" y="156"/>
                        <a:pt x="125" y="157"/>
                      </a:cubicBezTo>
                      <a:cubicBezTo>
                        <a:pt x="116" y="157"/>
                        <a:pt x="112" y="156"/>
                        <a:pt x="117" y="146"/>
                      </a:cubicBezTo>
                      <a:cubicBezTo>
                        <a:pt x="140" y="100"/>
                        <a:pt x="161" y="55"/>
                        <a:pt x="183" y="9"/>
                      </a:cubicBezTo>
                      <a:cubicBezTo>
                        <a:pt x="186" y="3"/>
                        <a:pt x="189" y="0"/>
                        <a:pt x="196" y="1"/>
                      </a:cubicBezTo>
                      <a:cubicBezTo>
                        <a:pt x="220" y="1"/>
                        <a:pt x="245" y="1"/>
                        <a:pt x="269" y="1"/>
                      </a:cubicBezTo>
                      <a:cubicBezTo>
                        <a:pt x="278" y="0"/>
                        <a:pt x="281" y="3"/>
                        <a:pt x="277" y="12"/>
                      </a:cubicBezTo>
                      <a:cubicBezTo>
                        <a:pt x="271" y="23"/>
                        <a:pt x="267" y="35"/>
                        <a:pt x="261" y="46"/>
                      </a:cubicBezTo>
                      <a:cubicBezTo>
                        <a:pt x="254" y="57"/>
                        <a:pt x="255" y="61"/>
                        <a:pt x="269" y="61"/>
                      </a:cubicBezTo>
                      <a:cubicBezTo>
                        <a:pt x="299" y="60"/>
                        <a:pt x="328" y="61"/>
                        <a:pt x="358" y="61"/>
                      </a:cubicBezTo>
                      <a:cubicBezTo>
                        <a:pt x="374" y="61"/>
                        <a:pt x="374" y="62"/>
                        <a:pt x="369" y="78"/>
                      </a:cubicBezTo>
                      <a:cubicBezTo>
                        <a:pt x="366" y="87"/>
                        <a:pt x="358" y="91"/>
                        <a:pt x="354" y="98"/>
                      </a:cubicBezTo>
                      <a:cubicBezTo>
                        <a:pt x="348" y="108"/>
                        <a:pt x="346" y="121"/>
                        <a:pt x="342" y="132"/>
                      </a:cubicBezTo>
                      <a:cubicBezTo>
                        <a:pt x="333" y="158"/>
                        <a:pt x="324" y="185"/>
                        <a:pt x="316" y="211"/>
                      </a:cubicBezTo>
                      <a:cubicBezTo>
                        <a:pt x="309" y="233"/>
                        <a:pt x="291" y="247"/>
                        <a:pt x="277" y="264"/>
                      </a:cubicBezTo>
                      <a:cubicBezTo>
                        <a:pt x="261" y="284"/>
                        <a:pt x="243" y="303"/>
                        <a:pt x="225" y="322"/>
                      </a:cubicBezTo>
                      <a:cubicBezTo>
                        <a:pt x="220" y="328"/>
                        <a:pt x="219" y="333"/>
                        <a:pt x="220" y="341"/>
                      </a:cubicBezTo>
                      <a:cubicBezTo>
                        <a:pt x="226" y="376"/>
                        <a:pt x="231" y="411"/>
                        <a:pt x="238" y="445"/>
                      </a:cubicBezTo>
                      <a:cubicBezTo>
                        <a:pt x="240" y="458"/>
                        <a:pt x="236" y="459"/>
                        <a:pt x="225" y="459"/>
                      </a:cubicBezTo>
                      <a:cubicBezTo>
                        <a:pt x="201" y="459"/>
                        <a:pt x="176" y="458"/>
                        <a:pt x="152" y="459"/>
                      </a:cubicBezTo>
                      <a:cubicBezTo>
                        <a:pt x="137" y="460"/>
                        <a:pt x="132" y="454"/>
                        <a:pt x="132" y="441"/>
                      </a:cubicBezTo>
                      <a:cubicBezTo>
                        <a:pt x="132" y="439"/>
                        <a:pt x="131" y="437"/>
                        <a:pt x="130" y="4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9" name="Freeform 23"/>
                <p:cNvSpPr/>
                <p:nvPr/>
              </p:nvSpPr>
              <p:spPr bwMode="auto">
                <a:xfrm>
                  <a:off x="-184777" y="4071938"/>
                  <a:ext cx="996950" cy="969963"/>
                </a:xfrm>
                <a:custGeom>
                  <a:avLst/>
                  <a:gdLst>
                    <a:gd name="T0" fmla="*/ 54 w 266"/>
                    <a:gd name="T1" fmla="*/ 154 h 258"/>
                    <a:gd name="T2" fmla="*/ 69 w 266"/>
                    <a:gd name="T3" fmla="*/ 154 h 258"/>
                    <a:gd name="T4" fmla="*/ 108 w 266"/>
                    <a:gd name="T5" fmla="*/ 125 h 258"/>
                    <a:gd name="T6" fmla="*/ 116 w 266"/>
                    <a:gd name="T7" fmla="*/ 99 h 258"/>
                    <a:gd name="T8" fmla="*/ 117 w 266"/>
                    <a:gd name="T9" fmla="*/ 85 h 258"/>
                    <a:gd name="T10" fmla="*/ 92 w 266"/>
                    <a:gd name="T11" fmla="*/ 91 h 258"/>
                    <a:gd name="T12" fmla="*/ 80 w 266"/>
                    <a:gd name="T13" fmla="*/ 115 h 258"/>
                    <a:gd name="T14" fmla="*/ 64 w 266"/>
                    <a:gd name="T15" fmla="*/ 125 h 258"/>
                    <a:gd name="T16" fmla="*/ 26 w 266"/>
                    <a:gd name="T17" fmla="*/ 125 h 258"/>
                    <a:gd name="T18" fmla="*/ 21 w 266"/>
                    <a:gd name="T19" fmla="*/ 117 h 258"/>
                    <a:gd name="T20" fmla="*/ 70 w 266"/>
                    <a:gd name="T21" fmla="*/ 18 h 258"/>
                    <a:gd name="T22" fmla="*/ 79 w 266"/>
                    <a:gd name="T23" fmla="*/ 11 h 258"/>
                    <a:gd name="T24" fmla="*/ 120 w 266"/>
                    <a:gd name="T25" fmla="*/ 11 h 258"/>
                    <a:gd name="T26" fmla="*/ 125 w 266"/>
                    <a:gd name="T27" fmla="*/ 22 h 258"/>
                    <a:gd name="T28" fmla="*/ 119 w 266"/>
                    <a:gd name="T29" fmla="*/ 34 h 258"/>
                    <a:gd name="T30" fmla="*/ 118 w 266"/>
                    <a:gd name="T31" fmla="*/ 46 h 258"/>
                    <a:gd name="T32" fmla="*/ 137 w 266"/>
                    <a:gd name="T33" fmla="*/ 40 h 258"/>
                    <a:gd name="T34" fmla="*/ 137 w 266"/>
                    <a:gd name="T35" fmla="*/ 39 h 258"/>
                    <a:gd name="T36" fmla="*/ 151 w 266"/>
                    <a:gd name="T37" fmla="*/ 7 h 258"/>
                    <a:gd name="T38" fmla="*/ 189 w 266"/>
                    <a:gd name="T39" fmla="*/ 5 h 258"/>
                    <a:gd name="T40" fmla="*/ 223 w 266"/>
                    <a:gd name="T41" fmla="*/ 5 h 258"/>
                    <a:gd name="T42" fmla="*/ 230 w 266"/>
                    <a:gd name="T43" fmla="*/ 15 h 258"/>
                    <a:gd name="T44" fmla="*/ 222 w 266"/>
                    <a:gd name="T45" fmla="*/ 39 h 258"/>
                    <a:gd name="T46" fmla="*/ 229 w 266"/>
                    <a:gd name="T47" fmla="*/ 47 h 258"/>
                    <a:gd name="T48" fmla="*/ 257 w 266"/>
                    <a:gd name="T49" fmla="*/ 47 h 258"/>
                    <a:gd name="T50" fmla="*/ 265 w 266"/>
                    <a:gd name="T51" fmla="*/ 57 h 258"/>
                    <a:gd name="T52" fmla="*/ 234 w 266"/>
                    <a:gd name="T53" fmla="*/ 84 h 258"/>
                    <a:gd name="T54" fmla="*/ 225 w 266"/>
                    <a:gd name="T55" fmla="*/ 84 h 258"/>
                    <a:gd name="T56" fmla="*/ 201 w 266"/>
                    <a:gd name="T57" fmla="*/ 100 h 258"/>
                    <a:gd name="T58" fmla="*/ 186 w 266"/>
                    <a:gd name="T59" fmla="*/ 143 h 258"/>
                    <a:gd name="T60" fmla="*/ 194 w 266"/>
                    <a:gd name="T61" fmla="*/ 154 h 258"/>
                    <a:gd name="T62" fmla="*/ 226 w 266"/>
                    <a:gd name="T63" fmla="*/ 154 h 258"/>
                    <a:gd name="T64" fmla="*/ 235 w 266"/>
                    <a:gd name="T65" fmla="*/ 158 h 258"/>
                    <a:gd name="T66" fmla="*/ 214 w 266"/>
                    <a:gd name="T67" fmla="*/ 191 h 258"/>
                    <a:gd name="T68" fmla="*/ 190 w 266"/>
                    <a:gd name="T69" fmla="*/ 190 h 258"/>
                    <a:gd name="T70" fmla="*/ 163 w 266"/>
                    <a:gd name="T71" fmla="*/ 210 h 258"/>
                    <a:gd name="T72" fmla="*/ 146 w 266"/>
                    <a:gd name="T73" fmla="*/ 252 h 258"/>
                    <a:gd name="T74" fmla="*/ 102 w 266"/>
                    <a:gd name="T75" fmla="*/ 254 h 258"/>
                    <a:gd name="T76" fmla="*/ 99 w 266"/>
                    <a:gd name="T77" fmla="*/ 254 h 258"/>
                    <a:gd name="T78" fmla="*/ 75 w 266"/>
                    <a:gd name="T79" fmla="*/ 221 h 258"/>
                    <a:gd name="T80" fmla="*/ 54 w 266"/>
                    <a:gd name="T81" fmla="*/ 191 h 258"/>
                    <a:gd name="T82" fmla="*/ 11 w 266"/>
                    <a:gd name="T83" fmla="*/ 191 h 258"/>
                    <a:gd name="T84" fmla="*/ 3 w 266"/>
                    <a:gd name="T85" fmla="*/ 180 h 258"/>
                    <a:gd name="T86" fmla="*/ 37 w 266"/>
                    <a:gd name="T87" fmla="*/ 154 h 258"/>
                    <a:gd name="T88" fmla="*/ 54 w 266"/>
                    <a:gd name="T89" fmla="*/ 1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 h="258">
                      <a:moveTo>
                        <a:pt x="54" y="154"/>
                      </a:moveTo>
                      <a:cubicBezTo>
                        <a:pt x="59" y="154"/>
                        <a:pt x="64" y="154"/>
                        <a:pt x="69" y="154"/>
                      </a:cubicBezTo>
                      <a:cubicBezTo>
                        <a:pt x="100" y="154"/>
                        <a:pt x="99" y="154"/>
                        <a:pt x="108" y="125"/>
                      </a:cubicBezTo>
                      <a:cubicBezTo>
                        <a:pt x="111" y="117"/>
                        <a:pt x="114" y="108"/>
                        <a:pt x="116" y="99"/>
                      </a:cubicBezTo>
                      <a:cubicBezTo>
                        <a:pt x="117" y="95"/>
                        <a:pt x="126" y="88"/>
                        <a:pt x="117" y="85"/>
                      </a:cubicBezTo>
                      <a:cubicBezTo>
                        <a:pt x="109" y="82"/>
                        <a:pt x="98" y="81"/>
                        <a:pt x="92" y="91"/>
                      </a:cubicBezTo>
                      <a:cubicBezTo>
                        <a:pt x="87" y="99"/>
                        <a:pt x="83" y="107"/>
                        <a:pt x="80" y="115"/>
                      </a:cubicBezTo>
                      <a:cubicBezTo>
                        <a:pt x="77" y="123"/>
                        <a:pt x="72" y="126"/>
                        <a:pt x="64" y="125"/>
                      </a:cubicBezTo>
                      <a:cubicBezTo>
                        <a:pt x="51" y="125"/>
                        <a:pt x="39" y="125"/>
                        <a:pt x="26" y="125"/>
                      </a:cubicBezTo>
                      <a:cubicBezTo>
                        <a:pt x="20" y="125"/>
                        <a:pt x="18" y="123"/>
                        <a:pt x="21" y="117"/>
                      </a:cubicBezTo>
                      <a:cubicBezTo>
                        <a:pt x="38" y="84"/>
                        <a:pt x="54" y="51"/>
                        <a:pt x="70" y="18"/>
                      </a:cubicBezTo>
                      <a:cubicBezTo>
                        <a:pt x="72" y="14"/>
                        <a:pt x="75" y="11"/>
                        <a:pt x="79" y="11"/>
                      </a:cubicBezTo>
                      <a:cubicBezTo>
                        <a:pt x="93" y="12"/>
                        <a:pt x="106" y="12"/>
                        <a:pt x="120" y="11"/>
                      </a:cubicBezTo>
                      <a:cubicBezTo>
                        <a:pt x="128" y="11"/>
                        <a:pt x="128" y="16"/>
                        <a:pt x="125" y="22"/>
                      </a:cubicBezTo>
                      <a:cubicBezTo>
                        <a:pt x="123" y="26"/>
                        <a:pt x="121" y="30"/>
                        <a:pt x="119" y="34"/>
                      </a:cubicBezTo>
                      <a:cubicBezTo>
                        <a:pt x="118" y="38"/>
                        <a:pt x="111" y="44"/>
                        <a:pt x="118" y="46"/>
                      </a:cubicBezTo>
                      <a:cubicBezTo>
                        <a:pt x="124" y="48"/>
                        <a:pt x="134" y="51"/>
                        <a:pt x="137" y="40"/>
                      </a:cubicBezTo>
                      <a:cubicBezTo>
                        <a:pt x="137" y="40"/>
                        <a:pt x="137" y="39"/>
                        <a:pt x="137" y="39"/>
                      </a:cubicBezTo>
                      <a:cubicBezTo>
                        <a:pt x="142" y="28"/>
                        <a:pt x="141" y="13"/>
                        <a:pt x="151" y="7"/>
                      </a:cubicBezTo>
                      <a:cubicBezTo>
                        <a:pt x="161" y="0"/>
                        <a:pt x="176" y="5"/>
                        <a:pt x="189" y="5"/>
                      </a:cubicBezTo>
                      <a:cubicBezTo>
                        <a:pt x="200" y="4"/>
                        <a:pt x="212" y="5"/>
                        <a:pt x="223" y="5"/>
                      </a:cubicBezTo>
                      <a:cubicBezTo>
                        <a:pt x="231" y="4"/>
                        <a:pt x="233" y="7"/>
                        <a:pt x="230" y="15"/>
                      </a:cubicBezTo>
                      <a:cubicBezTo>
                        <a:pt x="227" y="22"/>
                        <a:pt x="225" y="31"/>
                        <a:pt x="222" y="39"/>
                      </a:cubicBezTo>
                      <a:cubicBezTo>
                        <a:pt x="220" y="46"/>
                        <a:pt x="222" y="48"/>
                        <a:pt x="229" y="47"/>
                      </a:cubicBezTo>
                      <a:cubicBezTo>
                        <a:pt x="238" y="47"/>
                        <a:pt x="248" y="48"/>
                        <a:pt x="257" y="47"/>
                      </a:cubicBezTo>
                      <a:cubicBezTo>
                        <a:pt x="264" y="47"/>
                        <a:pt x="266" y="50"/>
                        <a:pt x="265" y="57"/>
                      </a:cubicBezTo>
                      <a:cubicBezTo>
                        <a:pt x="262" y="79"/>
                        <a:pt x="257" y="84"/>
                        <a:pt x="234" y="84"/>
                      </a:cubicBezTo>
                      <a:cubicBezTo>
                        <a:pt x="231" y="84"/>
                        <a:pt x="227" y="84"/>
                        <a:pt x="225" y="84"/>
                      </a:cubicBezTo>
                      <a:cubicBezTo>
                        <a:pt x="211" y="81"/>
                        <a:pt x="205" y="87"/>
                        <a:pt x="201" y="100"/>
                      </a:cubicBezTo>
                      <a:cubicBezTo>
                        <a:pt x="197" y="114"/>
                        <a:pt x="192" y="129"/>
                        <a:pt x="186" y="143"/>
                      </a:cubicBezTo>
                      <a:cubicBezTo>
                        <a:pt x="183" y="152"/>
                        <a:pt x="186" y="154"/>
                        <a:pt x="194" y="154"/>
                      </a:cubicBezTo>
                      <a:cubicBezTo>
                        <a:pt x="205" y="154"/>
                        <a:pt x="215" y="154"/>
                        <a:pt x="226" y="154"/>
                      </a:cubicBezTo>
                      <a:cubicBezTo>
                        <a:pt x="229" y="154"/>
                        <a:pt x="233" y="153"/>
                        <a:pt x="235" y="158"/>
                      </a:cubicBezTo>
                      <a:cubicBezTo>
                        <a:pt x="239" y="167"/>
                        <a:pt x="224" y="191"/>
                        <a:pt x="214" y="191"/>
                      </a:cubicBezTo>
                      <a:cubicBezTo>
                        <a:pt x="206" y="191"/>
                        <a:pt x="197" y="192"/>
                        <a:pt x="190" y="190"/>
                      </a:cubicBezTo>
                      <a:cubicBezTo>
                        <a:pt x="173" y="187"/>
                        <a:pt x="167" y="196"/>
                        <a:pt x="163" y="210"/>
                      </a:cubicBezTo>
                      <a:cubicBezTo>
                        <a:pt x="158" y="225"/>
                        <a:pt x="158" y="244"/>
                        <a:pt x="146" y="252"/>
                      </a:cubicBezTo>
                      <a:cubicBezTo>
                        <a:pt x="135" y="258"/>
                        <a:pt x="117" y="254"/>
                        <a:pt x="102" y="254"/>
                      </a:cubicBezTo>
                      <a:cubicBezTo>
                        <a:pt x="101" y="254"/>
                        <a:pt x="100" y="254"/>
                        <a:pt x="99" y="254"/>
                      </a:cubicBezTo>
                      <a:cubicBezTo>
                        <a:pt x="63" y="254"/>
                        <a:pt x="63" y="254"/>
                        <a:pt x="75" y="221"/>
                      </a:cubicBezTo>
                      <a:cubicBezTo>
                        <a:pt x="86" y="191"/>
                        <a:pt x="86" y="191"/>
                        <a:pt x="54" y="191"/>
                      </a:cubicBezTo>
                      <a:cubicBezTo>
                        <a:pt x="40" y="191"/>
                        <a:pt x="25" y="190"/>
                        <a:pt x="11" y="191"/>
                      </a:cubicBezTo>
                      <a:cubicBezTo>
                        <a:pt x="2" y="191"/>
                        <a:pt x="0" y="188"/>
                        <a:pt x="3" y="180"/>
                      </a:cubicBezTo>
                      <a:cubicBezTo>
                        <a:pt x="15" y="149"/>
                        <a:pt x="6" y="155"/>
                        <a:pt x="37" y="154"/>
                      </a:cubicBezTo>
                      <a:cubicBezTo>
                        <a:pt x="43" y="154"/>
                        <a:pt x="48" y="154"/>
                        <a:pt x="54"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0" name="Freeform 24"/>
                <p:cNvSpPr/>
                <p:nvPr/>
              </p:nvSpPr>
              <p:spPr bwMode="auto">
                <a:xfrm>
                  <a:off x="77161" y="3379788"/>
                  <a:ext cx="1031875" cy="666750"/>
                </a:xfrm>
                <a:custGeom>
                  <a:avLst/>
                  <a:gdLst>
                    <a:gd name="T0" fmla="*/ 138 w 275"/>
                    <a:gd name="T1" fmla="*/ 176 h 177"/>
                    <a:gd name="T2" fmla="*/ 137 w 275"/>
                    <a:gd name="T3" fmla="*/ 176 h 177"/>
                    <a:gd name="T4" fmla="*/ 118 w 275"/>
                    <a:gd name="T5" fmla="*/ 144 h 177"/>
                    <a:gd name="T6" fmla="*/ 128 w 275"/>
                    <a:gd name="T7" fmla="*/ 138 h 177"/>
                    <a:gd name="T8" fmla="*/ 151 w 275"/>
                    <a:gd name="T9" fmla="*/ 120 h 177"/>
                    <a:gd name="T10" fmla="*/ 175 w 275"/>
                    <a:gd name="T11" fmla="*/ 48 h 177"/>
                    <a:gd name="T12" fmla="*/ 168 w 275"/>
                    <a:gd name="T13" fmla="*/ 37 h 177"/>
                    <a:gd name="T14" fmla="*/ 136 w 275"/>
                    <a:gd name="T15" fmla="*/ 55 h 177"/>
                    <a:gd name="T16" fmla="*/ 83 w 275"/>
                    <a:gd name="T17" fmla="*/ 164 h 177"/>
                    <a:gd name="T18" fmla="*/ 67 w 275"/>
                    <a:gd name="T19" fmla="*/ 175 h 177"/>
                    <a:gd name="T20" fmla="*/ 12 w 275"/>
                    <a:gd name="T21" fmla="*/ 176 h 177"/>
                    <a:gd name="T22" fmla="*/ 5 w 275"/>
                    <a:gd name="T23" fmla="*/ 164 h 177"/>
                    <a:gd name="T24" fmla="*/ 59 w 275"/>
                    <a:gd name="T25" fmla="*/ 55 h 177"/>
                    <a:gd name="T26" fmla="*/ 49 w 275"/>
                    <a:gd name="T27" fmla="*/ 38 h 177"/>
                    <a:gd name="T28" fmla="*/ 43 w 275"/>
                    <a:gd name="T29" fmla="*/ 35 h 177"/>
                    <a:gd name="T30" fmla="*/ 60 w 275"/>
                    <a:gd name="T31" fmla="*/ 0 h 177"/>
                    <a:gd name="T32" fmla="*/ 264 w 275"/>
                    <a:gd name="T33" fmla="*/ 0 h 177"/>
                    <a:gd name="T34" fmla="*/ 272 w 275"/>
                    <a:gd name="T35" fmla="*/ 12 h 177"/>
                    <a:gd name="T36" fmla="*/ 228 w 275"/>
                    <a:gd name="T37" fmla="*/ 137 h 177"/>
                    <a:gd name="T38" fmla="*/ 158 w 275"/>
                    <a:gd name="T39" fmla="*/ 176 h 177"/>
                    <a:gd name="T40" fmla="*/ 138 w 275"/>
                    <a:gd name="T41" fmla="*/ 17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177">
                      <a:moveTo>
                        <a:pt x="138" y="176"/>
                      </a:moveTo>
                      <a:cubicBezTo>
                        <a:pt x="138" y="176"/>
                        <a:pt x="137" y="176"/>
                        <a:pt x="137" y="176"/>
                      </a:cubicBezTo>
                      <a:cubicBezTo>
                        <a:pt x="105" y="176"/>
                        <a:pt x="103" y="173"/>
                        <a:pt x="118" y="144"/>
                      </a:cubicBezTo>
                      <a:cubicBezTo>
                        <a:pt x="120" y="140"/>
                        <a:pt x="123" y="138"/>
                        <a:pt x="128" y="138"/>
                      </a:cubicBezTo>
                      <a:cubicBezTo>
                        <a:pt x="141" y="138"/>
                        <a:pt x="147" y="131"/>
                        <a:pt x="151" y="120"/>
                      </a:cubicBezTo>
                      <a:cubicBezTo>
                        <a:pt x="159" y="96"/>
                        <a:pt x="167" y="72"/>
                        <a:pt x="175" y="48"/>
                      </a:cubicBezTo>
                      <a:cubicBezTo>
                        <a:pt x="178" y="41"/>
                        <a:pt x="178" y="38"/>
                        <a:pt x="168" y="37"/>
                      </a:cubicBezTo>
                      <a:cubicBezTo>
                        <a:pt x="152" y="35"/>
                        <a:pt x="143" y="40"/>
                        <a:pt x="136" y="55"/>
                      </a:cubicBezTo>
                      <a:cubicBezTo>
                        <a:pt x="119" y="92"/>
                        <a:pt x="100" y="128"/>
                        <a:pt x="83" y="164"/>
                      </a:cubicBezTo>
                      <a:cubicBezTo>
                        <a:pt x="79" y="171"/>
                        <a:pt x="75" y="175"/>
                        <a:pt x="67" y="175"/>
                      </a:cubicBezTo>
                      <a:cubicBezTo>
                        <a:pt x="49" y="175"/>
                        <a:pt x="30" y="175"/>
                        <a:pt x="12" y="176"/>
                      </a:cubicBezTo>
                      <a:cubicBezTo>
                        <a:pt x="0" y="177"/>
                        <a:pt x="1" y="172"/>
                        <a:pt x="5" y="164"/>
                      </a:cubicBezTo>
                      <a:cubicBezTo>
                        <a:pt x="23" y="128"/>
                        <a:pt x="41" y="92"/>
                        <a:pt x="59" y="55"/>
                      </a:cubicBezTo>
                      <a:cubicBezTo>
                        <a:pt x="67" y="39"/>
                        <a:pt x="67" y="39"/>
                        <a:pt x="49" y="38"/>
                      </a:cubicBezTo>
                      <a:cubicBezTo>
                        <a:pt x="47" y="38"/>
                        <a:pt x="44" y="37"/>
                        <a:pt x="43" y="35"/>
                      </a:cubicBezTo>
                      <a:cubicBezTo>
                        <a:pt x="38" y="28"/>
                        <a:pt x="52" y="0"/>
                        <a:pt x="60" y="0"/>
                      </a:cubicBezTo>
                      <a:cubicBezTo>
                        <a:pt x="128" y="0"/>
                        <a:pt x="196" y="0"/>
                        <a:pt x="264" y="0"/>
                      </a:cubicBezTo>
                      <a:cubicBezTo>
                        <a:pt x="273" y="0"/>
                        <a:pt x="275" y="5"/>
                        <a:pt x="272" y="12"/>
                      </a:cubicBezTo>
                      <a:cubicBezTo>
                        <a:pt x="258" y="54"/>
                        <a:pt x="245" y="96"/>
                        <a:pt x="228" y="137"/>
                      </a:cubicBezTo>
                      <a:cubicBezTo>
                        <a:pt x="216" y="167"/>
                        <a:pt x="188" y="175"/>
                        <a:pt x="158" y="176"/>
                      </a:cubicBezTo>
                      <a:cubicBezTo>
                        <a:pt x="151" y="176"/>
                        <a:pt x="145" y="176"/>
                        <a:pt x="138"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userDrawn="1"/>
            </p:nvGrpSpPr>
            <p:grpSpPr>
              <a:xfrm>
                <a:off x="6216068" y="3733799"/>
                <a:ext cx="2360613" cy="1120776"/>
                <a:chOff x="8506786" y="1917700"/>
                <a:chExt cx="2360613" cy="1120776"/>
              </a:xfrm>
              <a:grpFill/>
            </p:grpSpPr>
            <p:sp>
              <p:nvSpPr>
                <p:cNvPr id="59" name="Freeform 32"/>
                <p:cNvSpPr/>
                <p:nvPr/>
              </p:nvSpPr>
              <p:spPr bwMode="auto">
                <a:xfrm>
                  <a:off x="8841748" y="2379663"/>
                  <a:ext cx="863600" cy="658813"/>
                </a:xfrm>
                <a:custGeom>
                  <a:avLst/>
                  <a:gdLst>
                    <a:gd name="T0" fmla="*/ 0 w 230"/>
                    <a:gd name="T1" fmla="*/ 160 h 175"/>
                    <a:gd name="T2" fmla="*/ 62 w 230"/>
                    <a:gd name="T3" fmla="*/ 108 h 175"/>
                    <a:gd name="T4" fmla="*/ 66 w 230"/>
                    <a:gd name="T5" fmla="*/ 90 h 175"/>
                    <a:gd name="T6" fmla="*/ 50 w 230"/>
                    <a:gd name="T7" fmla="*/ 58 h 175"/>
                    <a:gd name="T8" fmla="*/ 65 w 230"/>
                    <a:gd name="T9" fmla="*/ 32 h 175"/>
                    <a:gd name="T10" fmla="*/ 94 w 230"/>
                    <a:gd name="T11" fmla="*/ 32 h 175"/>
                    <a:gd name="T12" fmla="*/ 124 w 230"/>
                    <a:gd name="T13" fmla="*/ 48 h 175"/>
                    <a:gd name="T14" fmla="*/ 132 w 230"/>
                    <a:gd name="T15" fmla="*/ 50 h 175"/>
                    <a:gd name="T16" fmla="*/ 164 w 230"/>
                    <a:gd name="T17" fmla="*/ 23 h 175"/>
                    <a:gd name="T18" fmla="*/ 66 w 230"/>
                    <a:gd name="T19" fmla="*/ 23 h 175"/>
                    <a:gd name="T20" fmla="*/ 54 w 230"/>
                    <a:gd name="T21" fmla="*/ 18 h 175"/>
                    <a:gd name="T22" fmla="*/ 67 w 230"/>
                    <a:gd name="T23" fmla="*/ 0 h 175"/>
                    <a:gd name="T24" fmla="*/ 222 w 230"/>
                    <a:gd name="T25" fmla="*/ 0 h 175"/>
                    <a:gd name="T26" fmla="*/ 228 w 230"/>
                    <a:gd name="T27" fmla="*/ 10 h 175"/>
                    <a:gd name="T28" fmla="*/ 178 w 230"/>
                    <a:gd name="T29" fmla="*/ 77 h 175"/>
                    <a:gd name="T30" fmla="*/ 166 w 230"/>
                    <a:gd name="T31" fmla="*/ 132 h 175"/>
                    <a:gd name="T32" fmla="*/ 148 w 230"/>
                    <a:gd name="T33" fmla="*/ 162 h 175"/>
                    <a:gd name="T34" fmla="*/ 122 w 230"/>
                    <a:gd name="T35" fmla="*/ 162 h 175"/>
                    <a:gd name="T36" fmla="*/ 96 w 230"/>
                    <a:gd name="T37" fmla="*/ 144 h 175"/>
                    <a:gd name="T38" fmla="*/ 0 w 230"/>
                    <a:gd name="T3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0" h="175">
                      <a:moveTo>
                        <a:pt x="0" y="160"/>
                      </a:moveTo>
                      <a:cubicBezTo>
                        <a:pt x="21" y="142"/>
                        <a:pt x="41" y="125"/>
                        <a:pt x="62" y="108"/>
                      </a:cubicBezTo>
                      <a:cubicBezTo>
                        <a:pt x="69" y="103"/>
                        <a:pt x="71" y="98"/>
                        <a:pt x="66" y="90"/>
                      </a:cubicBezTo>
                      <a:cubicBezTo>
                        <a:pt x="60" y="80"/>
                        <a:pt x="55" y="69"/>
                        <a:pt x="50" y="58"/>
                      </a:cubicBezTo>
                      <a:cubicBezTo>
                        <a:pt x="42" y="42"/>
                        <a:pt x="48" y="32"/>
                        <a:pt x="65" y="32"/>
                      </a:cubicBezTo>
                      <a:cubicBezTo>
                        <a:pt x="75" y="32"/>
                        <a:pt x="84" y="32"/>
                        <a:pt x="94" y="32"/>
                      </a:cubicBezTo>
                      <a:cubicBezTo>
                        <a:pt x="108" y="30"/>
                        <a:pt x="120" y="31"/>
                        <a:pt x="124" y="48"/>
                      </a:cubicBezTo>
                      <a:cubicBezTo>
                        <a:pt x="125" y="53"/>
                        <a:pt x="128" y="53"/>
                        <a:pt x="132" y="50"/>
                      </a:cubicBezTo>
                      <a:cubicBezTo>
                        <a:pt x="142" y="42"/>
                        <a:pt x="151" y="34"/>
                        <a:pt x="164" y="23"/>
                      </a:cubicBezTo>
                      <a:cubicBezTo>
                        <a:pt x="129" y="23"/>
                        <a:pt x="97" y="23"/>
                        <a:pt x="66" y="23"/>
                      </a:cubicBezTo>
                      <a:cubicBezTo>
                        <a:pt x="62" y="23"/>
                        <a:pt x="53" y="27"/>
                        <a:pt x="54" y="18"/>
                      </a:cubicBezTo>
                      <a:cubicBezTo>
                        <a:pt x="55" y="12"/>
                        <a:pt x="54" y="0"/>
                        <a:pt x="67" y="0"/>
                      </a:cubicBezTo>
                      <a:cubicBezTo>
                        <a:pt x="119" y="0"/>
                        <a:pt x="170" y="0"/>
                        <a:pt x="222" y="0"/>
                      </a:cubicBezTo>
                      <a:cubicBezTo>
                        <a:pt x="230" y="0"/>
                        <a:pt x="229" y="3"/>
                        <a:pt x="228" y="10"/>
                      </a:cubicBezTo>
                      <a:cubicBezTo>
                        <a:pt x="223" y="41"/>
                        <a:pt x="201" y="59"/>
                        <a:pt x="178" y="77"/>
                      </a:cubicBezTo>
                      <a:cubicBezTo>
                        <a:pt x="149" y="99"/>
                        <a:pt x="150" y="100"/>
                        <a:pt x="166" y="132"/>
                      </a:cubicBezTo>
                      <a:cubicBezTo>
                        <a:pt x="182" y="162"/>
                        <a:pt x="182" y="162"/>
                        <a:pt x="148" y="162"/>
                      </a:cubicBezTo>
                      <a:cubicBezTo>
                        <a:pt x="139" y="162"/>
                        <a:pt x="131" y="162"/>
                        <a:pt x="122" y="162"/>
                      </a:cubicBezTo>
                      <a:cubicBezTo>
                        <a:pt x="110" y="163"/>
                        <a:pt x="97" y="164"/>
                        <a:pt x="96" y="144"/>
                      </a:cubicBezTo>
                      <a:cubicBezTo>
                        <a:pt x="66" y="175"/>
                        <a:pt x="32" y="157"/>
                        <a:pt x="0"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0" name="Freeform 33"/>
                <p:cNvSpPr/>
                <p:nvPr/>
              </p:nvSpPr>
              <p:spPr bwMode="auto">
                <a:xfrm>
                  <a:off x="10154611" y="1917700"/>
                  <a:ext cx="712788" cy="1074738"/>
                </a:xfrm>
                <a:custGeom>
                  <a:avLst/>
                  <a:gdLst>
                    <a:gd name="T0" fmla="*/ 38 w 190"/>
                    <a:gd name="T1" fmla="*/ 107 h 286"/>
                    <a:gd name="T2" fmla="*/ 76 w 190"/>
                    <a:gd name="T3" fmla="*/ 80 h 286"/>
                    <a:gd name="T4" fmla="*/ 98 w 190"/>
                    <a:gd name="T5" fmla="*/ 14 h 286"/>
                    <a:gd name="T6" fmla="*/ 116 w 190"/>
                    <a:gd name="T7" fmla="*/ 1 h 286"/>
                    <a:gd name="T8" fmla="*/ 154 w 190"/>
                    <a:gd name="T9" fmla="*/ 1 h 286"/>
                    <a:gd name="T10" fmla="*/ 164 w 190"/>
                    <a:gd name="T11" fmla="*/ 17 h 286"/>
                    <a:gd name="T12" fmla="*/ 137 w 190"/>
                    <a:gd name="T13" fmla="*/ 96 h 286"/>
                    <a:gd name="T14" fmla="*/ 146 w 190"/>
                    <a:gd name="T15" fmla="*/ 108 h 286"/>
                    <a:gd name="T16" fmla="*/ 177 w 190"/>
                    <a:gd name="T17" fmla="*/ 108 h 286"/>
                    <a:gd name="T18" fmla="*/ 189 w 190"/>
                    <a:gd name="T19" fmla="*/ 113 h 286"/>
                    <a:gd name="T20" fmla="*/ 177 w 190"/>
                    <a:gd name="T21" fmla="*/ 131 h 286"/>
                    <a:gd name="T22" fmla="*/ 139 w 190"/>
                    <a:gd name="T23" fmla="*/ 130 h 286"/>
                    <a:gd name="T24" fmla="*/ 121 w 190"/>
                    <a:gd name="T25" fmla="*/ 144 h 286"/>
                    <a:gd name="T26" fmla="*/ 77 w 190"/>
                    <a:gd name="T27" fmla="*/ 273 h 286"/>
                    <a:gd name="T28" fmla="*/ 60 w 190"/>
                    <a:gd name="T29" fmla="*/ 285 h 286"/>
                    <a:gd name="T30" fmla="*/ 23 w 190"/>
                    <a:gd name="T31" fmla="*/ 285 h 286"/>
                    <a:gd name="T32" fmla="*/ 11 w 190"/>
                    <a:gd name="T33" fmla="*/ 270 h 286"/>
                    <a:gd name="T34" fmla="*/ 54 w 190"/>
                    <a:gd name="T35" fmla="*/ 144 h 286"/>
                    <a:gd name="T36" fmla="*/ 45 w 190"/>
                    <a:gd name="T37" fmla="*/ 130 h 286"/>
                    <a:gd name="T38" fmla="*/ 12 w 190"/>
                    <a:gd name="T39" fmla="*/ 130 h 286"/>
                    <a:gd name="T40" fmla="*/ 1 w 190"/>
                    <a:gd name="T41" fmla="*/ 126 h 286"/>
                    <a:gd name="T42" fmla="*/ 12 w 190"/>
                    <a:gd name="T43" fmla="*/ 108 h 286"/>
                    <a:gd name="T44" fmla="*/ 38 w 190"/>
                    <a:gd name="T45" fmla="*/ 10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86">
                      <a:moveTo>
                        <a:pt x="38" y="107"/>
                      </a:moveTo>
                      <a:cubicBezTo>
                        <a:pt x="67" y="107"/>
                        <a:pt x="67" y="107"/>
                        <a:pt x="76" y="80"/>
                      </a:cubicBezTo>
                      <a:cubicBezTo>
                        <a:pt x="83" y="58"/>
                        <a:pt x="92" y="36"/>
                        <a:pt x="98" y="14"/>
                      </a:cubicBezTo>
                      <a:cubicBezTo>
                        <a:pt x="101" y="3"/>
                        <a:pt x="106" y="0"/>
                        <a:pt x="116" y="1"/>
                      </a:cubicBezTo>
                      <a:cubicBezTo>
                        <a:pt x="129" y="2"/>
                        <a:pt x="141" y="2"/>
                        <a:pt x="154" y="1"/>
                      </a:cubicBezTo>
                      <a:cubicBezTo>
                        <a:pt x="169" y="0"/>
                        <a:pt x="169" y="5"/>
                        <a:pt x="164" y="17"/>
                      </a:cubicBezTo>
                      <a:cubicBezTo>
                        <a:pt x="155" y="43"/>
                        <a:pt x="147" y="70"/>
                        <a:pt x="137" y="96"/>
                      </a:cubicBezTo>
                      <a:cubicBezTo>
                        <a:pt x="134" y="106"/>
                        <a:pt x="136" y="108"/>
                        <a:pt x="146" y="108"/>
                      </a:cubicBezTo>
                      <a:cubicBezTo>
                        <a:pt x="156" y="107"/>
                        <a:pt x="167" y="107"/>
                        <a:pt x="177" y="108"/>
                      </a:cubicBezTo>
                      <a:cubicBezTo>
                        <a:pt x="181" y="108"/>
                        <a:pt x="190" y="104"/>
                        <a:pt x="189" y="113"/>
                      </a:cubicBezTo>
                      <a:cubicBezTo>
                        <a:pt x="188" y="120"/>
                        <a:pt x="189" y="130"/>
                        <a:pt x="177" y="131"/>
                      </a:cubicBezTo>
                      <a:cubicBezTo>
                        <a:pt x="164" y="131"/>
                        <a:pt x="152" y="131"/>
                        <a:pt x="139" y="130"/>
                      </a:cubicBezTo>
                      <a:cubicBezTo>
                        <a:pt x="128" y="129"/>
                        <a:pt x="124" y="134"/>
                        <a:pt x="121" y="144"/>
                      </a:cubicBezTo>
                      <a:cubicBezTo>
                        <a:pt x="107" y="187"/>
                        <a:pt x="92" y="230"/>
                        <a:pt x="77" y="273"/>
                      </a:cubicBezTo>
                      <a:cubicBezTo>
                        <a:pt x="74" y="282"/>
                        <a:pt x="70" y="286"/>
                        <a:pt x="60" y="285"/>
                      </a:cubicBezTo>
                      <a:cubicBezTo>
                        <a:pt x="48" y="284"/>
                        <a:pt x="35" y="284"/>
                        <a:pt x="23" y="285"/>
                      </a:cubicBezTo>
                      <a:cubicBezTo>
                        <a:pt x="10" y="286"/>
                        <a:pt x="6" y="284"/>
                        <a:pt x="11" y="270"/>
                      </a:cubicBezTo>
                      <a:cubicBezTo>
                        <a:pt x="27" y="228"/>
                        <a:pt x="40" y="186"/>
                        <a:pt x="54" y="144"/>
                      </a:cubicBezTo>
                      <a:cubicBezTo>
                        <a:pt x="58" y="133"/>
                        <a:pt x="57" y="129"/>
                        <a:pt x="45" y="130"/>
                      </a:cubicBezTo>
                      <a:cubicBezTo>
                        <a:pt x="34" y="131"/>
                        <a:pt x="23" y="131"/>
                        <a:pt x="12" y="130"/>
                      </a:cubicBezTo>
                      <a:cubicBezTo>
                        <a:pt x="8" y="130"/>
                        <a:pt x="0" y="134"/>
                        <a:pt x="1" y="126"/>
                      </a:cubicBezTo>
                      <a:cubicBezTo>
                        <a:pt x="2" y="119"/>
                        <a:pt x="1" y="109"/>
                        <a:pt x="12" y="108"/>
                      </a:cubicBezTo>
                      <a:cubicBezTo>
                        <a:pt x="21" y="107"/>
                        <a:pt x="29" y="107"/>
                        <a:pt x="38"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1" name="Freeform 40"/>
                <p:cNvSpPr/>
                <p:nvPr/>
              </p:nvSpPr>
              <p:spPr bwMode="auto">
                <a:xfrm>
                  <a:off x="9073523" y="1928813"/>
                  <a:ext cx="758825" cy="425450"/>
                </a:xfrm>
                <a:custGeom>
                  <a:avLst/>
                  <a:gdLst>
                    <a:gd name="T0" fmla="*/ 93 w 202"/>
                    <a:gd name="T1" fmla="*/ 113 h 113"/>
                    <a:gd name="T2" fmla="*/ 122 w 202"/>
                    <a:gd name="T3" fmla="*/ 24 h 113"/>
                    <a:gd name="T4" fmla="*/ 97 w 202"/>
                    <a:gd name="T5" fmla="*/ 40 h 113"/>
                    <a:gd name="T6" fmla="*/ 76 w 202"/>
                    <a:gd name="T7" fmla="*/ 102 h 113"/>
                    <a:gd name="T8" fmla="*/ 60 w 202"/>
                    <a:gd name="T9" fmla="*/ 113 h 113"/>
                    <a:gd name="T10" fmla="*/ 0 w 202"/>
                    <a:gd name="T11" fmla="*/ 113 h 113"/>
                    <a:gd name="T12" fmla="*/ 36 w 202"/>
                    <a:gd name="T13" fmla="*/ 6 h 113"/>
                    <a:gd name="T14" fmla="*/ 48 w 202"/>
                    <a:gd name="T15" fmla="*/ 0 h 113"/>
                    <a:gd name="T16" fmla="*/ 192 w 202"/>
                    <a:gd name="T17" fmla="*/ 0 h 113"/>
                    <a:gd name="T18" fmla="*/ 199 w 202"/>
                    <a:gd name="T19" fmla="*/ 11 h 113"/>
                    <a:gd name="T20" fmla="*/ 176 w 202"/>
                    <a:gd name="T21" fmla="*/ 79 h 113"/>
                    <a:gd name="T22" fmla="*/ 177 w 202"/>
                    <a:gd name="T23" fmla="*/ 89 h 113"/>
                    <a:gd name="T24" fmla="*/ 182 w 202"/>
                    <a:gd name="T25" fmla="*/ 101 h 113"/>
                    <a:gd name="T26" fmla="*/ 170 w 202"/>
                    <a:gd name="T27" fmla="*/ 113 h 113"/>
                    <a:gd name="T28" fmla="*/ 93 w 202"/>
                    <a:gd name="T2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2" h="113">
                      <a:moveTo>
                        <a:pt x="93" y="113"/>
                      </a:moveTo>
                      <a:cubicBezTo>
                        <a:pt x="103" y="82"/>
                        <a:pt x="113" y="53"/>
                        <a:pt x="122" y="24"/>
                      </a:cubicBezTo>
                      <a:cubicBezTo>
                        <a:pt x="107" y="19"/>
                        <a:pt x="101" y="25"/>
                        <a:pt x="97" y="40"/>
                      </a:cubicBezTo>
                      <a:cubicBezTo>
                        <a:pt x="91" y="61"/>
                        <a:pt x="83" y="81"/>
                        <a:pt x="76" y="102"/>
                      </a:cubicBezTo>
                      <a:cubicBezTo>
                        <a:pt x="74" y="111"/>
                        <a:pt x="69" y="113"/>
                        <a:pt x="60" y="113"/>
                      </a:cubicBezTo>
                      <a:cubicBezTo>
                        <a:pt x="41" y="112"/>
                        <a:pt x="22" y="113"/>
                        <a:pt x="0" y="113"/>
                      </a:cubicBezTo>
                      <a:cubicBezTo>
                        <a:pt x="12" y="76"/>
                        <a:pt x="24" y="41"/>
                        <a:pt x="36" y="6"/>
                      </a:cubicBezTo>
                      <a:cubicBezTo>
                        <a:pt x="38" y="0"/>
                        <a:pt x="43" y="0"/>
                        <a:pt x="48" y="0"/>
                      </a:cubicBezTo>
                      <a:cubicBezTo>
                        <a:pt x="96" y="0"/>
                        <a:pt x="144" y="0"/>
                        <a:pt x="192" y="0"/>
                      </a:cubicBezTo>
                      <a:cubicBezTo>
                        <a:pt x="202" y="0"/>
                        <a:pt x="202" y="3"/>
                        <a:pt x="199" y="11"/>
                      </a:cubicBezTo>
                      <a:cubicBezTo>
                        <a:pt x="191" y="34"/>
                        <a:pt x="184" y="57"/>
                        <a:pt x="176" y="79"/>
                      </a:cubicBezTo>
                      <a:cubicBezTo>
                        <a:pt x="175" y="82"/>
                        <a:pt x="171" y="88"/>
                        <a:pt x="177" y="89"/>
                      </a:cubicBezTo>
                      <a:cubicBezTo>
                        <a:pt x="187" y="91"/>
                        <a:pt x="183" y="96"/>
                        <a:pt x="182" y="101"/>
                      </a:cubicBezTo>
                      <a:cubicBezTo>
                        <a:pt x="179" y="106"/>
                        <a:pt x="179" y="113"/>
                        <a:pt x="170" y="113"/>
                      </a:cubicBezTo>
                      <a:cubicBezTo>
                        <a:pt x="145" y="112"/>
                        <a:pt x="120" y="113"/>
                        <a:pt x="93"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2" name="Freeform 42"/>
                <p:cNvSpPr/>
                <p:nvPr/>
              </p:nvSpPr>
              <p:spPr bwMode="auto">
                <a:xfrm>
                  <a:off x="8506786" y="2195513"/>
                  <a:ext cx="536575" cy="793750"/>
                </a:xfrm>
                <a:custGeom>
                  <a:avLst/>
                  <a:gdLst>
                    <a:gd name="T0" fmla="*/ 143 w 143"/>
                    <a:gd name="T1" fmla="*/ 0 h 211"/>
                    <a:gd name="T2" fmla="*/ 84 w 143"/>
                    <a:gd name="T3" fmla="*/ 175 h 211"/>
                    <a:gd name="T4" fmla="*/ 87 w 143"/>
                    <a:gd name="T5" fmla="*/ 190 h 211"/>
                    <a:gd name="T6" fmla="*/ 86 w 143"/>
                    <a:gd name="T7" fmla="*/ 202 h 211"/>
                    <a:gd name="T8" fmla="*/ 76 w 143"/>
                    <a:gd name="T9" fmla="*/ 211 h 211"/>
                    <a:gd name="T10" fmla="*/ 10 w 143"/>
                    <a:gd name="T11" fmla="*/ 211 h 211"/>
                    <a:gd name="T12" fmla="*/ 6 w 143"/>
                    <a:gd name="T13" fmla="*/ 200 h 211"/>
                    <a:gd name="T14" fmla="*/ 55 w 143"/>
                    <a:gd name="T15" fmla="*/ 55 h 211"/>
                    <a:gd name="T16" fmla="*/ 61 w 143"/>
                    <a:gd name="T17" fmla="*/ 35 h 211"/>
                    <a:gd name="T18" fmla="*/ 56 w 143"/>
                    <a:gd name="T19" fmla="*/ 23 h 211"/>
                    <a:gd name="T20" fmla="*/ 53 w 143"/>
                    <a:gd name="T21" fmla="*/ 15 h 211"/>
                    <a:gd name="T22" fmla="*/ 66 w 143"/>
                    <a:gd name="T23" fmla="*/ 0 h 211"/>
                    <a:gd name="T24" fmla="*/ 143 w 143"/>
                    <a:gd name="T2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211">
                      <a:moveTo>
                        <a:pt x="143" y="0"/>
                      </a:moveTo>
                      <a:cubicBezTo>
                        <a:pt x="122" y="60"/>
                        <a:pt x="103" y="117"/>
                        <a:pt x="84" y="175"/>
                      </a:cubicBezTo>
                      <a:cubicBezTo>
                        <a:pt x="82" y="179"/>
                        <a:pt x="73" y="187"/>
                        <a:pt x="87" y="190"/>
                      </a:cubicBezTo>
                      <a:cubicBezTo>
                        <a:pt x="92" y="191"/>
                        <a:pt x="87" y="198"/>
                        <a:pt x="86" y="202"/>
                      </a:cubicBezTo>
                      <a:cubicBezTo>
                        <a:pt x="85" y="207"/>
                        <a:pt x="83" y="211"/>
                        <a:pt x="76" y="211"/>
                      </a:cubicBezTo>
                      <a:cubicBezTo>
                        <a:pt x="54" y="210"/>
                        <a:pt x="32" y="211"/>
                        <a:pt x="10" y="211"/>
                      </a:cubicBezTo>
                      <a:cubicBezTo>
                        <a:pt x="0" y="211"/>
                        <a:pt x="4" y="205"/>
                        <a:pt x="6" y="200"/>
                      </a:cubicBezTo>
                      <a:cubicBezTo>
                        <a:pt x="22" y="151"/>
                        <a:pt x="38" y="103"/>
                        <a:pt x="55" y="55"/>
                      </a:cubicBezTo>
                      <a:cubicBezTo>
                        <a:pt x="57" y="49"/>
                        <a:pt x="59" y="42"/>
                        <a:pt x="61" y="35"/>
                      </a:cubicBezTo>
                      <a:cubicBezTo>
                        <a:pt x="64" y="29"/>
                        <a:pt x="68" y="23"/>
                        <a:pt x="56" y="23"/>
                      </a:cubicBezTo>
                      <a:cubicBezTo>
                        <a:pt x="50" y="23"/>
                        <a:pt x="52" y="18"/>
                        <a:pt x="53" y="15"/>
                      </a:cubicBezTo>
                      <a:cubicBezTo>
                        <a:pt x="56" y="9"/>
                        <a:pt x="54" y="0"/>
                        <a:pt x="66" y="0"/>
                      </a:cubicBezTo>
                      <a:cubicBezTo>
                        <a:pt x="91" y="0"/>
                        <a:pt x="116"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3" name="Freeform 44"/>
                <p:cNvSpPr/>
                <p:nvPr/>
              </p:nvSpPr>
              <p:spPr bwMode="auto">
                <a:xfrm>
                  <a:off x="9667248" y="2195513"/>
                  <a:ext cx="509588" cy="801688"/>
                </a:xfrm>
                <a:custGeom>
                  <a:avLst/>
                  <a:gdLst>
                    <a:gd name="T0" fmla="*/ 86 w 136"/>
                    <a:gd name="T1" fmla="*/ 189 h 213"/>
                    <a:gd name="T2" fmla="*/ 62 w 136"/>
                    <a:gd name="T3" fmla="*/ 211 h 213"/>
                    <a:gd name="T4" fmla="*/ 18 w 136"/>
                    <a:gd name="T5" fmla="*/ 211 h 213"/>
                    <a:gd name="T6" fmla="*/ 6 w 136"/>
                    <a:gd name="T7" fmla="*/ 194 h 213"/>
                    <a:gd name="T8" fmla="*/ 59 w 136"/>
                    <a:gd name="T9" fmla="*/ 36 h 213"/>
                    <a:gd name="T10" fmla="*/ 54 w 136"/>
                    <a:gd name="T11" fmla="*/ 23 h 213"/>
                    <a:gd name="T12" fmla="*/ 43 w 136"/>
                    <a:gd name="T13" fmla="*/ 18 h 213"/>
                    <a:gd name="T14" fmla="*/ 54 w 136"/>
                    <a:gd name="T15" fmla="*/ 1 h 213"/>
                    <a:gd name="T16" fmla="*/ 125 w 136"/>
                    <a:gd name="T17" fmla="*/ 1 h 213"/>
                    <a:gd name="T18" fmla="*/ 128 w 136"/>
                    <a:gd name="T19" fmla="*/ 14 h 213"/>
                    <a:gd name="T20" fmla="*/ 89 w 136"/>
                    <a:gd name="T21" fmla="*/ 128 h 213"/>
                    <a:gd name="T22" fmla="*/ 75 w 136"/>
                    <a:gd name="T23" fmla="*/ 171 h 213"/>
                    <a:gd name="T24" fmla="*/ 86 w 136"/>
                    <a:gd name="T25" fmla="*/ 18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213">
                      <a:moveTo>
                        <a:pt x="86" y="189"/>
                      </a:moveTo>
                      <a:cubicBezTo>
                        <a:pt x="86" y="206"/>
                        <a:pt x="78" y="213"/>
                        <a:pt x="62" y="211"/>
                      </a:cubicBezTo>
                      <a:cubicBezTo>
                        <a:pt x="47" y="209"/>
                        <a:pt x="33" y="210"/>
                        <a:pt x="18" y="211"/>
                      </a:cubicBezTo>
                      <a:cubicBezTo>
                        <a:pt x="0" y="211"/>
                        <a:pt x="0" y="211"/>
                        <a:pt x="6" y="194"/>
                      </a:cubicBezTo>
                      <a:cubicBezTo>
                        <a:pt x="23" y="141"/>
                        <a:pt x="41" y="89"/>
                        <a:pt x="59" y="36"/>
                      </a:cubicBezTo>
                      <a:cubicBezTo>
                        <a:pt x="60" y="31"/>
                        <a:pt x="67" y="24"/>
                        <a:pt x="54" y="23"/>
                      </a:cubicBezTo>
                      <a:cubicBezTo>
                        <a:pt x="50" y="23"/>
                        <a:pt x="42" y="27"/>
                        <a:pt x="43" y="18"/>
                      </a:cubicBezTo>
                      <a:cubicBezTo>
                        <a:pt x="45" y="12"/>
                        <a:pt x="44" y="1"/>
                        <a:pt x="54" y="1"/>
                      </a:cubicBezTo>
                      <a:cubicBezTo>
                        <a:pt x="78" y="0"/>
                        <a:pt x="101" y="0"/>
                        <a:pt x="125" y="1"/>
                      </a:cubicBezTo>
                      <a:cubicBezTo>
                        <a:pt x="136" y="1"/>
                        <a:pt x="130" y="9"/>
                        <a:pt x="128" y="14"/>
                      </a:cubicBezTo>
                      <a:cubicBezTo>
                        <a:pt x="115" y="52"/>
                        <a:pt x="102" y="90"/>
                        <a:pt x="89" y="128"/>
                      </a:cubicBezTo>
                      <a:cubicBezTo>
                        <a:pt x="84" y="142"/>
                        <a:pt x="81" y="157"/>
                        <a:pt x="75" y="171"/>
                      </a:cubicBezTo>
                      <a:cubicBezTo>
                        <a:pt x="69" y="183"/>
                        <a:pt x="69" y="191"/>
                        <a:pt x="86" y="1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4" name="Freeform 60"/>
                <p:cNvSpPr/>
                <p:nvPr/>
              </p:nvSpPr>
              <p:spPr bwMode="auto">
                <a:xfrm>
                  <a:off x="8803648" y="1917700"/>
                  <a:ext cx="333375" cy="222250"/>
                </a:xfrm>
                <a:custGeom>
                  <a:avLst/>
                  <a:gdLst>
                    <a:gd name="T0" fmla="*/ 0 w 89"/>
                    <a:gd name="T1" fmla="*/ 59 h 59"/>
                    <a:gd name="T2" fmla="*/ 17 w 89"/>
                    <a:gd name="T3" fmla="*/ 7 h 59"/>
                    <a:gd name="T4" fmla="*/ 27 w 89"/>
                    <a:gd name="T5" fmla="*/ 0 h 59"/>
                    <a:gd name="T6" fmla="*/ 79 w 89"/>
                    <a:gd name="T7" fmla="*/ 0 h 59"/>
                    <a:gd name="T8" fmla="*/ 85 w 89"/>
                    <a:gd name="T9" fmla="*/ 10 h 59"/>
                    <a:gd name="T10" fmla="*/ 85 w 89"/>
                    <a:gd name="T11" fmla="*/ 12 h 59"/>
                    <a:gd name="T12" fmla="*/ 67 w 89"/>
                    <a:gd name="T13" fmla="*/ 59 h 59"/>
                    <a:gd name="T14" fmla="*/ 0 w 89"/>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59">
                      <a:moveTo>
                        <a:pt x="0" y="59"/>
                      </a:moveTo>
                      <a:cubicBezTo>
                        <a:pt x="6" y="41"/>
                        <a:pt x="12" y="24"/>
                        <a:pt x="17" y="7"/>
                      </a:cubicBezTo>
                      <a:cubicBezTo>
                        <a:pt x="19" y="2"/>
                        <a:pt x="22" y="0"/>
                        <a:pt x="27" y="0"/>
                      </a:cubicBezTo>
                      <a:cubicBezTo>
                        <a:pt x="44" y="0"/>
                        <a:pt x="62" y="1"/>
                        <a:pt x="79" y="0"/>
                      </a:cubicBezTo>
                      <a:cubicBezTo>
                        <a:pt x="88" y="0"/>
                        <a:pt x="89" y="4"/>
                        <a:pt x="85" y="10"/>
                      </a:cubicBezTo>
                      <a:cubicBezTo>
                        <a:pt x="85" y="11"/>
                        <a:pt x="85" y="11"/>
                        <a:pt x="85" y="12"/>
                      </a:cubicBezTo>
                      <a:cubicBezTo>
                        <a:pt x="79" y="27"/>
                        <a:pt x="76" y="44"/>
                        <a:pt x="67" y="59"/>
                      </a:cubicBezTo>
                      <a:cubicBezTo>
                        <a:pt x="45" y="59"/>
                        <a:pt x="23" y="59"/>
                        <a:pt x="0"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5" name="Freeform 66"/>
                <p:cNvSpPr/>
                <p:nvPr/>
              </p:nvSpPr>
              <p:spPr bwMode="auto">
                <a:xfrm>
                  <a:off x="9956173" y="1920875"/>
                  <a:ext cx="300038" cy="222250"/>
                </a:xfrm>
                <a:custGeom>
                  <a:avLst/>
                  <a:gdLst>
                    <a:gd name="T0" fmla="*/ 80 w 80"/>
                    <a:gd name="T1" fmla="*/ 1 h 59"/>
                    <a:gd name="T2" fmla="*/ 63 w 80"/>
                    <a:gd name="T3" fmla="*/ 52 h 59"/>
                    <a:gd name="T4" fmla="*/ 54 w 80"/>
                    <a:gd name="T5" fmla="*/ 59 h 59"/>
                    <a:gd name="T6" fmla="*/ 9 w 80"/>
                    <a:gd name="T7" fmla="*/ 59 h 59"/>
                    <a:gd name="T8" fmla="*/ 2 w 80"/>
                    <a:gd name="T9" fmla="*/ 49 h 59"/>
                    <a:gd name="T10" fmla="*/ 16 w 80"/>
                    <a:gd name="T11" fmla="*/ 8 h 59"/>
                    <a:gd name="T12" fmla="*/ 27 w 80"/>
                    <a:gd name="T13" fmla="*/ 0 h 59"/>
                    <a:gd name="T14" fmla="*/ 80 w 80"/>
                    <a:gd name="T15" fmla="*/ 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59">
                      <a:moveTo>
                        <a:pt x="80" y="1"/>
                      </a:moveTo>
                      <a:cubicBezTo>
                        <a:pt x="74" y="19"/>
                        <a:pt x="68" y="35"/>
                        <a:pt x="63" y="52"/>
                      </a:cubicBezTo>
                      <a:cubicBezTo>
                        <a:pt x="61" y="57"/>
                        <a:pt x="59" y="59"/>
                        <a:pt x="54" y="59"/>
                      </a:cubicBezTo>
                      <a:cubicBezTo>
                        <a:pt x="39" y="59"/>
                        <a:pt x="24" y="59"/>
                        <a:pt x="9" y="59"/>
                      </a:cubicBezTo>
                      <a:cubicBezTo>
                        <a:pt x="0" y="59"/>
                        <a:pt x="0" y="55"/>
                        <a:pt x="2" y="49"/>
                      </a:cubicBezTo>
                      <a:cubicBezTo>
                        <a:pt x="7" y="35"/>
                        <a:pt x="12" y="22"/>
                        <a:pt x="16" y="8"/>
                      </a:cubicBezTo>
                      <a:cubicBezTo>
                        <a:pt x="18" y="2"/>
                        <a:pt x="22" y="0"/>
                        <a:pt x="27" y="0"/>
                      </a:cubicBezTo>
                      <a:cubicBezTo>
                        <a:pt x="44" y="1"/>
                        <a:pt x="61" y="1"/>
                        <a:pt x="8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userDrawn="1"/>
            </p:nvGrpSpPr>
            <p:grpSpPr>
              <a:xfrm>
                <a:off x="-3358145" y="3714749"/>
                <a:ext cx="4732338" cy="1106488"/>
                <a:chOff x="-1067427" y="1898650"/>
                <a:chExt cx="4732338" cy="1106488"/>
              </a:xfrm>
              <a:grpFill/>
            </p:grpSpPr>
            <p:sp>
              <p:nvSpPr>
                <p:cNvPr id="49" name="Freeform 18"/>
                <p:cNvSpPr>
                  <a:spLocks noEditPoints="1"/>
                </p:cNvSpPr>
                <p:nvPr/>
              </p:nvSpPr>
              <p:spPr bwMode="auto">
                <a:xfrm>
                  <a:off x="-1067427" y="1966913"/>
                  <a:ext cx="1320800" cy="1033463"/>
                </a:xfrm>
                <a:custGeom>
                  <a:avLst/>
                  <a:gdLst>
                    <a:gd name="T0" fmla="*/ 221 w 352"/>
                    <a:gd name="T1" fmla="*/ 1 h 275"/>
                    <a:gd name="T2" fmla="*/ 340 w 352"/>
                    <a:gd name="T3" fmla="*/ 0 h 275"/>
                    <a:gd name="T4" fmla="*/ 348 w 352"/>
                    <a:gd name="T5" fmla="*/ 12 h 275"/>
                    <a:gd name="T6" fmla="*/ 271 w 352"/>
                    <a:gd name="T7" fmla="*/ 239 h 275"/>
                    <a:gd name="T8" fmla="*/ 224 w 352"/>
                    <a:gd name="T9" fmla="*/ 272 h 275"/>
                    <a:gd name="T10" fmla="*/ 192 w 352"/>
                    <a:gd name="T11" fmla="*/ 271 h 275"/>
                    <a:gd name="T12" fmla="*/ 180 w 352"/>
                    <a:gd name="T13" fmla="*/ 268 h 275"/>
                    <a:gd name="T14" fmla="*/ 188 w 352"/>
                    <a:gd name="T15" fmla="*/ 250 h 275"/>
                    <a:gd name="T16" fmla="*/ 215 w 352"/>
                    <a:gd name="T17" fmla="*/ 201 h 275"/>
                    <a:gd name="T18" fmla="*/ 210 w 352"/>
                    <a:gd name="T19" fmla="*/ 196 h 275"/>
                    <a:gd name="T20" fmla="*/ 187 w 352"/>
                    <a:gd name="T21" fmla="*/ 203 h 275"/>
                    <a:gd name="T22" fmla="*/ 168 w 352"/>
                    <a:gd name="T23" fmla="*/ 261 h 275"/>
                    <a:gd name="T24" fmla="*/ 153 w 352"/>
                    <a:gd name="T25" fmla="*/ 272 h 275"/>
                    <a:gd name="T26" fmla="*/ 107 w 352"/>
                    <a:gd name="T27" fmla="*/ 272 h 275"/>
                    <a:gd name="T28" fmla="*/ 99 w 352"/>
                    <a:gd name="T29" fmla="*/ 261 h 275"/>
                    <a:gd name="T30" fmla="*/ 116 w 352"/>
                    <a:gd name="T31" fmla="*/ 210 h 275"/>
                    <a:gd name="T32" fmla="*/ 115 w 352"/>
                    <a:gd name="T33" fmla="*/ 196 h 275"/>
                    <a:gd name="T34" fmla="*/ 91 w 352"/>
                    <a:gd name="T35" fmla="*/ 203 h 275"/>
                    <a:gd name="T36" fmla="*/ 72 w 352"/>
                    <a:gd name="T37" fmla="*/ 260 h 275"/>
                    <a:gd name="T38" fmla="*/ 55 w 352"/>
                    <a:gd name="T39" fmla="*/ 272 h 275"/>
                    <a:gd name="T40" fmla="*/ 13 w 352"/>
                    <a:gd name="T41" fmla="*/ 272 h 275"/>
                    <a:gd name="T42" fmla="*/ 4 w 352"/>
                    <a:gd name="T43" fmla="*/ 258 h 275"/>
                    <a:gd name="T44" fmla="*/ 63 w 352"/>
                    <a:gd name="T45" fmla="*/ 83 h 275"/>
                    <a:gd name="T46" fmla="*/ 87 w 352"/>
                    <a:gd name="T47" fmla="*/ 12 h 275"/>
                    <a:gd name="T48" fmla="*/ 104 w 352"/>
                    <a:gd name="T49" fmla="*/ 0 h 275"/>
                    <a:gd name="T50" fmla="*/ 221 w 352"/>
                    <a:gd name="T51" fmla="*/ 1 h 275"/>
                    <a:gd name="T52" fmla="*/ 227 w 352"/>
                    <a:gd name="T53" fmla="*/ 87 h 275"/>
                    <a:gd name="T54" fmla="*/ 261 w 352"/>
                    <a:gd name="T55" fmla="*/ 66 h 275"/>
                    <a:gd name="T56" fmla="*/ 271 w 352"/>
                    <a:gd name="T57" fmla="*/ 37 h 275"/>
                    <a:gd name="T58" fmla="*/ 271 w 352"/>
                    <a:gd name="T59" fmla="*/ 24 h 275"/>
                    <a:gd name="T60" fmla="*/ 247 w 352"/>
                    <a:gd name="T61" fmla="*/ 29 h 275"/>
                    <a:gd name="T62" fmla="*/ 227 w 352"/>
                    <a:gd name="T63" fmla="*/ 87 h 275"/>
                    <a:gd name="T64" fmla="*/ 131 w 352"/>
                    <a:gd name="T65" fmla="*/ 87 h 275"/>
                    <a:gd name="T66" fmla="*/ 165 w 352"/>
                    <a:gd name="T67" fmla="*/ 66 h 275"/>
                    <a:gd name="T68" fmla="*/ 175 w 352"/>
                    <a:gd name="T69" fmla="*/ 37 h 275"/>
                    <a:gd name="T70" fmla="*/ 175 w 352"/>
                    <a:gd name="T71" fmla="*/ 24 h 275"/>
                    <a:gd name="T72" fmla="*/ 151 w 352"/>
                    <a:gd name="T73" fmla="*/ 29 h 275"/>
                    <a:gd name="T74" fmla="*/ 131 w 352"/>
                    <a:gd name="T75" fmla="*/ 87 h 275"/>
                    <a:gd name="T76" fmla="*/ 215 w 352"/>
                    <a:gd name="T77" fmla="*/ 172 h 275"/>
                    <a:gd name="T78" fmla="*/ 228 w 352"/>
                    <a:gd name="T79" fmla="*/ 166 h 275"/>
                    <a:gd name="T80" fmla="*/ 244 w 352"/>
                    <a:gd name="T81" fmla="*/ 118 h 275"/>
                    <a:gd name="T82" fmla="*/ 241 w 352"/>
                    <a:gd name="T83" fmla="*/ 110 h 275"/>
                    <a:gd name="T84" fmla="*/ 214 w 352"/>
                    <a:gd name="T85" fmla="*/ 124 h 275"/>
                    <a:gd name="T86" fmla="*/ 202 w 352"/>
                    <a:gd name="T87" fmla="*/ 160 h 275"/>
                    <a:gd name="T88" fmla="*/ 215 w 352"/>
                    <a:gd name="T89" fmla="*/ 172 h 275"/>
                    <a:gd name="T90" fmla="*/ 117 w 352"/>
                    <a:gd name="T91" fmla="*/ 172 h 275"/>
                    <a:gd name="T92" fmla="*/ 134 w 352"/>
                    <a:gd name="T93" fmla="*/ 161 h 275"/>
                    <a:gd name="T94" fmla="*/ 144 w 352"/>
                    <a:gd name="T95" fmla="*/ 128 h 275"/>
                    <a:gd name="T96" fmla="*/ 129 w 352"/>
                    <a:gd name="T97" fmla="*/ 110 h 275"/>
                    <a:gd name="T98" fmla="*/ 119 w 352"/>
                    <a:gd name="T99" fmla="*/ 120 h 275"/>
                    <a:gd name="T100" fmla="*/ 107 w 352"/>
                    <a:gd name="T101" fmla="*/ 158 h 275"/>
                    <a:gd name="T102" fmla="*/ 117 w 352"/>
                    <a:gd name="T103" fmla="*/ 17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2" h="275">
                      <a:moveTo>
                        <a:pt x="221" y="1"/>
                      </a:moveTo>
                      <a:cubicBezTo>
                        <a:pt x="261" y="1"/>
                        <a:pt x="300" y="1"/>
                        <a:pt x="340" y="0"/>
                      </a:cubicBezTo>
                      <a:cubicBezTo>
                        <a:pt x="349" y="0"/>
                        <a:pt x="352" y="2"/>
                        <a:pt x="348" y="12"/>
                      </a:cubicBezTo>
                      <a:cubicBezTo>
                        <a:pt x="322" y="87"/>
                        <a:pt x="297" y="163"/>
                        <a:pt x="271" y="239"/>
                      </a:cubicBezTo>
                      <a:cubicBezTo>
                        <a:pt x="263" y="262"/>
                        <a:pt x="249" y="271"/>
                        <a:pt x="224" y="272"/>
                      </a:cubicBezTo>
                      <a:cubicBezTo>
                        <a:pt x="213" y="272"/>
                        <a:pt x="203" y="272"/>
                        <a:pt x="192" y="271"/>
                      </a:cubicBezTo>
                      <a:cubicBezTo>
                        <a:pt x="188" y="271"/>
                        <a:pt x="180" y="275"/>
                        <a:pt x="180" y="268"/>
                      </a:cubicBezTo>
                      <a:cubicBezTo>
                        <a:pt x="180" y="262"/>
                        <a:pt x="181" y="252"/>
                        <a:pt x="188" y="250"/>
                      </a:cubicBezTo>
                      <a:cubicBezTo>
                        <a:pt x="212" y="242"/>
                        <a:pt x="206" y="217"/>
                        <a:pt x="215" y="201"/>
                      </a:cubicBezTo>
                      <a:cubicBezTo>
                        <a:pt x="217" y="197"/>
                        <a:pt x="213" y="195"/>
                        <a:pt x="210" y="196"/>
                      </a:cubicBezTo>
                      <a:cubicBezTo>
                        <a:pt x="202" y="198"/>
                        <a:pt x="192" y="189"/>
                        <a:pt x="187" y="203"/>
                      </a:cubicBezTo>
                      <a:cubicBezTo>
                        <a:pt x="181" y="222"/>
                        <a:pt x="174" y="241"/>
                        <a:pt x="168" y="261"/>
                      </a:cubicBezTo>
                      <a:cubicBezTo>
                        <a:pt x="165" y="269"/>
                        <a:pt x="162" y="272"/>
                        <a:pt x="153" y="272"/>
                      </a:cubicBezTo>
                      <a:cubicBezTo>
                        <a:pt x="138" y="271"/>
                        <a:pt x="122" y="271"/>
                        <a:pt x="107" y="272"/>
                      </a:cubicBezTo>
                      <a:cubicBezTo>
                        <a:pt x="98" y="272"/>
                        <a:pt x="96" y="269"/>
                        <a:pt x="99" y="261"/>
                      </a:cubicBezTo>
                      <a:cubicBezTo>
                        <a:pt x="105" y="244"/>
                        <a:pt x="111" y="227"/>
                        <a:pt x="116" y="210"/>
                      </a:cubicBezTo>
                      <a:cubicBezTo>
                        <a:pt x="117" y="206"/>
                        <a:pt x="125" y="198"/>
                        <a:pt x="115" y="196"/>
                      </a:cubicBezTo>
                      <a:cubicBezTo>
                        <a:pt x="108" y="195"/>
                        <a:pt x="96" y="189"/>
                        <a:pt x="91" y="203"/>
                      </a:cubicBezTo>
                      <a:cubicBezTo>
                        <a:pt x="85" y="222"/>
                        <a:pt x="78" y="241"/>
                        <a:pt x="72" y="260"/>
                      </a:cubicBezTo>
                      <a:cubicBezTo>
                        <a:pt x="69" y="270"/>
                        <a:pt x="65" y="272"/>
                        <a:pt x="55" y="272"/>
                      </a:cubicBezTo>
                      <a:cubicBezTo>
                        <a:pt x="41" y="271"/>
                        <a:pt x="27" y="271"/>
                        <a:pt x="13" y="272"/>
                      </a:cubicBezTo>
                      <a:cubicBezTo>
                        <a:pt x="2" y="272"/>
                        <a:pt x="0" y="270"/>
                        <a:pt x="4" y="258"/>
                      </a:cubicBezTo>
                      <a:cubicBezTo>
                        <a:pt x="24" y="200"/>
                        <a:pt x="44" y="141"/>
                        <a:pt x="63" y="83"/>
                      </a:cubicBezTo>
                      <a:cubicBezTo>
                        <a:pt x="71" y="59"/>
                        <a:pt x="80" y="36"/>
                        <a:pt x="87" y="12"/>
                      </a:cubicBezTo>
                      <a:cubicBezTo>
                        <a:pt x="90" y="2"/>
                        <a:pt x="95" y="0"/>
                        <a:pt x="104" y="0"/>
                      </a:cubicBezTo>
                      <a:cubicBezTo>
                        <a:pt x="143" y="1"/>
                        <a:pt x="182" y="1"/>
                        <a:pt x="221" y="1"/>
                      </a:cubicBezTo>
                      <a:close/>
                      <a:moveTo>
                        <a:pt x="227" y="87"/>
                      </a:moveTo>
                      <a:cubicBezTo>
                        <a:pt x="253" y="89"/>
                        <a:pt x="253" y="89"/>
                        <a:pt x="261" y="66"/>
                      </a:cubicBezTo>
                      <a:cubicBezTo>
                        <a:pt x="265" y="57"/>
                        <a:pt x="269" y="47"/>
                        <a:pt x="271" y="37"/>
                      </a:cubicBezTo>
                      <a:cubicBezTo>
                        <a:pt x="272" y="33"/>
                        <a:pt x="280" y="25"/>
                        <a:pt x="271" y="24"/>
                      </a:cubicBezTo>
                      <a:cubicBezTo>
                        <a:pt x="263" y="22"/>
                        <a:pt x="251" y="16"/>
                        <a:pt x="247" y="29"/>
                      </a:cubicBezTo>
                      <a:cubicBezTo>
                        <a:pt x="239" y="48"/>
                        <a:pt x="233" y="67"/>
                        <a:pt x="227" y="87"/>
                      </a:cubicBezTo>
                      <a:close/>
                      <a:moveTo>
                        <a:pt x="131" y="87"/>
                      </a:moveTo>
                      <a:cubicBezTo>
                        <a:pt x="157" y="89"/>
                        <a:pt x="157" y="89"/>
                        <a:pt x="165" y="66"/>
                      </a:cubicBezTo>
                      <a:cubicBezTo>
                        <a:pt x="169" y="56"/>
                        <a:pt x="173" y="47"/>
                        <a:pt x="175" y="37"/>
                      </a:cubicBezTo>
                      <a:cubicBezTo>
                        <a:pt x="176" y="33"/>
                        <a:pt x="183" y="25"/>
                        <a:pt x="175" y="24"/>
                      </a:cubicBezTo>
                      <a:cubicBezTo>
                        <a:pt x="167" y="22"/>
                        <a:pt x="155" y="17"/>
                        <a:pt x="151" y="29"/>
                      </a:cubicBezTo>
                      <a:cubicBezTo>
                        <a:pt x="143" y="48"/>
                        <a:pt x="137" y="67"/>
                        <a:pt x="131" y="87"/>
                      </a:cubicBezTo>
                      <a:close/>
                      <a:moveTo>
                        <a:pt x="215" y="172"/>
                      </a:moveTo>
                      <a:cubicBezTo>
                        <a:pt x="217" y="171"/>
                        <a:pt x="225" y="176"/>
                        <a:pt x="228" y="166"/>
                      </a:cubicBezTo>
                      <a:cubicBezTo>
                        <a:pt x="233" y="150"/>
                        <a:pt x="239" y="134"/>
                        <a:pt x="244" y="118"/>
                      </a:cubicBezTo>
                      <a:cubicBezTo>
                        <a:pt x="245" y="115"/>
                        <a:pt x="246" y="112"/>
                        <a:pt x="241" y="110"/>
                      </a:cubicBezTo>
                      <a:cubicBezTo>
                        <a:pt x="228" y="107"/>
                        <a:pt x="219" y="111"/>
                        <a:pt x="214" y="124"/>
                      </a:cubicBezTo>
                      <a:cubicBezTo>
                        <a:pt x="210" y="136"/>
                        <a:pt x="207" y="148"/>
                        <a:pt x="202" y="160"/>
                      </a:cubicBezTo>
                      <a:cubicBezTo>
                        <a:pt x="197" y="171"/>
                        <a:pt x="201" y="174"/>
                        <a:pt x="215" y="172"/>
                      </a:cubicBezTo>
                      <a:close/>
                      <a:moveTo>
                        <a:pt x="117" y="172"/>
                      </a:moveTo>
                      <a:cubicBezTo>
                        <a:pt x="127" y="175"/>
                        <a:pt x="131" y="170"/>
                        <a:pt x="134" y="161"/>
                      </a:cubicBezTo>
                      <a:cubicBezTo>
                        <a:pt x="137" y="150"/>
                        <a:pt x="141" y="139"/>
                        <a:pt x="144" y="128"/>
                      </a:cubicBezTo>
                      <a:cubicBezTo>
                        <a:pt x="151" y="110"/>
                        <a:pt x="149" y="108"/>
                        <a:pt x="129" y="110"/>
                      </a:cubicBezTo>
                      <a:cubicBezTo>
                        <a:pt x="122" y="111"/>
                        <a:pt x="121" y="115"/>
                        <a:pt x="119" y="120"/>
                      </a:cubicBezTo>
                      <a:cubicBezTo>
                        <a:pt x="115" y="132"/>
                        <a:pt x="112" y="145"/>
                        <a:pt x="107" y="158"/>
                      </a:cubicBezTo>
                      <a:cubicBezTo>
                        <a:pt x="102" y="169"/>
                        <a:pt x="103" y="175"/>
                        <a:pt x="117" y="1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0" name="Freeform 19"/>
                <p:cNvSpPr/>
                <p:nvPr/>
              </p:nvSpPr>
              <p:spPr bwMode="auto">
                <a:xfrm>
                  <a:off x="35886" y="1914525"/>
                  <a:ext cx="1290638" cy="1090613"/>
                </a:xfrm>
                <a:custGeom>
                  <a:avLst/>
                  <a:gdLst>
                    <a:gd name="T0" fmla="*/ 137 w 344"/>
                    <a:gd name="T1" fmla="*/ 168 h 290"/>
                    <a:gd name="T2" fmla="*/ 153 w 344"/>
                    <a:gd name="T3" fmla="*/ 165 h 290"/>
                    <a:gd name="T4" fmla="*/ 167 w 344"/>
                    <a:gd name="T5" fmla="*/ 167 h 290"/>
                    <a:gd name="T6" fmla="*/ 158 w 344"/>
                    <a:gd name="T7" fmla="*/ 187 h 290"/>
                    <a:gd name="T8" fmla="*/ 155 w 344"/>
                    <a:gd name="T9" fmla="*/ 188 h 290"/>
                    <a:gd name="T10" fmla="*/ 117 w 344"/>
                    <a:gd name="T11" fmla="*/ 224 h 290"/>
                    <a:gd name="T12" fmla="*/ 106 w 344"/>
                    <a:gd name="T13" fmla="*/ 255 h 290"/>
                    <a:gd name="T14" fmla="*/ 60 w 344"/>
                    <a:gd name="T15" fmla="*/ 287 h 290"/>
                    <a:gd name="T16" fmla="*/ 13 w 344"/>
                    <a:gd name="T17" fmla="*/ 287 h 290"/>
                    <a:gd name="T18" fmla="*/ 1 w 344"/>
                    <a:gd name="T19" fmla="*/ 283 h 290"/>
                    <a:gd name="T20" fmla="*/ 10 w 344"/>
                    <a:gd name="T21" fmla="*/ 265 h 290"/>
                    <a:gd name="T22" fmla="*/ 45 w 344"/>
                    <a:gd name="T23" fmla="*/ 231 h 290"/>
                    <a:gd name="T24" fmla="*/ 53 w 344"/>
                    <a:gd name="T25" fmla="*/ 207 h 290"/>
                    <a:gd name="T26" fmla="*/ 21 w 344"/>
                    <a:gd name="T27" fmla="*/ 209 h 290"/>
                    <a:gd name="T28" fmla="*/ 48 w 344"/>
                    <a:gd name="T29" fmla="*/ 183 h 290"/>
                    <a:gd name="T30" fmla="*/ 67 w 344"/>
                    <a:gd name="T31" fmla="*/ 168 h 290"/>
                    <a:gd name="T32" fmla="*/ 85 w 344"/>
                    <a:gd name="T33" fmla="*/ 111 h 290"/>
                    <a:gd name="T34" fmla="*/ 55 w 344"/>
                    <a:gd name="T35" fmla="*/ 111 h 290"/>
                    <a:gd name="T36" fmla="*/ 80 w 344"/>
                    <a:gd name="T37" fmla="*/ 88 h 290"/>
                    <a:gd name="T38" fmla="*/ 99 w 344"/>
                    <a:gd name="T39" fmla="*/ 74 h 290"/>
                    <a:gd name="T40" fmla="*/ 111 w 344"/>
                    <a:gd name="T41" fmla="*/ 37 h 290"/>
                    <a:gd name="T42" fmla="*/ 104 w 344"/>
                    <a:gd name="T43" fmla="*/ 27 h 290"/>
                    <a:gd name="T44" fmla="*/ 98 w 344"/>
                    <a:gd name="T45" fmla="*/ 27 h 290"/>
                    <a:gd name="T46" fmla="*/ 87 w 344"/>
                    <a:gd name="T47" fmla="*/ 23 h 290"/>
                    <a:gd name="T48" fmla="*/ 98 w 344"/>
                    <a:gd name="T49" fmla="*/ 5 h 290"/>
                    <a:gd name="T50" fmla="*/ 210 w 344"/>
                    <a:gd name="T51" fmla="*/ 4 h 290"/>
                    <a:gd name="T52" fmla="*/ 216 w 344"/>
                    <a:gd name="T53" fmla="*/ 10 h 290"/>
                    <a:gd name="T54" fmla="*/ 205 w 344"/>
                    <a:gd name="T55" fmla="*/ 27 h 290"/>
                    <a:gd name="T56" fmla="*/ 175 w 344"/>
                    <a:gd name="T57" fmla="*/ 53 h 290"/>
                    <a:gd name="T58" fmla="*/ 166 w 344"/>
                    <a:gd name="T59" fmla="*/ 85 h 290"/>
                    <a:gd name="T60" fmla="*/ 200 w 344"/>
                    <a:gd name="T61" fmla="*/ 88 h 290"/>
                    <a:gd name="T62" fmla="*/ 222 w 344"/>
                    <a:gd name="T63" fmla="*/ 70 h 290"/>
                    <a:gd name="T64" fmla="*/ 234 w 344"/>
                    <a:gd name="T65" fmla="*/ 12 h 290"/>
                    <a:gd name="T66" fmla="*/ 247 w 344"/>
                    <a:gd name="T67" fmla="*/ 1 h 290"/>
                    <a:gd name="T68" fmla="*/ 293 w 344"/>
                    <a:gd name="T69" fmla="*/ 1 h 290"/>
                    <a:gd name="T70" fmla="*/ 304 w 344"/>
                    <a:gd name="T71" fmla="*/ 16 h 290"/>
                    <a:gd name="T72" fmla="*/ 292 w 344"/>
                    <a:gd name="T73" fmla="*/ 78 h 290"/>
                    <a:gd name="T74" fmla="*/ 300 w 344"/>
                    <a:gd name="T75" fmla="*/ 88 h 290"/>
                    <a:gd name="T76" fmla="*/ 332 w 344"/>
                    <a:gd name="T77" fmla="*/ 88 h 290"/>
                    <a:gd name="T78" fmla="*/ 343 w 344"/>
                    <a:gd name="T79" fmla="*/ 92 h 290"/>
                    <a:gd name="T80" fmla="*/ 330 w 344"/>
                    <a:gd name="T81" fmla="*/ 111 h 290"/>
                    <a:gd name="T82" fmla="*/ 303 w 344"/>
                    <a:gd name="T83" fmla="*/ 111 h 290"/>
                    <a:gd name="T84" fmla="*/ 281 w 344"/>
                    <a:gd name="T85" fmla="*/ 130 h 290"/>
                    <a:gd name="T86" fmla="*/ 282 w 344"/>
                    <a:gd name="T87" fmla="*/ 140 h 290"/>
                    <a:gd name="T88" fmla="*/ 321 w 344"/>
                    <a:gd name="T89" fmla="*/ 135 h 290"/>
                    <a:gd name="T90" fmla="*/ 326 w 344"/>
                    <a:gd name="T91" fmla="*/ 141 h 290"/>
                    <a:gd name="T92" fmla="*/ 317 w 344"/>
                    <a:gd name="T93" fmla="*/ 158 h 290"/>
                    <a:gd name="T94" fmla="*/ 274 w 344"/>
                    <a:gd name="T95" fmla="*/ 187 h 290"/>
                    <a:gd name="T96" fmla="*/ 268 w 344"/>
                    <a:gd name="T97" fmla="*/ 198 h 290"/>
                    <a:gd name="T98" fmla="*/ 258 w 344"/>
                    <a:gd name="T99" fmla="*/ 248 h 290"/>
                    <a:gd name="T100" fmla="*/ 271 w 344"/>
                    <a:gd name="T101" fmla="*/ 264 h 290"/>
                    <a:gd name="T102" fmla="*/ 283 w 344"/>
                    <a:gd name="T103" fmla="*/ 268 h 290"/>
                    <a:gd name="T104" fmla="*/ 269 w 344"/>
                    <a:gd name="T105" fmla="*/ 286 h 290"/>
                    <a:gd name="T106" fmla="*/ 192 w 344"/>
                    <a:gd name="T107" fmla="*/ 286 h 290"/>
                    <a:gd name="T108" fmla="*/ 181 w 344"/>
                    <a:gd name="T109" fmla="*/ 272 h 290"/>
                    <a:gd name="T110" fmla="*/ 183 w 344"/>
                    <a:gd name="T111" fmla="*/ 254 h 290"/>
                    <a:gd name="T112" fmla="*/ 108 w 344"/>
                    <a:gd name="T113" fmla="*/ 276 h 290"/>
                    <a:gd name="T114" fmla="*/ 172 w 344"/>
                    <a:gd name="T115" fmla="*/ 226 h 290"/>
                    <a:gd name="T116" fmla="*/ 199 w 344"/>
                    <a:gd name="T117" fmla="*/ 183 h 290"/>
                    <a:gd name="T118" fmla="*/ 212 w 344"/>
                    <a:gd name="T119" fmla="*/ 121 h 290"/>
                    <a:gd name="T120" fmla="*/ 203 w 344"/>
                    <a:gd name="T121" fmla="*/ 111 h 290"/>
                    <a:gd name="T122" fmla="*/ 202 w 344"/>
                    <a:gd name="T123" fmla="*/ 111 h 290"/>
                    <a:gd name="T124" fmla="*/ 137 w 344"/>
                    <a:gd name="T125" fmla="*/ 16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4" h="290">
                      <a:moveTo>
                        <a:pt x="137" y="168"/>
                      </a:moveTo>
                      <a:cubicBezTo>
                        <a:pt x="144" y="167"/>
                        <a:pt x="148" y="165"/>
                        <a:pt x="153" y="165"/>
                      </a:cubicBezTo>
                      <a:cubicBezTo>
                        <a:pt x="158" y="165"/>
                        <a:pt x="166" y="160"/>
                        <a:pt x="167" y="167"/>
                      </a:cubicBezTo>
                      <a:cubicBezTo>
                        <a:pt x="168" y="174"/>
                        <a:pt x="165" y="182"/>
                        <a:pt x="158" y="187"/>
                      </a:cubicBezTo>
                      <a:cubicBezTo>
                        <a:pt x="157" y="188"/>
                        <a:pt x="156" y="188"/>
                        <a:pt x="155" y="188"/>
                      </a:cubicBezTo>
                      <a:cubicBezTo>
                        <a:pt x="128" y="185"/>
                        <a:pt x="122" y="204"/>
                        <a:pt x="117" y="224"/>
                      </a:cubicBezTo>
                      <a:cubicBezTo>
                        <a:pt x="114" y="234"/>
                        <a:pt x="110" y="245"/>
                        <a:pt x="106" y="255"/>
                      </a:cubicBezTo>
                      <a:cubicBezTo>
                        <a:pt x="98" y="276"/>
                        <a:pt x="83" y="286"/>
                        <a:pt x="60" y="287"/>
                      </a:cubicBezTo>
                      <a:cubicBezTo>
                        <a:pt x="44" y="287"/>
                        <a:pt x="28" y="287"/>
                        <a:pt x="13" y="287"/>
                      </a:cubicBezTo>
                      <a:cubicBezTo>
                        <a:pt x="9" y="286"/>
                        <a:pt x="0" y="290"/>
                        <a:pt x="1" y="283"/>
                      </a:cubicBezTo>
                      <a:cubicBezTo>
                        <a:pt x="2" y="276"/>
                        <a:pt x="2" y="264"/>
                        <a:pt x="10" y="265"/>
                      </a:cubicBezTo>
                      <a:cubicBezTo>
                        <a:pt x="37" y="268"/>
                        <a:pt x="39" y="248"/>
                        <a:pt x="45" y="231"/>
                      </a:cubicBezTo>
                      <a:cubicBezTo>
                        <a:pt x="48" y="223"/>
                        <a:pt x="50" y="215"/>
                        <a:pt x="53" y="207"/>
                      </a:cubicBezTo>
                      <a:cubicBezTo>
                        <a:pt x="41" y="205"/>
                        <a:pt x="31" y="210"/>
                        <a:pt x="21" y="209"/>
                      </a:cubicBezTo>
                      <a:cubicBezTo>
                        <a:pt x="22" y="192"/>
                        <a:pt x="30" y="182"/>
                        <a:pt x="48" y="183"/>
                      </a:cubicBezTo>
                      <a:cubicBezTo>
                        <a:pt x="58" y="183"/>
                        <a:pt x="64" y="178"/>
                        <a:pt x="67" y="168"/>
                      </a:cubicBezTo>
                      <a:cubicBezTo>
                        <a:pt x="72" y="149"/>
                        <a:pt x="79" y="131"/>
                        <a:pt x="85" y="111"/>
                      </a:cubicBezTo>
                      <a:cubicBezTo>
                        <a:pt x="75" y="111"/>
                        <a:pt x="65" y="111"/>
                        <a:pt x="55" y="111"/>
                      </a:cubicBezTo>
                      <a:cubicBezTo>
                        <a:pt x="58" y="88"/>
                        <a:pt x="58" y="87"/>
                        <a:pt x="80" y="88"/>
                      </a:cubicBezTo>
                      <a:cubicBezTo>
                        <a:pt x="91" y="89"/>
                        <a:pt x="96" y="85"/>
                        <a:pt x="99" y="74"/>
                      </a:cubicBezTo>
                      <a:cubicBezTo>
                        <a:pt x="102" y="62"/>
                        <a:pt x="106" y="49"/>
                        <a:pt x="111" y="37"/>
                      </a:cubicBezTo>
                      <a:cubicBezTo>
                        <a:pt x="114" y="29"/>
                        <a:pt x="113" y="26"/>
                        <a:pt x="104" y="27"/>
                      </a:cubicBezTo>
                      <a:cubicBezTo>
                        <a:pt x="102" y="27"/>
                        <a:pt x="100" y="28"/>
                        <a:pt x="98" y="27"/>
                      </a:cubicBezTo>
                      <a:cubicBezTo>
                        <a:pt x="94" y="26"/>
                        <a:pt x="86" y="31"/>
                        <a:pt x="87" y="23"/>
                      </a:cubicBezTo>
                      <a:cubicBezTo>
                        <a:pt x="88" y="16"/>
                        <a:pt x="86" y="5"/>
                        <a:pt x="98" y="5"/>
                      </a:cubicBezTo>
                      <a:cubicBezTo>
                        <a:pt x="135" y="4"/>
                        <a:pt x="173" y="4"/>
                        <a:pt x="210" y="4"/>
                      </a:cubicBezTo>
                      <a:cubicBezTo>
                        <a:pt x="214" y="4"/>
                        <a:pt x="219" y="4"/>
                        <a:pt x="216" y="10"/>
                      </a:cubicBezTo>
                      <a:cubicBezTo>
                        <a:pt x="213" y="16"/>
                        <a:pt x="215" y="28"/>
                        <a:pt x="205" y="27"/>
                      </a:cubicBezTo>
                      <a:cubicBezTo>
                        <a:pt x="183" y="23"/>
                        <a:pt x="179" y="37"/>
                        <a:pt x="175" y="53"/>
                      </a:cubicBezTo>
                      <a:cubicBezTo>
                        <a:pt x="172" y="64"/>
                        <a:pt x="162" y="80"/>
                        <a:pt x="166" y="85"/>
                      </a:cubicBezTo>
                      <a:cubicBezTo>
                        <a:pt x="173" y="93"/>
                        <a:pt x="188" y="86"/>
                        <a:pt x="200" y="88"/>
                      </a:cubicBezTo>
                      <a:cubicBezTo>
                        <a:pt x="214" y="90"/>
                        <a:pt x="221" y="86"/>
                        <a:pt x="222" y="70"/>
                      </a:cubicBezTo>
                      <a:cubicBezTo>
                        <a:pt x="224" y="51"/>
                        <a:pt x="230" y="31"/>
                        <a:pt x="234" y="12"/>
                      </a:cubicBezTo>
                      <a:cubicBezTo>
                        <a:pt x="235" y="4"/>
                        <a:pt x="238" y="1"/>
                        <a:pt x="247" y="1"/>
                      </a:cubicBezTo>
                      <a:cubicBezTo>
                        <a:pt x="262" y="2"/>
                        <a:pt x="278" y="2"/>
                        <a:pt x="293" y="1"/>
                      </a:cubicBezTo>
                      <a:cubicBezTo>
                        <a:pt x="306" y="0"/>
                        <a:pt x="307" y="6"/>
                        <a:pt x="304" y="16"/>
                      </a:cubicBezTo>
                      <a:cubicBezTo>
                        <a:pt x="300" y="37"/>
                        <a:pt x="297" y="57"/>
                        <a:pt x="292" y="78"/>
                      </a:cubicBezTo>
                      <a:cubicBezTo>
                        <a:pt x="290" y="86"/>
                        <a:pt x="292" y="88"/>
                        <a:pt x="300" y="88"/>
                      </a:cubicBezTo>
                      <a:cubicBezTo>
                        <a:pt x="311" y="87"/>
                        <a:pt x="321" y="87"/>
                        <a:pt x="332" y="88"/>
                      </a:cubicBezTo>
                      <a:cubicBezTo>
                        <a:pt x="336" y="88"/>
                        <a:pt x="344" y="84"/>
                        <a:pt x="343" y="92"/>
                      </a:cubicBezTo>
                      <a:cubicBezTo>
                        <a:pt x="341" y="99"/>
                        <a:pt x="343" y="111"/>
                        <a:pt x="330" y="111"/>
                      </a:cubicBezTo>
                      <a:cubicBezTo>
                        <a:pt x="321" y="111"/>
                        <a:pt x="312" y="112"/>
                        <a:pt x="303" y="111"/>
                      </a:cubicBezTo>
                      <a:cubicBezTo>
                        <a:pt x="288" y="108"/>
                        <a:pt x="282" y="116"/>
                        <a:pt x="281" y="130"/>
                      </a:cubicBezTo>
                      <a:cubicBezTo>
                        <a:pt x="281" y="133"/>
                        <a:pt x="279" y="137"/>
                        <a:pt x="282" y="140"/>
                      </a:cubicBezTo>
                      <a:cubicBezTo>
                        <a:pt x="294" y="132"/>
                        <a:pt x="308" y="136"/>
                        <a:pt x="321" y="135"/>
                      </a:cubicBezTo>
                      <a:cubicBezTo>
                        <a:pt x="324" y="135"/>
                        <a:pt x="327" y="137"/>
                        <a:pt x="326" y="141"/>
                      </a:cubicBezTo>
                      <a:cubicBezTo>
                        <a:pt x="323" y="147"/>
                        <a:pt x="324" y="156"/>
                        <a:pt x="317" y="158"/>
                      </a:cubicBezTo>
                      <a:cubicBezTo>
                        <a:pt x="299" y="163"/>
                        <a:pt x="288" y="178"/>
                        <a:pt x="274" y="187"/>
                      </a:cubicBezTo>
                      <a:cubicBezTo>
                        <a:pt x="269" y="189"/>
                        <a:pt x="269" y="194"/>
                        <a:pt x="268" y="198"/>
                      </a:cubicBezTo>
                      <a:cubicBezTo>
                        <a:pt x="265" y="215"/>
                        <a:pt x="262" y="232"/>
                        <a:pt x="258" y="248"/>
                      </a:cubicBezTo>
                      <a:cubicBezTo>
                        <a:pt x="255" y="260"/>
                        <a:pt x="258" y="265"/>
                        <a:pt x="271" y="264"/>
                      </a:cubicBezTo>
                      <a:cubicBezTo>
                        <a:pt x="275" y="263"/>
                        <a:pt x="284" y="259"/>
                        <a:pt x="283" y="268"/>
                      </a:cubicBezTo>
                      <a:cubicBezTo>
                        <a:pt x="282" y="275"/>
                        <a:pt x="283" y="286"/>
                        <a:pt x="269" y="286"/>
                      </a:cubicBezTo>
                      <a:cubicBezTo>
                        <a:pt x="243" y="285"/>
                        <a:pt x="217" y="285"/>
                        <a:pt x="192" y="286"/>
                      </a:cubicBezTo>
                      <a:cubicBezTo>
                        <a:pt x="181" y="286"/>
                        <a:pt x="176" y="284"/>
                        <a:pt x="181" y="272"/>
                      </a:cubicBezTo>
                      <a:cubicBezTo>
                        <a:pt x="182" y="269"/>
                        <a:pt x="182" y="264"/>
                        <a:pt x="183" y="254"/>
                      </a:cubicBezTo>
                      <a:cubicBezTo>
                        <a:pt x="162" y="282"/>
                        <a:pt x="136" y="275"/>
                        <a:pt x="108" y="276"/>
                      </a:cubicBezTo>
                      <a:cubicBezTo>
                        <a:pt x="131" y="257"/>
                        <a:pt x="151" y="240"/>
                        <a:pt x="172" y="226"/>
                      </a:cubicBezTo>
                      <a:cubicBezTo>
                        <a:pt x="188" y="215"/>
                        <a:pt x="197" y="202"/>
                        <a:pt x="199" y="183"/>
                      </a:cubicBezTo>
                      <a:cubicBezTo>
                        <a:pt x="202" y="162"/>
                        <a:pt x="207" y="142"/>
                        <a:pt x="212" y="121"/>
                      </a:cubicBezTo>
                      <a:cubicBezTo>
                        <a:pt x="213" y="114"/>
                        <a:pt x="213" y="110"/>
                        <a:pt x="203" y="111"/>
                      </a:cubicBezTo>
                      <a:cubicBezTo>
                        <a:pt x="203" y="111"/>
                        <a:pt x="202" y="111"/>
                        <a:pt x="202" y="111"/>
                      </a:cubicBezTo>
                      <a:cubicBezTo>
                        <a:pt x="151" y="110"/>
                        <a:pt x="151" y="110"/>
                        <a:pt x="137"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1" name="Freeform 28"/>
                <p:cNvSpPr>
                  <a:spLocks noEditPoints="1"/>
                </p:cNvSpPr>
                <p:nvPr/>
              </p:nvSpPr>
              <p:spPr bwMode="auto">
                <a:xfrm>
                  <a:off x="2277436" y="1898650"/>
                  <a:ext cx="754063" cy="1087438"/>
                </a:xfrm>
                <a:custGeom>
                  <a:avLst/>
                  <a:gdLst>
                    <a:gd name="T0" fmla="*/ 180 w 201"/>
                    <a:gd name="T1" fmla="*/ 5 h 289"/>
                    <a:gd name="T2" fmla="*/ 161 w 201"/>
                    <a:gd name="T3" fmla="*/ 41 h 289"/>
                    <a:gd name="T4" fmla="*/ 166 w 201"/>
                    <a:gd name="T5" fmla="*/ 50 h 289"/>
                    <a:gd name="T6" fmla="*/ 169 w 201"/>
                    <a:gd name="T7" fmla="*/ 50 h 289"/>
                    <a:gd name="T8" fmla="*/ 191 w 201"/>
                    <a:gd name="T9" fmla="*/ 83 h 289"/>
                    <a:gd name="T10" fmla="*/ 131 w 201"/>
                    <a:gd name="T11" fmla="*/ 257 h 289"/>
                    <a:gd name="T12" fmla="*/ 87 w 201"/>
                    <a:gd name="T13" fmla="*/ 289 h 289"/>
                    <a:gd name="T14" fmla="*/ 13 w 201"/>
                    <a:gd name="T15" fmla="*/ 289 h 289"/>
                    <a:gd name="T16" fmla="*/ 3 w 201"/>
                    <a:gd name="T17" fmla="*/ 277 h 289"/>
                    <a:gd name="T18" fmla="*/ 77 w 201"/>
                    <a:gd name="T19" fmla="*/ 60 h 289"/>
                    <a:gd name="T20" fmla="*/ 89 w 201"/>
                    <a:gd name="T21" fmla="*/ 50 h 289"/>
                    <a:gd name="T22" fmla="*/ 106 w 201"/>
                    <a:gd name="T23" fmla="*/ 38 h 289"/>
                    <a:gd name="T24" fmla="*/ 161 w 201"/>
                    <a:gd name="T25" fmla="*/ 5 h 289"/>
                    <a:gd name="T26" fmla="*/ 180 w 201"/>
                    <a:gd name="T27" fmla="*/ 5 h 289"/>
                    <a:gd name="T28" fmla="*/ 95 w 201"/>
                    <a:gd name="T29" fmla="*/ 159 h 289"/>
                    <a:gd name="T30" fmla="*/ 117 w 201"/>
                    <a:gd name="T31" fmla="*/ 147 h 289"/>
                    <a:gd name="T32" fmla="*/ 138 w 201"/>
                    <a:gd name="T33" fmla="*/ 85 h 289"/>
                    <a:gd name="T34" fmla="*/ 136 w 201"/>
                    <a:gd name="T35" fmla="*/ 74 h 289"/>
                    <a:gd name="T36" fmla="*/ 121 w 201"/>
                    <a:gd name="T37" fmla="*/ 81 h 289"/>
                    <a:gd name="T38" fmla="*/ 95 w 201"/>
                    <a:gd name="T39" fmla="*/ 159 h 289"/>
                    <a:gd name="T40" fmla="*/ 104 w 201"/>
                    <a:gd name="T41" fmla="*/ 185 h 289"/>
                    <a:gd name="T42" fmla="*/ 82 w 201"/>
                    <a:gd name="T43" fmla="*/ 197 h 289"/>
                    <a:gd name="T44" fmla="*/ 62 w 201"/>
                    <a:gd name="T45" fmla="*/ 256 h 289"/>
                    <a:gd name="T46" fmla="*/ 61 w 201"/>
                    <a:gd name="T47" fmla="*/ 264 h 289"/>
                    <a:gd name="T48" fmla="*/ 71 w 201"/>
                    <a:gd name="T49" fmla="*/ 265 h 289"/>
                    <a:gd name="T50" fmla="*/ 80 w 201"/>
                    <a:gd name="T51" fmla="*/ 256 h 289"/>
                    <a:gd name="T52" fmla="*/ 104 w 201"/>
                    <a:gd name="T53" fmla="*/ 18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289">
                      <a:moveTo>
                        <a:pt x="180" y="5"/>
                      </a:moveTo>
                      <a:cubicBezTo>
                        <a:pt x="173" y="19"/>
                        <a:pt x="167" y="30"/>
                        <a:pt x="161" y="41"/>
                      </a:cubicBezTo>
                      <a:cubicBezTo>
                        <a:pt x="157" y="48"/>
                        <a:pt x="157" y="51"/>
                        <a:pt x="166" y="50"/>
                      </a:cubicBezTo>
                      <a:cubicBezTo>
                        <a:pt x="167" y="50"/>
                        <a:pt x="168" y="50"/>
                        <a:pt x="169" y="50"/>
                      </a:cubicBezTo>
                      <a:cubicBezTo>
                        <a:pt x="201" y="51"/>
                        <a:pt x="201" y="51"/>
                        <a:pt x="191" y="83"/>
                      </a:cubicBezTo>
                      <a:cubicBezTo>
                        <a:pt x="171" y="141"/>
                        <a:pt x="151" y="199"/>
                        <a:pt x="131" y="257"/>
                      </a:cubicBezTo>
                      <a:cubicBezTo>
                        <a:pt x="123" y="281"/>
                        <a:pt x="113" y="289"/>
                        <a:pt x="87" y="289"/>
                      </a:cubicBezTo>
                      <a:cubicBezTo>
                        <a:pt x="62" y="289"/>
                        <a:pt x="38" y="288"/>
                        <a:pt x="13" y="289"/>
                      </a:cubicBezTo>
                      <a:cubicBezTo>
                        <a:pt x="3" y="289"/>
                        <a:pt x="0" y="288"/>
                        <a:pt x="3" y="277"/>
                      </a:cubicBezTo>
                      <a:cubicBezTo>
                        <a:pt x="28" y="205"/>
                        <a:pt x="53" y="132"/>
                        <a:pt x="77" y="60"/>
                      </a:cubicBezTo>
                      <a:cubicBezTo>
                        <a:pt x="79" y="54"/>
                        <a:pt x="81" y="49"/>
                        <a:pt x="89" y="50"/>
                      </a:cubicBezTo>
                      <a:cubicBezTo>
                        <a:pt x="99" y="52"/>
                        <a:pt x="103" y="46"/>
                        <a:pt x="106" y="38"/>
                      </a:cubicBezTo>
                      <a:cubicBezTo>
                        <a:pt x="115" y="11"/>
                        <a:pt x="133" y="0"/>
                        <a:pt x="161" y="5"/>
                      </a:cubicBezTo>
                      <a:cubicBezTo>
                        <a:pt x="166" y="6"/>
                        <a:pt x="172" y="5"/>
                        <a:pt x="180" y="5"/>
                      </a:cubicBezTo>
                      <a:close/>
                      <a:moveTo>
                        <a:pt x="95" y="159"/>
                      </a:moveTo>
                      <a:cubicBezTo>
                        <a:pt x="108" y="163"/>
                        <a:pt x="114" y="159"/>
                        <a:pt x="117" y="147"/>
                      </a:cubicBezTo>
                      <a:cubicBezTo>
                        <a:pt x="123" y="126"/>
                        <a:pt x="131" y="106"/>
                        <a:pt x="138" y="85"/>
                      </a:cubicBezTo>
                      <a:cubicBezTo>
                        <a:pt x="139" y="81"/>
                        <a:pt x="145" y="76"/>
                        <a:pt x="136" y="74"/>
                      </a:cubicBezTo>
                      <a:cubicBezTo>
                        <a:pt x="130" y="72"/>
                        <a:pt x="124" y="72"/>
                        <a:pt x="121" y="81"/>
                      </a:cubicBezTo>
                      <a:cubicBezTo>
                        <a:pt x="113" y="107"/>
                        <a:pt x="104" y="133"/>
                        <a:pt x="95" y="159"/>
                      </a:cubicBezTo>
                      <a:close/>
                      <a:moveTo>
                        <a:pt x="104" y="185"/>
                      </a:moveTo>
                      <a:cubicBezTo>
                        <a:pt x="87" y="182"/>
                        <a:pt x="87" y="182"/>
                        <a:pt x="82" y="197"/>
                      </a:cubicBezTo>
                      <a:cubicBezTo>
                        <a:pt x="76" y="217"/>
                        <a:pt x="69" y="236"/>
                        <a:pt x="62" y="256"/>
                      </a:cubicBezTo>
                      <a:cubicBezTo>
                        <a:pt x="61" y="259"/>
                        <a:pt x="59" y="262"/>
                        <a:pt x="61" y="264"/>
                      </a:cubicBezTo>
                      <a:cubicBezTo>
                        <a:pt x="64" y="267"/>
                        <a:pt x="68" y="266"/>
                        <a:pt x="71" y="265"/>
                      </a:cubicBezTo>
                      <a:cubicBezTo>
                        <a:pt x="76" y="264"/>
                        <a:pt x="78" y="260"/>
                        <a:pt x="80" y="256"/>
                      </a:cubicBezTo>
                      <a:cubicBezTo>
                        <a:pt x="88" y="232"/>
                        <a:pt x="96" y="209"/>
                        <a:pt x="104"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2" name="Freeform 30"/>
                <p:cNvSpPr/>
                <p:nvPr/>
              </p:nvSpPr>
              <p:spPr bwMode="auto">
                <a:xfrm>
                  <a:off x="2990223" y="1917700"/>
                  <a:ext cx="674688" cy="1071563"/>
                </a:xfrm>
                <a:custGeom>
                  <a:avLst/>
                  <a:gdLst>
                    <a:gd name="T0" fmla="*/ 0 w 180"/>
                    <a:gd name="T1" fmla="*/ 284 h 285"/>
                    <a:gd name="T2" fmla="*/ 26 w 180"/>
                    <a:gd name="T3" fmla="*/ 261 h 285"/>
                    <a:gd name="T4" fmla="*/ 46 w 180"/>
                    <a:gd name="T5" fmla="*/ 247 h 285"/>
                    <a:gd name="T6" fmla="*/ 110 w 180"/>
                    <a:gd name="T7" fmla="*/ 57 h 285"/>
                    <a:gd name="T8" fmla="*/ 101 w 180"/>
                    <a:gd name="T9" fmla="*/ 44 h 285"/>
                    <a:gd name="T10" fmla="*/ 72 w 180"/>
                    <a:gd name="T11" fmla="*/ 61 h 285"/>
                    <a:gd name="T12" fmla="*/ 70 w 180"/>
                    <a:gd name="T13" fmla="*/ 64 h 285"/>
                    <a:gd name="T14" fmla="*/ 8 w 180"/>
                    <a:gd name="T15" fmla="*/ 98 h 285"/>
                    <a:gd name="T16" fmla="*/ 4 w 180"/>
                    <a:gd name="T17" fmla="*/ 90 h 285"/>
                    <a:gd name="T18" fmla="*/ 44 w 180"/>
                    <a:gd name="T19" fmla="*/ 8 h 285"/>
                    <a:gd name="T20" fmla="*/ 57 w 180"/>
                    <a:gd name="T21" fmla="*/ 0 h 285"/>
                    <a:gd name="T22" fmla="*/ 90 w 180"/>
                    <a:gd name="T23" fmla="*/ 0 h 285"/>
                    <a:gd name="T24" fmla="*/ 97 w 180"/>
                    <a:gd name="T25" fmla="*/ 11 h 285"/>
                    <a:gd name="T26" fmla="*/ 105 w 180"/>
                    <a:gd name="T27" fmla="*/ 21 h 285"/>
                    <a:gd name="T28" fmla="*/ 166 w 180"/>
                    <a:gd name="T29" fmla="*/ 21 h 285"/>
                    <a:gd name="T30" fmla="*/ 176 w 180"/>
                    <a:gd name="T31" fmla="*/ 34 h 285"/>
                    <a:gd name="T32" fmla="*/ 115 w 180"/>
                    <a:gd name="T33" fmla="*/ 214 h 285"/>
                    <a:gd name="T34" fmla="*/ 103 w 180"/>
                    <a:gd name="T35" fmla="*/ 249 h 285"/>
                    <a:gd name="T36" fmla="*/ 59 w 180"/>
                    <a:gd name="T37" fmla="*/ 283 h 285"/>
                    <a:gd name="T38" fmla="*/ 0 w 180"/>
                    <a:gd name="T39" fmla="*/ 28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85">
                      <a:moveTo>
                        <a:pt x="0" y="284"/>
                      </a:moveTo>
                      <a:cubicBezTo>
                        <a:pt x="1" y="266"/>
                        <a:pt x="8" y="258"/>
                        <a:pt x="26" y="261"/>
                      </a:cubicBezTo>
                      <a:cubicBezTo>
                        <a:pt x="37" y="263"/>
                        <a:pt x="42" y="257"/>
                        <a:pt x="46" y="247"/>
                      </a:cubicBezTo>
                      <a:cubicBezTo>
                        <a:pt x="67" y="184"/>
                        <a:pt x="88" y="120"/>
                        <a:pt x="110" y="57"/>
                      </a:cubicBezTo>
                      <a:cubicBezTo>
                        <a:pt x="114" y="46"/>
                        <a:pt x="112" y="44"/>
                        <a:pt x="101" y="44"/>
                      </a:cubicBezTo>
                      <a:cubicBezTo>
                        <a:pt x="86" y="43"/>
                        <a:pt x="76" y="46"/>
                        <a:pt x="72" y="61"/>
                      </a:cubicBezTo>
                      <a:cubicBezTo>
                        <a:pt x="71" y="62"/>
                        <a:pt x="71" y="63"/>
                        <a:pt x="70" y="64"/>
                      </a:cubicBezTo>
                      <a:cubicBezTo>
                        <a:pt x="51" y="102"/>
                        <a:pt x="51" y="102"/>
                        <a:pt x="8" y="98"/>
                      </a:cubicBezTo>
                      <a:cubicBezTo>
                        <a:pt x="0" y="98"/>
                        <a:pt x="0" y="96"/>
                        <a:pt x="4" y="90"/>
                      </a:cubicBezTo>
                      <a:cubicBezTo>
                        <a:pt x="17" y="62"/>
                        <a:pt x="31" y="35"/>
                        <a:pt x="44" y="8"/>
                      </a:cubicBezTo>
                      <a:cubicBezTo>
                        <a:pt x="47" y="2"/>
                        <a:pt x="51" y="0"/>
                        <a:pt x="57" y="0"/>
                      </a:cubicBezTo>
                      <a:cubicBezTo>
                        <a:pt x="68" y="1"/>
                        <a:pt x="79" y="1"/>
                        <a:pt x="90" y="0"/>
                      </a:cubicBezTo>
                      <a:cubicBezTo>
                        <a:pt x="99" y="0"/>
                        <a:pt x="103" y="2"/>
                        <a:pt x="97" y="11"/>
                      </a:cubicBezTo>
                      <a:cubicBezTo>
                        <a:pt x="91" y="21"/>
                        <a:pt x="97" y="21"/>
                        <a:pt x="105" y="21"/>
                      </a:cubicBezTo>
                      <a:cubicBezTo>
                        <a:pt x="125" y="21"/>
                        <a:pt x="145" y="21"/>
                        <a:pt x="166" y="21"/>
                      </a:cubicBezTo>
                      <a:cubicBezTo>
                        <a:pt x="178" y="20"/>
                        <a:pt x="180" y="22"/>
                        <a:pt x="176" y="34"/>
                      </a:cubicBezTo>
                      <a:cubicBezTo>
                        <a:pt x="155" y="94"/>
                        <a:pt x="135" y="154"/>
                        <a:pt x="115" y="214"/>
                      </a:cubicBezTo>
                      <a:cubicBezTo>
                        <a:pt x="111" y="226"/>
                        <a:pt x="107" y="238"/>
                        <a:pt x="103" y="249"/>
                      </a:cubicBezTo>
                      <a:cubicBezTo>
                        <a:pt x="95" y="269"/>
                        <a:pt x="80" y="282"/>
                        <a:pt x="59" y="283"/>
                      </a:cubicBezTo>
                      <a:cubicBezTo>
                        <a:pt x="40" y="285"/>
                        <a:pt x="20" y="284"/>
                        <a:pt x="0" y="2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3" name="Freeform 37"/>
                <p:cNvSpPr/>
                <p:nvPr/>
              </p:nvSpPr>
              <p:spPr bwMode="auto">
                <a:xfrm>
                  <a:off x="1221748" y="1917700"/>
                  <a:ext cx="604838" cy="1071563"/>
                </a:xfrm>
                <a:custGeom>
                  <a:avLst/>
                  <a:gdLst>
                    <a:gd name="T0" fmla="*/ 29 w 161"/>
                    <a:gd name="T1" fmla="*/ 133 h 285"/>
                    <a:gd name="T2" fmla="*/ 97 w 161"/>
                    <a:gd name="T3" fmla="*/ 6 h 285"/>
                    <a:gd name="T4" fmla="*/ 108 w 161"/>
                    <a:gd name="T5" fmla="*/ 0 h 285"/>
                    <a:gd name="T6" fmla="*/ 161 w 161"/>
                    <a:gd name="T7" fmla="*/ 0 h 285"/>
                    <a:gd name="T8" fmla="*/ 130 w 161"/>
                    <a:gd name="T9" fmla="*/ 58 h 285"/>
                    <a:gd name="T10" fmla="*/ 130 w 161"/>
                    <a:gd name="T11" fmla="*/ 74 h 285"/>
                    <a:gd name="T12" fmla="*/ 128 w 161"/>
                    <a:gd name="T13" fmla="*/ 84 h 285"/>
                    <a:gd name="T14" fmla="*/ 64 w 161"/>
                    <a:gd name="T15" fmla="*/ 275 h 285"/>
                    <a:gd name="T16" fmla="*/ 50 w 161"/>
                    <a:gd name="T17" fmla="*/ 284 h 285"/>
                    <a:gd name="T18" fmla="*/ 11 w 161"/>
                    <a:gd name="T19" fmla="*/ 284 h 285"/>
                    <a:gd name="T20" fmla="*/ 3 w 161"/>
                    <a:gd name="T21" fmla="*/ 273 h 285"/>
                    <a:gd name="T22" fmla="*/ 45 w 161"/>
                    <a:gd name="T23" fmla="*/ 152 h 285"/>
                    <a:gd name="T24" fmla="*/ 29 w 161"/>
                    <a:gd name="T25" fmla="*/ 1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85">
                      <a:moveTo>
                        <a:pt x="29" y="133"/>
                      </a:moveTo>
                      <a:cubicBezTo>
                        <a:pt x="53" y="90"/>
                        <a:pt x="75" y="48"/>
                        <a:pt x="97" y="6"/>
                      </a:cubicBezTo>
                      <a:cubicBezTo>
                        <a:pt x="99" y="2"/>
                        <a:pt x="103" y="0"/>
                        <a:pt x="108" y="0"/>
                      </a:cubicBezTo>
                      <a:cubicBezTo>
                        <a:pt x="125" y="0"/>
                        <a:pt x="141" y="0"/>
                        <a:pt x="161" y="0"/>
                      </a:cubicBezTo>
                      <a:cubicBezTo>
                        <a:pt x="150" y="21"/>
                        <a:pt x="140" y="40"/>
                        <a:pt x="130" y="58"/>
                      </a:cubicBezTo>
                      <a:cubicBezTo>
                        <a:pt x="128" y="63"/>
                        <a:pt x="120" y="68"/>
                        <a:pt x="130" y="74"/>
                      </a:cubicBezTo>
                      <a:cubicBezTo>
                        <a:pt x="131" y="75"/>
                        <a:pt x="129" y="80"/>
                        <a:pt x="128" y="84"/>
                      </a:cubicBezTo>
                      <a:cubicBezTo>
                        <a:pt x="107" y="147"/>
                        <a:pt x="85" y="211"/>
                        <a:pt x="64" y="275"/>
                      </a:cubicBezTo>
                      <a:cubicBezTo>
                        <a:pt x="61" y="282"/>
                        <a:pt x="58" y="285"/>
                        <a:pt x="50" y="284"/>
                      </a:cubicBezTo>
                      <a:cubicBezTo>
                        <a:pt x="37" y="284"/>
                        <a:pt x="24" y="284"/>
                        <a:pt x="11" y="284"/>
                      </a:cubicBezTo>
                      <a:cubicBezTo>
                        <a:pt x="2" y="285"/>
                        <a:pt x="0" y="282"/>
                        <a:pt x="3" y="273"/>
                      </a:cubicBezTo>
                      <a:cubicBezTo>
                        <a:pt x="17" y="233"/>
                        <a:pt x="31" y="192"/>
                        <a:pt x="45" y="152"/>
                      </a:cubicBezTo>
                      <a:cubicBezTo>
                        <a:pt x="50" y="135"/>
                        <a:pt x="50" y="135"/>
                        <a:pt x="29"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4" name="Freeform 38"/>
                <p:cNvSpPr/>
                <p:nvPr/>
              </p:nvSpPr>
              <p:spPr bwMode="auto">
                <a:xfrm>
                  <a:off x="1886911" y="1966913"/>
                  <a:ext cx="660400" cy="1033463"/>
                </a:xfrm>
                <a:custGeom>
                  <a:avLst/>
                  <a:gdLst>
                    <a:gd name="T0" fmla="*/ 176 w 176"/>
                    <a:gd name="T1" fmla="*/ 1 h 275"/>
                    <a:gd name="T2" fmla="*/ 93 w 176"/>
                    <a:gd name="T3" fmla="*/ 244 h 275"/>
                    <a:gd name="T4" fmla="*/ 53 w 176"/>
                    <a:gd name="T5" fmla="*/ 272 h 275"/>
                    <a:gd name="T6" fmla="*/ 12 w 176"/>
                    <a:gd name="T7" fmla="*/ 272 h 275"/>
                    <a:gd name="T8" fmla="*/ 1 w 176"/>
                    <a:gd name="T9" fmla="*/ 267 h 275"/>
                    <a:gd name="T10" fmla="*/ 11 w 176"/>
                    <a:gd name="T11" fmla="*/ 251 h 275"/>
                    <a:gd name="T12" fmla="*/ 36 w 176"/>
                    <a:gd name="T13" fmla="*/ 229 h 275"/>
                    <a:gd name="T14" fmla="*/ 103 w 176"/>
                    <a:gd name="T15" fmla="*/ 34 h 275"/>
                    <a:gd name="T16" fmla="*/ 94 w 176"/>
                    <a:gd name="T17" fmla="*/ 21 h 275"/>
                    <a:gd name="T18" fmla="*/ 76 w 176"/>
                    <a:gd name="T19" fmla="*/ 21 h 275"/>
                    <a:gd name="T20" fmla="*/ 64 w 176"/>
                    <a:gd name="T21" fmla="*/ 16 h 275"/>
                    <a:gd name="T22" fmla="*/ 76 w 176"/>
                    <a:gd name="T23" fmla="*/ 0 h 275"/>
                    <a:gd name="T24" fmla="*/ 176 w 176"/>
                    <a:gd name="T25" fmla="*/ 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75">
                      <a:moveTo>
                        <a:pt x="176" y="1"/>
                      </a:moveTo>
                      <a:cubicBezTo>
                        <a:pt x="148" y="83"/>
                        <a:pt x="121" y="164"/>
                        <a:pt x="93" y="244"/>
                      </a:cubicBezTo>
                      <a:cubicBezTo>
                        <a:pt x="87" y="262"/>
                        <a:pt x="72" y="271"/>
                        <a:pt x="53" y="272"/>
                      </a:cubicBezTo>
                      <a:cubicBezTo>
                        <a:pt x="39" y="272"/>
                        <a:pt x="26" y="272"/>
                        <a:pt x="12" y="272"/>
                      </a:cubicBezTo>
                      <a:cubicBezTo>
                        <a:pt x="8" y="272"/>
                        <a:pt x="0" y="275"/>
                        <a:pt x="1" y="267"/>
                      </a:cubicBezTo>
                      <a:cubicBezTo>
                        <a:pt x="2" y="260"/>
                        <a:pt x="2" y="250"/>
                        <a:pt x="11" y="251"/>
                      </a:cubicBezTo>
                      <a:cubicBezTo>
                        <a:pt x="28" y="252"/>
                        <a:pt x="32" y="241"/>
                        <a:pt x="36" y="229"/>
                      </a:cubicBezTo>
                      <a:cubicBezTo>
                        <a:pt x="58" y="164"/>
                        <a:pt x="80" y="99"/>
                        <a:pt x="103" y="34"/>
                      </a:cubicBezTo>
                      <a:cubicBezTo>
                        <a:pt x="106" y="24"/>
                        <a:pt x="105" y="20"/>
                        <a:pt x="94" y="21"/>
                      </a:cubicBezTo>
                      <a:cubicBezTo>
                        <a:pt x="88" y="22"/>
                        <a:pt x="82" y="22"/>
                        <a:pt x="76" y="21"/>
                      </a:cubicBezTo>
                      <a:cubicBezTo>
                        <a:pt x="72" y="21"/>
                        <a:pt x="63" y="25"/>
                        <a:pt x="64" y="16"/>
                      </a:cubicBezTo>
                      <a:cubicBezTo>
                        <a:pt x="65" y="10"/>
                        <a:pt x="65" y="0"/>
                        <a:pt x="76" y="0"/>
                      </a:cubicBezTo>
                      <a:cubicBezTo>
                        <a:pt x="109" y="1"/>
                        <a:pt x="141" y="1"/>
                        <a:pt x="17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5" name="Freeform 45"/>
                <p:cNvSpPr/>
                <p:nvPr/>
              </p:nvSpPr>
              <p:spPr bwMode="auto">
                <a:xfrm>
                  <a:off x="1532898" y="2124075"/>
                  <a:ext cx="519113" cy="868363"/>
                </a:xfrm>
                <a:custGeom>
                  <a:avLst/>
                  <a:gdLst>
                    <a:gd name="T0" fmla="*/ 138 w 138"/>
                    <a:gd name="T1" fmla="*/ 1 h 231"/>
                    <a:gd name="T2" fmla="*/ 62 w 138"/>
                    <a:gd name="T3" fmla="*/ 222 h 231"/>
                    <a:gd name="T4" fmla="*/ 50 w 138"/>
                    <a:gd name="T5" fmla="*/ 230 h 231"/>
                    <a:gd name="T6" fmla="*/ 11 w 138"/>
                    <a:gd name="T7" fmla="*/ 230 h 231"/>
                    <a:gd name="T8" fmla="*/ 3 w 138"/>
                    <a:gd name="T9" fmla="*/ 218 h 231"/>
                    <a:gd name="T10" fmla="*/ 73 w 138"/>
                    <a:gd name="T11" fmla="*/ 11 h 231"/>
                    <a:gd name="T12" fmla="*/ 88 w 138"/>
                    <a:gd name="T13" fmla="*/ 0 h 231"/>
                    <a:gd name="T14" fmla="*/ 138 w 138"/>
                    <a:gd name="T15" fmla="*/ 1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31">
                      <a:moveTo>
                        <a:pt x="138" y="1"/>
                      </a:moveTo>
                      <a:cubicBezTo>
                        <a:pt x="112" y="76"/>
                        <a:pt x="87" y="149"/>
                        <a:pt x="62" y="222"/>
                      </a:cubicBezTo>
                      <a:cubicBezTo>
                        <a:pt x="60" y="229"/>
                        <a:pt x="56" y="230"/>
                        <a:pt x="50" y="230"/>
                      </a:cubicBezTo>
                      <a:cubicBezTo>
                        <a:pt x="37" y="230"/>
                        <a:pt x="24" y="229"/>
                        <a:pt x="11" y="230"/>
                      </a:cubicBezTo>
                      <a:cubicBezTo>
                        <a:pt x="0" y="231"/>
                        <a:pt x="0" y="226"/>
                        <a:pt x="3" y="218"/>
                      </a:cubicBezTo>
                      <a:cubicBezTo>
                        <a:pt x="27" y="149"/>
                        <a:pt x="50" y="80"/>
                        <a:pt x="73" y="11"/>
                      </a:cubicBezTo>
                      <a:cubicBezTo>
                        <a:pt x="76" y="3"/>
                        <a:pt x="79" y="0"/>
                        <a:pt x="88" y="0"/>
                      </a:cubicBezTo>
                      <a:cubicBezTo>
                        <a:pt x="104" y="1"/>
                        <a:pt x="120" y="1"/>
                        <a:pt x="13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6" name="Freeform 52"/>
                <p:cNvSpPr/>
                <p:nvPr/>
              </p:nvSpPr>
              <p:spPr bwMode="auto">
                <a:xfrm>
                  <a:off x="2899736" y="2338388"/>
                  <a:ext cx="300038" cy="425450"/>
                </a:xfrm>
                <a:custGeom>
                  <a:avLst/>
                  <a:gdLst>
                    <a:gd name="T0" fmla="*/ 28 w 80"/>
                    <a:gd name="T1" fmla="*/ 111 h 113"/>
                    <a:gd name="T2" fmla="*/ 6 w 80"/>
                    <a:gd name="T3" fmla="*/ 83 h 113"/>
                    <a:gd name="T4" fmla="*/ 19 w 80"/>
                    <a:gd name="T5" fmla="*/ 16 h 113"/>
                    <a:gd name="T6" fmla="*/ 32 w 80"/>
                    <a:gd name="T7" fmla="*/ 4 h 113"/>
                    <a:gd name="T8" fmla="*/ 73 w 80"/>
                    <a:gd name="T9" fmla="*/ 7 h 113"/>
                    <a:gd name="T10" fmla="*/ 67 w 80"/>
                    <a:gd name="T11" fmla="*/ 46 h 113"/>
                    <a:gd name="T12" fmla="*/ 59 w 80"/>
                    <a:gd name="T13" fmla="*/ 93 h 113"/>
                    <a:gd name="T14" fmla="*/ 37 w 80"/>
                    <a:gd name="T15" fmla="*/ 111 h 113"/>
                    <a:gd name="T16" fmla="*/ 28 w 80"/>
                    <a:gd name="T17" fmla="*/ 1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3">
                      <a:moveTo>
                        <a:pt x="28" y="111"/>
                      </a:moveTo>
                      <a:cubicBezTo>
                        <a:pt x="0" y="111"/>
                        <a:pt x="0" y="111"/>
                        <a:pt x="6" y="83"/>
                      </a:cubicBezTo>
                      <a:cubicBezTo>
                        <a:pt x="10" y="61"/>
                        <a:pt x="15" y="39"/>
                        <a:pt x="19" y="16"/>
                      </a:cubicBezTo>
                      <a:cubicBezTo>
                        <a:pt x="20" y="8"/>
                        <a:pt x="23" y="4"/>
                        <a:pt x="32" y="4"/>
                      </a:cubicBezTo>
                      <a:cubicBezTo>
                        <a:pt x="46" y="5"/>
                        <a:pt x="66" y="0"/>
                        <a:pt x="73" y="7"/>
                      </a:cubicBezTo>
                      <a:cubicBezTo>
                        <a:pt x="80" y="15"/>
                        <a:pt x="70" y="33"/>
                        <a:pt x="67" y="46"/>
                      </a:cubicBezTo>
                      <a:cubicBezTo>
                        <a:pt x="65" y="62"/>
                        <a:pt x="60" y="77"/>
                        <a:pt x="59" y="93"/>
                      </a:cubicBezTo>
                      <a:cubicBezTo>
                        <a:pt x="57" y="108"/>
                        <a:pt x="51" y="113"/>
                        <a:pt x="37" y="111"/>
                      </a:cubicBezTo>
                      <a:cubicBezTo>
                        <a:pt x="34" y="110"/>
                        <a:pt x="31" y="111"/>
                        <a:pt x="2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7" name="Freeform 67"/>
                <p:cNvSpPr/>
                <p:nvPr/>
              </p:nvSpPr>
              <p:spPr bwMode="auto">
                <a:xfrm>
                  <a:off x="1177298" y="1944688"/>
                  <a:ext cx="231775" cy="209550"/>
                </a:xfrm>
                <a:custGeom>
                  <a:avLst/>
                  <a:gdLst>
                    <a:gd name="T0" fmla="*/ 38 w 62"/>
                    <a:gd name="T1" fmla="*/ 0 h 56"/>
                    <a:gd name="T2" fmla="*/ 56 w 62"/>
                    <a:gd name="T3" fmla="*/ 25 h 56"/>
                    <a:gd name="T4" fmla="*/ 16 w 62"/>
                    <a:gd name="T5" fmla="*/ 56 h 56"/>
                    <a:gd name="T6" fmla="*/ 4 w 62"/>
                    <a:gd name="T7" fmla="*/ 40 h 56"/>
                    <a:gd name="T8" fmla="*/ 8 w 62"/>
                    <a:gd name="T9" fmla="*/ 24 h 56"/>
                    <a:gd name="T10" fmla="*/ 38 w 62"/>
                    <a:gd name="T11" fmla="*/ 0 h 56"/>
                  </a:gdLst>
                  <a:ahLst/>
                  <a:cxnLst>
                    <a:cxn ang="0">
                      <a:pos x="T0" y="T1"/>
                    </a:cxn>
                    <a:cxn ang="0">
                      <a:pos x="T2" y="T3"/>
                    </a:cxn>
                    <a:cxn ang="0">
                      <a:pos x="T4" y="T5"/>
                    </a:cxn>
                    <a:cxn ang="0">
                      <a:pos x="T6" y="T7"/>
                    </a:cxn>
                    <a:cxn ang="0">
                      <a:pos x="T8" y="T9"/>
                    </a:cxn>
                    <a:cxn ang="0">
                      <a:pos x="T10" y="T11"/>
                    </a:cxn>
                  </a:cxnLst>
                  <a:rect l="0" t="0" r="r" b="b"/>
                  <a:pathLst>
                    <a:path w="62" h="56">
                      <a:moveTo>
                        <a:pt x="38" y="0"/>
                      </a:moveTo>
                      <a:cubicBezTo>
                        <a:pt x="62" y="0"/>
                        <a:pt x="62" y="0"/>
                        <a:pt x="56" y="25"/>
                      </a:cubicBezTo>
                      <a:cubicBezTo>
                        <a:pt x="49" y="56"/>
                        <a:pt x="49" y="55"/>
                        <a:pt x="16" y="56"/>
                      </a:cubicBezTo>
                      <a:cubicBezTo>
                        <a:pt x="3" y="56"/>
                        <a:pt x="0" y="52"/>
                        <a:pt x="4" y="40"/>
                      </a:cubicBezTo>
                      <a:cubicBezTo>
                        <a:pt x="6" y="35"/>
                        <a:pt x="6" y="30"/>
                        <a:pt x="8" y="24"/>
                      </a:cubicBezTo>
                      <a:cubicBezTo>
                        <a:pt x="13" y="0"/>
                        <a:pt x="13"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8" name="Freeform 68"/>
                <p:cNvSpPr/>
                <p:nvPr/>
              </p:nvSpPr>
              <p:spPr bwMode="auto">
                <a:xfrm>
                  <a:off x="1840873" y="1917700"/>
                  <a:ext cx="266700" cy="157163"/>
                </a:xfrm>
                <a:custGeom>
                  <a:avLst/>
                  <a:gdLst>
                    <a:gd name="T0" fmla="*/ 41 w 71"/>
                    <a:gd name="T1" fmla="*/ 0 h 42"/>
                    <a:gd name="T2" fmla="*/ 64 w 71"/>
                    <a:gd name="T3" fmla="*/ 29 h 42"/>
                    <a:gd name="T4" fmla="*/ 48 w 71"/>
                    <a:gd name="T5" fmla="*/ 42 h 42"/>
                    <a:gd name="T6" fmla="*/ 11 w 71"/>
                    <a:gd name="T7" fmla="*/ 42 h 42"/>
                    <a:gd name="T8" fmla="*/ 2 w 71"/>
                    <a:gd name="T9" fmla="*/ 32 h 42"/>
                    <a:gd name="T10" fmla="*/ 41 w 71"/>
                    <a:gd name="T11" fmla="*/ 0 h 42"/>
                  </a:gdLst>
                  <a:ahLst/>
                  <a:cxnLst>
                    <a:cxn ang="0">
                      <a:pos x="T0" y="T1"/>
                    </a:cxn>
                    <a:cxn ang="0">
                      <a:pos x="T2" y="T3"/>
                    </a:cxn>
                    <a:cxn ang="0">
                      <a:pos x="T4" y="T5"/>
                    </a:cxn>
                    <a:cxn ang="0">
                      <a:pos x="T6" y="T7"/>
                    </a:cxn>
                    <a:cxn ang="0">
                      <a:pos x="T8" y="T9"/>
                    </a:cxn>
                    <a:cxn ang="0">
                      <a:pos x="T10" y="T11"/>
                    </a:cxn>
                  </a:cxnLst>
                  <a:rect l="0" t="0" r="r" b="b"/>
                  <a:pathLst>
                    <a:path w="71" h="42">
                      <a:moveTo>
                        <a:pt x="41" y="0"/>
                      </a:moveTo>
                      <a:cubicBezTo>
                        <a:pt x="71" y="0"/>
                        <a:pt x="71" y="0"/>
                        <a:pt x="64" y="29"/>
                      </a:cubicBezTo>
                      <a:cubicBezTo>
                        <a:pt x="62" y="39"/>
                        <a:pt x="58" y="42"/>
                        <a:pt x="48" y="42"/>
                      </a:cubicBezTo>
                      <a:cubicBezTo>
                        <a:pt x="36" y="41"/>
                        <a:pt x="23" y="41"/>
                        <a:pt x="11" y="42"/>
                      </a:cubicBezTo>
                      <a:cubicBezTo>
                        <a:pt x="3" y="42"/>
                        <a:pt x="0" y="41"/>
                        <a:pt x="2" y="32"/>
                      </a:cubicBezTo>
                      <a:cubicBezTo>
                        <a:pt x="10" y="0"/>
                        <a:pt x="9" y="0"/>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7" name="组合 16"/>
              <p:cNvGrpSpPr/>
              <p:nvPr userDrawn="1"/>
            </p:nvGrpSpPr>
            <p:grpSpPr>
              <a:xfrm>
                <a:off x="226430" y="5742124"/>
                <a:ext cx="8058151" cy="1112838"/>
                <a:chOff x="2517148" y="3846513"/>
                <a:chExt cx="8058151" cy="1112838"/>
              </a:xfrm>
              <a:grpFill/>
            </p:grpSpPr>
            <p:sp>
              <p:nvSpPr>
                <p:cNvPr id="18" name="Freeform 22"/>
                <p:cNvSpPr/>
                <p:nvPr/>
              </p:nvSpPr>
              <p:spPr bwMode="auto">
                <a:xfrm>
                  <a:off x="9287836" y="3857625"/>
                  <a:ext cx="1287463" cy="1084263"/>
                </a:xfrm>
                <a:custGeom>
                  <a:avLst/>
                  <a:gdLst>
                    <a:gd name="T0" fmla="*/ 0 w 343"/>
                    <a:gd name="T1" fmla="*/ 287 h 288"/>
                    <a:gd name="T2" fmla="*/ 81 w 343"/>
                    <a:gd name="T3" fmla="*/ 150 h 288"/>
                    <a:gd name="T4" fmla="*/ 114 w 343"/>
                    <a:gd name="T5" fmla="*/ 95 h 288"/>
                    <a:gd name="T6" fmla="*/ 107 w 343"/>
                    <a:gd name="T7" fmla="*/ 83 h 288"/>
                    <a:gd name="T8" fmla="*/ 80 w 343"/>
                    <a:gd name="T9" fmla="*/ 83 h 288"/>
                    <a:gd name="T10" fmla="*/ 66 w 343"/>
                    <a:gd name="T11" fmla="*/ 78 h 288"/>
                    <a:gd name="T12" fmla="*/ 82 w 343"/>
                    <a:gd name="T13" fmla="*/ 61 h 288"/>
                    <a:gd name="T14" fmla="*/ 121 w 343"/>
                    <a:gd name="T15" fmla="*/ 62 h 288"/>
                    <a:gd name="T16" fmla="*/ 139 w 343"/>
                    <a:gd name="T17" fmla="*/ 51 h 288"/>
                    <a:gd name="T18" fmla="*/ 168 w 343"/>
                    <a:gd name="T19" fmla="*/ 7 h 288"/>
                    <a:gd name="T20" fmla="*/ 237 w 343"/>
                    <a:gd name="T21" fmla="*/ 5 h 288"/>
                    <a:gd name="T22" fmla="*/ 211 w 343"/>
                    <a:gd name="T23" fmla="*/ 49 h 288"/>
                    <a:gd name="T24" fmla="*/ 218 w 343"/>
                    <a:gd name="T25" fmla="*/ 62 h 288"/>
                    <a:gd name="T26" fmla="*/ 332 w 343"/>
                    <a:gd name="T27" fmla="*/ 61 h 288"/>
                    <a:gd name="T28" fmla="*/ 340 w 343"/>
                    <a:gd name="T29" fmla="*/ 73 h 288"/>
                    <a:gd name="T30" fmla="*/ 279 w 343"/>
                    <a:gd name="T31" fmla="*/ 250 h 288"/>
                    <a:gd name="T32" fmla="*/ 227 w 343"/>
                    <a:gd name="T33" fmla="*/ 287 h 288"/>
                    <a:gd name="T34" fmla="*/ 142 w 343"/>
                    <a:gd name="T35" fmla="*/ 287 h 288"/>
                    <a:gd name="T36" fmla="*/ 168 w 343"/>
                    <a:gd name="T37" fmla="*/ 264 h 288"/>
                    <a:gd name="T38" fmla="*/ 216 w 343"/>
                    <a:gd name="T39" fmla="*/ 230 h 288"/>
                    <a:gd name="T40" fmla="*/ 261 w 343"/>
                    <a:gd name="T41" fmla="*/ 97 h 288"/>
                    <a:gd name="T42" fmla="*/ 251 w 343"/>
                    <a:gd name="T43" fmla="*/ 83 h 288"/>
                    <a:gd name="T44" fmla="*/ 192 w 343"/>
                    <a:gd name="T45" fmla="*/ 86 h 288"/>
                    <a:gd name="T46" fmla="*/ 161 w 343"/>
                    <a:gd name="T47" fmla="*/ 135 h 288"/>
                    <a:gd name="T48" fmla="*/ 77 w 343"/>
                    <a:gd name="T49" fmla="*/ 277 h 288"/>
                    <a:gd name="T50" fmla="*/ 58 w 343"/>
                    <a:gd name="T51" fmla="*/ 287 h 288"/>
                    <a:gd name="T52" fmla="*/ 0 w 343"/>
                    <a:gd name="T53"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3" h="288">
                      <a:moveTo>
                        <a:pt x="0" y="287"/>
                      </a:moveTo>
                      <a:cubicBezTo>
                        <a:pt x="28" y="239"/>
                        <a:pt x="55" y="195"/>
                        <a:pt x="81" y="150"/>
                      </a:cubicBezTo>
                      <a:cubicBezTo>
                        <a:pt x="92" y="132"/>
                        <a:pt x="103" y="113"/>
                        <a:pt x="114" y="95"/>
                      </a:cubicBezTo>
                      <a:cubicBezTo>
                        <a:pt x="120" y="85"/>
                        <a:pt x="117" y="83"/>
                        <a:pt x="107" y="83"/>
                      </a:cubicBezTo>
                      <a:cubicBezTo>
                        <a:pt x="98" y="84"/>
                        <a:pt x="89" y="84"/>
                        <a:pt x="80" y="83"/>
                      </a:cubicBezTo>
                      <a:cubicBezTo>
                        <a:pt x="75" y="83"/>
                        <a:pt x="66" y="88"/>
                        <a:pt x="66" y="78"/>
                      </a:cubicBezTo>
                      <a:cubicBezTo>
                        <a:pt x="67" y="70"/>
                        <a:pt x="68" y="60"/>
                        <a:pt x="82" y="61"/>
                      </a:cubicBezTo>
                      <a:cubicBezTo>
                        <a:pt x="95" y="62"/>
                        <a:pt x="108" y="61"/>
                        <a:pt x="121" y="62"/>
                      </a:cubicBezTo>
                      <a:cubicBezTo>
                        <a:pt x="130" y="62"/>
                        <a:pt x="135" y="59"/>
                        <a:pt x="139" y="51"/>
                      </a:cubicBezTo>
                      <a:cubicBezTo>
                        <a:pt x="149" y="35"/>
                        <a:pt x="154" y="12"/>
                        <a:pt x="168" y="7"/>
                      </a:cubicBezTo>
                      <a:cubicBezTo>
                        <a:pt x="188" y="0"/>
                        <a:pt x="213" y="5"/>
                        <a:pt x="237" y="5"/>
                      </a:cubicBezTo>
                      <a:cubicBezTo>
                        <a:pt x="228" y="21"/>
                        <a:pt x="220" y="35"/>
                        <a:pt x="211" y="49"/>
                      </a:cubicBezTo>
                      <a:cubicBezTo>
                        <a:pt x="205" y="59"/>
                        <a:pt x="206" y="62"/>
                        <a:pt x="218" y="62"/>
                      </a:cubicBezTo>
                      <a:cubicBezTo>
                        <a:pt x="256" y="61"/>
                        <a:pt x="294" y="62"/>
                        <a:pt x="332" y="61"/>
                      </a:cubicBezTo>
                      <a:cubicBezTo>
                        <a:pt x="342" y="61"/>
                        <a:pt x="343" y="64"/>
                        <a:pt x="340" y="73"/>
                      </a:cubicBezTo>
                      <a:cubicBezTo>
                        <a:pt x="319" y="132"/>
                        <a:pt x="300" y="191"/>
                        <a:pt x="279" y="250"/>
                      </a:cubicBezTo>
                      <a:cubicBezTo>
                        <a:pt x="271" y="275"/>
                        <a:pt x="253" y="287"/>
                        <a:pt x="227" y="287"/>
                      </a:cubicBezTo>
                      <a:cubicBezTo>
                        <a:pt x="199" y="287"/>
                        <a:pt x="171" y="287"/>
                        <a:pt x="142" y="287"/>
                      </a:cubicBezTo>
                      <a:cubicBezTo>
                        <a:pt x="147" y="264"/>
                        <a:pt x="147" y="264"/>
                        <a:pt x="168" y="264"/>
                      </a:cubicBezTo>
                      <a:cubicBezTo>
                        <a:pt x="210" y="263"/>
                        <a:pt x="202" y="269"/>
                        <a:pt x="216" y="230"/>
                      </a:cubicBezTo>
                      <a:cubicBezTo>
                        <a:pt x="231" y="186"/>
                        <a:pt x="246" y="141"/>
                        <a:pt x="261" y="97"/>
                      </a:cubicBezTo>
                      <a:cubicBezTo>
                        <a:pt x="266" y="85"/>
                        <a:pt x="263" y="82"/>
                        <a:pt x="251" y="83"/>
                      </a:cubicBezTo>
                      <a:cubicBezTo>
                        <a:pt x="231" y="85"/>
                        <a:pt x="207" y="76"/>
                        <a:pt x="192" y="86"/>
                      </a:cubicBezTo>
                      <a:cubicBezTo>
                        <a:pt x="177" y="96"/>
                        <a:pt x="171" y="118"/>
                        <a:pt x="161" y="135"/>
                      </a:cubicBezTo>
                      <a:cubicBezTo>
                        <a:pt x="133" y="182"/>
                        <a:pt x="105" y="229"/>
                        <a:pt x="77" y="277"/>
                      </a:cubicBezTo>
                      <a:cubicBezTo>
                        <a:pt x="73" y="285"/>
                        <a:pt x="68" y="288"/>
                        <a:pt x="58" y="287"/>
                      </a:cubicBezTo>
                      <a:cubicBezTo>
                        <a:pt x="40" y="287"/>
                        <a:pt x="22" y="287"/>
                        <a:pt x="0"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9" name="Freeform 25"/>
                <p:cNvSpPr>
                  <a:spLocks noEditPoints="1"/>
                </p:cNvSpPr>
                <p:nvPr/>
              </p:nvSpPr>
              <p:spPr bwMode="auto">
                <a:xfrm>
                  <a:off x="7579686" y="3917950"/>
                  <a:ext cx="819150" cy="1027113"/>
                </a:xfrm>
                <a:custGeom>
                  <a:avLst/>
                  <a:gdLst>
                    <a:gd name="T0" fmla="*/ 218 w 218"/>
                    <a:gd name="T1" fmla="*/ 1 h 273"/>
                    <a:gd name="T2" fmla="*/ 145 w 218"/>
                    <a:gd name="T3" fmla="*/ 216 h 273"/>
                    <a:gd name="T4" fmla="*/ 66 w 218"/>
                    <a:gd name="T5" fmla="*/ 272 h 273"/>
                    <a:gd name="T6" fmla="*/ 11 w 218"/>
                    <a:gd name="T7" fmla="*/ 272 h 273"/>
                    <a:gd name="T8" fmla="*/ 3 w 218"/>
                    <a:gd name="T9" fmla="*/ 261 h 273"/>
                    <a:gd name="T10" fmla="*/ 89 w 218"/>
                    <a:gd name="T11" fmla="*/ 9 h 273"/>
                    <a:gd name="T12" fmla="*/ 100 w 218"/>
                    <a:gd name="T13" fmla="*/ 0 h 273"/>
                    <a:gd name="T14" fmla="*/ 218 w 218"/>
                    <a:gd name="T15" fmla="*/ 1 h 273"/>
                    <a:gd name="T16" fmla="*/ 68 w 218"/>
                    <a:gd name="T17" fmla="*/ 250 h 273"/>
                    <a:gd name="T18" fmla="*/ 88 w 218"/>
                    <a:gd name="T19" fmla="*/ 233 h 273"/>
                    <a:gd name="T20" fmla="*/ 154 w 218"/>
                    <a:gd name="T21" fmla="*/ 36 h 273"/>
                    <a:gd name="T22" fmla="*/ 154 w 218"/>
                    <a:gd name="T23" fmla="*/ 23 h 273"/>
                    <a:gd name="T24" fmla="*/ 133 w 218"/>
                    <a:gd name="T25" fmla="*/ 30 h 273"/>
                    <a:gd name="T26" fmla="*/ 62 w 218"/>
                    <a:gd name="T27" fmla="*/ 241 h 273"/>
                    <a:gd name="T28" fmla="*/ 68 w 218"/>
                    <a:gd name="T29" fmla="*/ 25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273">
                      <a:moveTo>
                        <a:pt x="218" y="1"/>
                      </a:moveTo>
                      <a:cubicBezTo>
                        <a:pt x="193" y="74"/>
                        <a:pt x="169" y="145"/>
                        <a:pt x="145" y="216"/>
                      </a:cubicBezTo>
                      <a:cubicBezTo>
                        <a:pt x="127" y="271"/>
                        <a:pt x="121" y="273"/>
                        <a:pt x="66" y="272"/>
                      </a:cubicBezTo>
                      <a:cubicBezTo>
                        <a:pt x="48" y="271"/>
                        <a:pt x="29" y="271"/>
                        <a:pt x="11" y="272"/>
                      </a:cubicBezTo>
                      <a:cubicBezTo>
                        <a:pt x="2" y="272"/>
                        <a:pt x="0" y="269"/>
                        <a:pt x="3" y="261"/>
                      </a:cubicBezTo>
                      <a:cubicBezTo>
                        <a:pt x="32" y="177"/>
                        <a:pt x="61" y="93"/>
                        <a:pt x="89" y="9"/>
                      </a:cubicBezTo>
                      <a:cubicBezTo>
                        <a:pt x="91" y="3"/>
                        <a:pt x="93" y="0"/>
                        <a:pt x="100" y="0"/>
                      </a:cubicBezTo>
                      <a:cubicBezTo>
                        <a:pt x="139" y="1"/>
                        <a:pt x="177" y="1"/>
                        <a:pt x="218" y="1"/>
                      </a:cubicBezTo>
                      <a:close/>
                      <a:moveTo>
                        <a:pt x="68" y="250"/>
                      </a:moveTo>
                      <a:cubicBezTo>
                        <a:pt x="81" y="251"/>
                        <a:pt x="84" y="242"/>
                        <a:pt x="88" y="233"/>
                      </a:cubicBezTo>
                      <a:cubicBezTo>
                        <a:pt x="110" y="167"/>
                        <a:pt x="132" y="102"/>
                        <a:pt x="154" y="36"/>
                      </a:cubicBezTo>
                      <a:cubicBezTo>
                        <a:pt x="156" y="32"/>
                        <a:pt x="163" y="25"/>
                        <a:pt x="154" y="23"/>
                      </a:cubicBezTo>
                      <a:cubicBezTo>
                        <a:pt x="147" y="22"/>
                        <a:pt x="137" y="17"/>
                        <a:pt x="133" y="30"/>
                      </a:cubicBezTo>
                      <a:cubicBezTo>
                        <a:pt x="110" y="100"/>
                        <a:pt x="86" y="170"/>
                        <a:pt x="62" y="241"/>
                      </a:cubicBezTo>
                      <a:cubicBezTo>
                        <a:pt x="59" y="248"/>
                        <a:pt x="61" y="251"/>
                        <a:pt x="68" y="2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0" name="Freeform 26"/>
                <p:cNvSpPr>
                  <a:spLocks noEditPoints="1"/>
                </p:cNvSpPr>
                <p:nvPr/>
              </p:nvSpPr>
              <p:spPr bwMode="auto">
                <a:xfrm>
                  <a:off x="3628398" y="3851275"/>
                  <a:ext cx="757238" cy="1085850"/>
                </a:xfrm>
                <a:custGeom>
                  <a:avLst/>
                  <a:gdLst>
                    <a:gd name="T0" fmla="*/ 180 w 202"/>
                    <a:gd name="T1" fmla="*/ 5 h 289"/>
                    <a:gd name="T2" fmla="*/ 162 w 202"/>
                    <a:gd name="T3" fmla="*/ 38 h 289"/>
                    <a:gd name="T4" fmla="*/ 170 w 202"/>
                    <a:gd name="T5" fmla="*/ 50 h 289"/>
                    <a:gd name="T6" fmla="*/ 173 w 202"/>
                    <a:gd name="T7" fmla="*/ 50 h 289"/>
                    <a:gd name="T8" fmla="*/ 193 w 202"/>
                    <a:gd name="T9" fmla="*/ 77 h 289"/>
                    <a:gd name="T10" fmla="*/ 131 w 202"/>
                    <a:gd name="T11" fmla="*/ 258 h 289"/>
                    <a:gd name="T12" fmla="*/ 88 w 202"/>
                    <a:gd name="T13" fmla="*/ 289 h 289"/>
                    <a:gd name="T14" fmla="*/ 11 w 202"/>
                    <a:gd name="T15" fmla="*/ 289 h 289"/>
                    <a:gd name="T16" fmla="*/ 3 w 202"/>
                    <a:gd name="T17" fmla="*/ 278 h 289"/>
                    <a:gd name="T18" fmla="*/ 78 w 202"/>
                    <a:gd name="T19" fmla="*/ 58 h 289"/>
                    <a:gd name="T20" fmla="*/ 87 w 202"/>
                    <a:gd name="T21" fmla="*/ 50 h 289"/>
                    <a:gd name="T22" fmla="*/ 107 w 202"/>
                    <a:gd name="T23" fmla="*/ 37 h 289"/>
                    <a:gd name="T24" fmla="*/ 159 w 202"/>
                    <a:gd name="T25" fmla="*/ 5 h 289"/>
                    <a:gd name="T26" fmla="*/ 180 w 202"/>
                    <a:gd name="T27" fmla="*/ 5 h 289"/>
                    <a:gd name="T28" fmla="*/ 95 w 202"/>
                    <a:gd name="T29" fmla="*/ 159 h 289"/>
                    <a:gd name="T30" fmla="*/ 117 w 202"/>
                    <a:gd name="T31" fmla="*/ 148 h 289"/>
                    <a:gd name="T32" fmla="*/ 138 w 202"/>
                    <a:gd name="T33" fmla="*/ 86 h 289"/>
                    <a:gd name="T34" fmla="*/ 137 w 202"/>
                    <a:gd name="T35" fmla="*/ 74 h 289"/>
                    <a:gd name="T36" fmla="*/ 122 w 202"/>
                    <a:gd name="T37" fmla="*/ 81 h 289"/>
                    <a:gd name="T38" fmla="*/ 95 w 202"/>
                    <a:gd name="T39" fmla="*/ 159 h 289"/>
                    <a:gd name="T40" fmla="*/ 105 w 202"/>
                    <a:gd name="T41" fmla="*/ 184 h 289"/>
                    <a:gd name="T42" fmla="*/ 83 w 202"/>
                    <a:gd name="T43" fmla="*/ 192 h 289"/>
                    <a:gd name="T44" fmla="*/ 62 w 202"/>
                    <a:gd name="T45" fmla="*/ 256 h 289"/>
                    <a:gd name="T46" fmla="*/ 62 w 202"/>
                    <a:gd name="T47" fmla="*/ 265 h 289"/>
                    <a:gd name="T48" fmla="*/ 72 w 202"/>
                    <a:gd name="T49" fmla="*/ 265 h 289"/>
                    <a:gd name="T50" fmla="*/ 80 w 202"/>
                    <a:gd name="T51" fmla="*/ 255 h 289"/>
                    <a:gd name="T52" fmla="*/ 105 w 202"/>
                    <a:gd name="T53" fmla="*/ 18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2" h="289">
                      <a:moveTo>
                        <a:pt x="180" y="5"/>
                      </a:moveTo>
                      <a:cubicBezTo>
                        <a:pt x="173" y="18"/>
                        <a:pt x="168" y="28"/>
                        <a:pt x="162" y="38"/>
                      </a:cubicBezTo>
                      <a:cubicBezTo>
                        <a:pt x="155" y="49"/>
                        <a:pt x="159" y="51"/>
                        <a:pt x="170" y="50"/>
                      </a:cubicBezTo>
                      <a:cubicBezTo>
                        <a:pt x="171" y="50"/>
                        <a:pt x="172" y="50"/>
                        <a:pt x="173" y="50"/>
                      </a:cubicBezTo>
                      <a:cubicBezTo>
                        <a:pt x="202" y="50"/>
                        <a:pt x="202" y="50"/>
                        <a:pt x="193" y="77"/>
                      </a:cubicBezTo>
                      <a:cubicBezTo>
                        <a:pt x="172" y="137"/>
                        <a:pt x="152" y="197"/>
                        <a:pt x="131" y="258"/>
                      </a:cubicBezTo>
                      <a:cubicBezTo>
                        <a:pt x="123" y="281"/>
                        <a:pt x="112" y="289"/>
                        <a:pt x="88" y="289"/>
                      </a:cubicBezTo>
                      <a:cubicBezTo>
                        <a:pt x="62" y="289"/>
                        <a:pt x="37" y="289"/>
                        <a:pt x="11" y="289"/>
                      </a:cubicBezTo>
                      <a:cubicBezTo>
                        <a:pt x="2" y="289"/>
                        <a:pt x="0" y="287"/>
                        <a:pt x="3" y="278"/>
                      </a:cubicBezTo>
                      <a:cubicBezTo>
                        <a:pt x="28" y="205"/>
                        <a:pt x="53" y="132"/>
                        <a:pt x="78" y="58"/>
                      </a:cubicBezTo>
                      <a:cubicBezTo>
                        <a:pt x="79" y="54"/>
                        <a:pt x="81" y="49"/>
                        <a:pt x="87" y="50"/>
                      </a:cubicBezTo>
                      <a:cubicBezTo>
                        <a:pt x="98" y="53"/>
                        <a:pt x="104" y="46"/>
                        <a:pt x="107" y="37"/>
                      </a:cubicBezTo>
                      <a:cubicBezTo>
                        <a:pt x="115" y="11"/>
                        <a:pt x="132" y="0"/>
                        <a:pt x="159" y="5"/>
                      </a:cubicBezTo>
                      <a:cubicBezTo>
                        <a:pt x="165" y="6"/>
                        <a:pt x="171" y="5"/>
                        <a:pt x="180" y="5"/>
                      </a:cubicBezTo>
                      <a:close/>
                      <a:moveTo>
                        <a:pt x="95" y="159"/>
                      </a:moveTo>
                      <a:cubicBezTo>
                        <a:pt x="108" y="163"/>
                        <a:pt x="114" y="160"/>
                        <a:pt x="117" y="148"/>
                      </a:cubicBezTo>
                      <a:cubicBezTo>
                        <a:pt x="123" y="127"/>
                        <a:pt x="131" y="106"/>
                        <a:pt x="138" y="86"/>
                      </a:cubicBezTo>
                      <a:cubicBezTo>
                        <a:pt x="139" y="82"/>
                        <a:pt x="145" y="76"/>
                        <a:pt x="137" y="74"/>
                      </a:cubicBezTo>
                      <a:cubicBezTo>
                        <a:pt x="131" y="72"/>
                        <a:pt x="124" y="72"/>
                        <a:pt x="122" y="81"/>
                      </a:cubicBezTo>
                      <a:cubicBezTo>
                        <a:pt x="113" y="107"/>
                        <a:pt x="104" y="132"/>
                        <a:pt x="95" y="159"/>
                      </a:cubicBezTo>
                      <a:close/>
                      <a:moveTo>
                        <a:pt x="105" y="184"/>
                      </a:moveTo>
                      <a:cubicBezTo>
                        <a:pt x="95" y="184"/>
                        <a:pt x="87" y="181"/>
                        <a:pt x="83" y="192"/>
                      </a:cubicBezTo>
                      <a:cubicBezTo>
                        <a:pt x="77" y="214"/>
                        <a:pt x="69" y="235"/>
                        <a:pt x="62" y="256"/>
                      </a:cubicBezTo>
                      <a:cubicBezTo>
                        <a:pt x="61" y="259"/>
                        <a:pt x="57" y="263"/>
                        <a:pt x="62" y="265"/>
                      </a:cubicBezTo>
                      <a:cubicBezTo>
                        <a:pt x="65" y="266"/>
                        <a:pt x="69" y="266"/>
                        <a:pt x="72" y="265"/>
                      </a:cubicBezTo>
                      <a:cubicBezTo>
                        <a:pt x="77" y="263"/>
                        <a:pt x="79" y="259"/>
                        <a:pt x="80" y="255"/>
                      </a:cubicBezTo>
                      <a:cubicBezTo>
                        <a:pt x="88" y="232"/>
                        <a:pt x="96" y="209"/>
                        <a:pt x="105"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1" name="Freeform 27"/>
                <p:cNvSpPr>
                  <a:spLocks noEditPoints="1"/>
                </p:cNvSpPr>
                <p:nvPr/>
              </p:nvSpPr>
              <p:spPr bwMode="auto">
                <a:xfrm>
                  <a:off x="4757111" y="3917950"/>
                  <a:ext cx="792163" cy="977900"/>
                </a:xfrm>
                <a:custGeom>
                  <a:avLst/>
                  <a:gdLst>
                    <a:gd name="T0" fmla="*/ 211 w 211"/>
                    <a:gd name="T1" fmla="*/ 1 h 260"/>
                    <a:gd name="T2" fmla="*/ 174 w 211"/>
                    <a:gd name="T3" fmla="*/ 110 h 260"/>
                    <a:gd name="T4" fmla="*/ 136 w 211"/>
                    <a:gd name="T5" fmla="*/ 224 h 260"/>
                    <a:gd name="T6" fmla="*/ 85 w 211"/>
                    <a:gd name="T7" fmla="*/ 260 h 260"/>
                    <a:gd name="T8" fmla="*/ 12 w 211"/>
                    <a:gd name="T9" fmla="*/ 260 h 260"/>
                    <a:gd name="T10" fmla="*/ 4 w 211"/>
                    <a:gd name="T11" fmla="*/ 249 h 260"/>
                    <a:gd name="T12" fmla="*/ 86 w 211"/>
                    <a:gd name="T13" fmla="*/ 9 h 260"/>
                    <a:gd name="T14" fmla="*/ 96 w 211"/>
                    <a:gd name="T15" fmla="*/ 0 h 260"/>
                    <a:gd name="T16" fmla="*/ 211 w 211"/>
                    <a:gd name="T17" fmla="*/ 1 h 260"/>
                    <a:gd name="T18" fmla="*/ 110 w 211"/>
                    <a:gd name="T19" fmla="*/ 118 h 260"/>
                    <a:gd name="T20" fmla="*/ 121 w 211"/>
                    <a:gd name="T21" fmla="*/ 110 h 260"/>
                    <a:gd name="T22" fmla="*/ 147 w 211"/>
                    <a:gd name="T23" fmla="*/ 33 h 260"/>
                    <a:gd name="T24" fmla="*/ 145 w 211"/>
                    <a:gd name="T25" fmla="*/ 23 h 260"/>
                    <a:gd name="T26" fmla="*/ 132 w 211"/>
                    <a:gd name="T27" fmla="*/ 29 h 260"/>
                    <a:gd name="T28" fmla="*/ 104 w 211"/>
                    <a:gd name="T29" fmla="*/ 111 h 260"/>
                    <a:gd name="T30" fmla="*/ 110 w 211"/>
                    <a:gd name="T31" fmla="*/ 118 h 260"/>
                    <a:gd name="T32" fmla="*/ 109 w 211"/>
                    <a:gd name="T33" fmla="*/ 143 h 260"/>
                    <a:gd name="T34" fmla="*/ 90 w 211"/>
                    <a:gd name="T35" fmla="*/ 152 h 260"/>
                    <a:gd name="T36" fmla="*/ 65 w 211"/>
                    <a:gd name="T37" fmla="*/ 227 h 260"/>
                    <a:gd name="T38" fmla="*/ 64 w 211"/>
                    <a:gd name="T39" fmla="*/ 236 h 260"/>
                    <a:gd name="T40" fmla="*/ 75 w 211"/>
                    <a:gd name="T41" fmla="*/ 235 h 260"/>
                    <a:gd name="T42" fmla="*/ 82 w 211"/>
                    <a:gd name="T43" fmla="*/ 225 h 260"/>
                    <a:gd name="T44" fmla="*/ 109 w 211"/>
                    <a:gd name="T45" fmla="*/ 14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1" h="260">
                      <a:moveTo>
                        <a:pt x="211" y="1"/>
                      </a:moveTo>
                      <a:cubicBezTo>
                        <a:pt x="198" y="38"/>
                        <a:pt x="186" y="74"/>
                        <a:pt x="174" y="110"/>
                      </a:cubicBezTo>
                      <a:cubicBezTo>
                        <a:pt x="161" y="148"/>
                        <a:pt x="148" y="186"/>
                        <a:pt x="136" y="224"/>
                      </a:cubicBezTo>
                      <a:cubicBezTo>
                        <a:pt x="127" y="248"/>
                        <a:pt x="111" y="260"/>
                        <a:pt x="85" y="260"/>
                      </a:cubicBezTo>
                      <a:cubicBezTo>
                        <a:pt x="61" y="260"/>
                        <a:pt x="36" y="260"/>
                        <a:pt x="12" y="260"/>
                      </a:cubicBezTo>
                      <a:cubicBezTo>
                        <a:pt x="3" y="260"/>
                        <a:pt x="0" y="259"/>
                        <a:pt x="4" y="249"/>
                      </a:cubicBezTo>
                      <a:cubicBezTo>
                        <a:pt x="31" y="169"/>
                        <a:pt x="58" y="89"/>
                        <a:pt x="86" y="9"/>
                      </a:cubicBezTo>
                      <a:cubicBezTo>
                        <a:pt x="87" y="4"/>
                        <a:pt x="89" y="0"/>
                        <a:pt x="96" y="0"/>
                      </a:cubicBezTo>
                      <a:cubicBezTo>
                        <a:pt x="134" y="1"/>
                        <a:pt x="171" y="1"/>
                        <a:pt x="211" y="1"/>
                      </a:cubicBezTo>
                      <a:close/>
                      <a:moveTo>
                        <a:pt x="110" y="118"/>
                      </a:moveTo>
                      <a:cubicBezTo>
                        <a:pt x="117" y="120"/>
                        <a:pt x="119" y="115"/>
                        <a:pt x="121" y="110"/>
                      </a:cubicBezTo>
                      <a:cubicBezTo>
                        <a:pt x="130" y="84"/>
                        <a:pt x="138" y="59"/>
                        <a:pt x="147" y="33"/>
                      </a:cubicBezTo>
                      <a:cubicBezTo>
                        <a:pt x="148" y="30"/>
                        <a:pt x="153" y="24"/>
                        <a:pt x="145" y="23"/>
                      </a:cubicBezTo>
                      <a:cubicBezTo>
                        <a:pt x="140" y="22"/>
                        <a:pt x="135" y="21"/>
                        <a:pt x="132" y="29"/>
                      </a:cubicBezTo>
                      <a:cubicBezTo>
                        <a:pt x="123" y="56"/>
                        <a:pt x="114" y="83"/>
                        <a:pt x="104" y="111"/>
                      </a:cubicBezTo>
                      <a:cubicBezTo>
                        <a:pt x="102" y="116"/>
                        <a:pt x="103" y="119"/>
                        <a:pt x="110" y="118"/>
                      </a:cubicBezTo>
                      <a:close/>
                      <a:moveTo>
                        <a:pt x="109" y="143"/>
                      </a:moveTo>
                      <a:cubicBezTo>
                        <a:pt x="99" y="140"/>
                        <a:pt x="93" y="141"/>
                        <a:pt x="90" y="152"/>
                      </a:cubicBezTo>
                      <a:cubicBezTo>
                        <a:pt x="82" y="177"/>
                        <a:pt x="73" y="202"/>
                        <a:pt x="65" y="227"/>
                      </a:cubicBezTo>
                      <a:cubicBezTo>
                        <a:pt x="64" y="230"/>
                        <a:pt x="60" y="234"/>
                        <a:pt x="64" y="236"/>
                      </a:cubicBezTo>
                      <a:cubicBezTo>
                        <a:pt x="67" y="239"/>
                        <a:pt x="71" y="237"/>
                        <a:pt x="75" y="235"/>
                      </a:cubicBezTo>
                      <a:cubicBezTo>
                        <a:pt x="78" y="233"/>
                        <a:pt x="80" y="229"/>
                        <a:pt x="82" y="225"/>
                      </a:cubicBezTo>
                      <a:cubicBezTo>
                        <a:pt x="91" y="198"/>
                        <a:pt x="100" y="171"/>
                        <a:pt x="109"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2" name="Freeform 29"/>
                <p:cNvSpPr/>
                <p:nvPr/>
              </p:nvSpPr>
              <p:spPr bwMode="auto">
                <a:xfrm>
                  <a:off x="4341186" y="3854450"/>
                  <a:ext cx="674688" cy="1082675"/>
                </a:xfrm>
                <a:custGeom>
                  <a:avLst/>
                  <a:gdLst>
                    <a:gd name="T0" fmla="*/ 0 w 180"/>
                    <a:gd name="T1" fmla="*/ 288 h 288"/>
                    <a:gd name="T2" fmla="*/ 26 w 180"/>
                    <a:gd name="T3" fmla="*/ 265 h 288"/>
                    <a:gd name="T4" fmla="*/ 45 w 180"/>
                    <a:gd name="T5" fmla="*/ 252 h 288"/>
                    <a:gd name="T6" fmla="*/ 111 w 180"/>
                    <a:gd name="T7" fmla="*/ 60 h 288"/>
                    <a:gd name="T8" fmla="*/ 102 w 180"/>
                    <a:gd name="T9" fmla="*/ 48 h 288"/>
                    <a:gd name="T10" fmla="*/ 71 w 180"/>
                    <a:gd name="T11" fmla="*/ 67 h 288"/>
                    <a:gd name="T12" fmla="*/ 13 w 180"/>
                    <a:gd name="T13" fmla="*/ 102 h 288"/>
                    <a:gd name="T14" fmla="*/ 1 w 180"/>
                    <a:gd name="T15" fmla="*/ 102 h 288"/>
                    <a:gd name="T16" fmla="*/ 11 w 180"/>
                    <a:gd name="T17" fmla="*/ 79 h 288"/>
                    <a:gd name="T18" fmla="*/ 43 w 180"/>
                    <a:gd name="T19" fmla="*/ 14 h 288"/>
                    <a:gd name="T20" fmla="*/ 59 w 180"/>
                    <a:gd name="T21" fmla="*/ 4 h 288"/>
                    <a:gd name="T22" fmla="*/ 83 w 180"/>
                    <a:gd name="T23" fmla="*/ 4 h 288"/>
                    <a:gd name="T24" fmla="*/ 95 w 180"/>
                    <a:gd name="T25" fmla="*/ 19 h 288"/>
                    <a:gd name="T26" fmla="*/ 103 w 180"/>
                    <a:gd name="T27" fmla="*/ 25 h 288"/>
                    <a:gd name="T28" fmla="*/ 169 w 180"/>
                    <a:gd name="T29" fmla="*/ 25 h 288"/>
                    <a:gd name="T30" fmla="*/ 177 w 180"/>
                    <a:gd name="T31" fmla="*/ 36 h 288"/>
                    <a:gd name="T32" fmla="*/ 103 w 180"/>
                    <a:gd name="T33" fmla="*/ 254 h 288"/>
                    <a:gd name="T34" fmla="*/ 53 w 180"/>
                    <a:gd name="T35" fmla="*/ 288 h 288"/>
                    <a:gd name="T36" fmla="*/ 0 w 180"/>
                    <a:gd name="T3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288">
                      <a:moveTo>
                        <a:pt x="0" y="288"/>
                      </a:moveTo>
                      <a:cubicBezTo>
                        <a:pt x="0" y="269"/>
                        <a:pt x="9" y="262"/>
                        <a:pt x="26" y="265"/>
                      </a:cubicBezTo>
                      <a:cubicBezTo>
                        <a:pt x="36" y="266"/>
                        <a:pt x="42" y="262"/>
                        <a:pt x="45" y="252"/>
                      </a:cubicBezTo>
                      <a:cubicBezTo>
                        <a:pt x="67" y="188"/>
                        <a:pt x="88" y="124"/>
                        <a:pt x="111" y="60"/>
                      </a:cubicBezTo>
                      <a:cubicBezTo>
                        <a:pt x="114" y="50"/>
                        <a:pt x="111" y="49"/>
                        <a:pt x="102" y="48"/>
                      </a:cubicBezTo>
                      <a:cubicBezTo>
                        <a:pt x="86" y="46"/>
                        <a:pt x="75" y="51"/>
                        <a:pt x="71" y="67"/>
                      </a:cubicBezTo>
                      <a:cubicBezTo>
                        <a:pt x="63" y="98"/>
                        <a:pt x="43" y="108"/>
                        <a:pt x="13" y="102"/>
                      </a:cubicBezTo>
                      <a:cubicBezTo>
                        <a:pt x="9" y="102"/>
                        <a:pt x="6" y="102"/>
                        <a:pt x="1" y="102"/>
                      </a:cubicBezTo>
                      <a:cubicBezTo>
                        <a:pt x="2" y="93"/>
                        <a:pt x="7" y="86"/>
                        <a:pt x="11" y="79"/>
                      </a:cubicBezTo>
                      <a:cubicBezTo>
                        <a:pt x="21" y="57"/>
                        <a:pt x="32" y="36"/>
                        <a:pt x="43" y="14"/>
                      </a:cubicBezTo>
                      <a:cubicBezTo>
                        <a:pt x="46" y="7"/>
                        <a:pt x="50" y="3"/>
                        <a:pt x="59" y="4"/>
                      </a:cubicBezTo>
                      <a:cubicBezTo>
                        <a:pt x="67" y="5"/>
                        <a:pt x="75" y="4"/>
                        <a:pt x="83" y="4"/>
                      </a:cubicBezTo>
                      <a:cubicBezTo>
                        <a:pt x="92" y="5"/>
                        <a:pt x="106" y="0"/>
                        <a:pt x="95" y="19"/>
                      </a:cubicBezTo>
                      <a:cubicBezTo>
                        <a:pt x="91" y="26"/>
                        <a:pt x="100" y="25"/>
                        <a:pt x="103" y="25"/>
                      </a:cubicBezTo>
                      <a:cubicBezTo>
                        <a:pt x="125" y="25"/>
                        <a:pt x="147" y="25"/>
                        <a:pt x="169" y="25"/>
                      </a:cubicBezTo>
                      <a:cubicBezTo>
                        <a:pt x="179" y="24"/>
                        <a:pt x="180" y="28"/>
                        <a:pt x="177" y="36"/>
                      </a:cubicBezTo>
                      <a:cubicBezTo>
                        <a:pt x="152" y="108"/>
                        <a:pt x="128" y="181"/>
                        <a:pt x="103" y="254"/>
                      </a:cubicBezTo>
                      <a:cubicBezTo>
                        <a:pt x="95" y="276"/>
                        <a:pt x="77" y="288"/>
                        <a:pt x="53" y="288"/>
                      </a:cubicBezTo>
                      <a:cubicBezTo>
                        <a:pt x="35" y="288"/>
                        <a:pt x="17" y="288"/>
                        <a:pt x="0" y="2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3" name="Freeform 31"/>
                <p:cNvSpPr/>
                <p:nvPr/>
              </p:nvSpPr>
              <p:spPr bwMode="auto">
                <a:xfrm>
                  <a:off x="5392111" y="3865563"/>
                  <a:ext cx="735013" cy="1087438"/>
                </a:xfrm>
                <a:custGeom>
                  <a:avLst/>
                  <a:gdLst>
                    <a:gd name="T0" fmla="*/ 196 w 196"/>
                    <a:gd name="T1" fmla="*/ 0 h 289"/>
                    <a:gd name="T2" fmla="*/ 190 w 196"/>
                    <a:gd name="T3" fmla="*/ 26 h 289"/>
                    <a:gd name="T4" fmla="*/ 191 w 196"/>
                    <a:gd name="T5" fmla="*/ 45 h 289"/>
                    <a:gd name="T6" fmla="*/ 183 w 196"/>
                    <a:gd name="T7" fmla="*/ 64 h 289"/>
                    <a:gd name="T8" fmla="*/ 171 w 196"/>
                    <a:gd name="T9" fmla="*/ 79 h 289"/>
                    <a:gd name="T10" fmla="*/ 114 w 196"/>
                    <a:gd name="T11" fmla="*/ 246 h 289"/>
                    <a:gd name="T12" fmla="*/ 60 w 196"/>
                    <a:gd name="T13" fmla="*/ 285 h 289"/>
                    <a:gd name="T14" fmla="*/ 12 w 196"/>
                    <a:gd name="T15" fmla="*/ 285 h 289"/>
                    <a:gd name="T16" fmla="*/ 1 w 196"/>
                    <a:gd name="T17" fmla="*/ 281 h 289"/>
                    <a:gd name="T18" fmla="*/ 12 w 196"/>
                    <a:gd name="T19" fmla="*/ 262 h 289"/>
                    <a:gd name="T20" fmla="*/ 15 w 196"/>
                    <a:gd name="T21" fmla="*/ 261 h 289"/>
                    <a:gd name="T22" fmla="*/ 52 w 196"/>
                    <a:gd name="T23" fmla="*/ 233 h 289"/>
                    <a:gd name="T24" fmla="*/ 105 w 196"/>
                    <a:gd name="T25" fmla="*/ 78 h 289"/>
                    <a:gd name="T26" fmla="*/ 96 w 196"/>
                    <a:gd name="T27" fmla="*/ 65 h 289"/>
                    <a:gd name="T28" fmla="*/ 48 w 196"/>
                    <a:gd name="T29" fmla="*/ 65 h 289"/>
                    <a:gd name="T30" fmla="*/ 36 w 196"/>
                    <a:gd name="T31" fmla="*/ 59 h 289"/>
                    <a:gd name="T32" fmla="*/ 49 w 196"/>
                    <a:gd name="T33" fmla="*/ 42 h 289"/>
                    <a:gd name="T34" fmla="*/ 106 w 196"/>
                    <a:gd name="T35" fmla="*/ 42 h 289"/>
                    <a:gd name="T36" fmla="*/ 120 w 196"/>
                    <a:gd name="T37" fmla="*/ 32 h 289"/>
                    <a:gd name="T38" fmla="*/ 165 w 196"/>
                    <a:gd name="T39" fmla="*/ 0 h 289"/>
                    <a:gd name="T40" fmla="*/ 196 w 196"/>
                    <a:gd name="T41"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289">
                      <a:moveTo>
                        <a:pt x="196" y="0"/>
                      </a:moveTo>
                      <a:cubicBezTo>
                        <a:pt x="196" y="10"/>
                        <a:pt x="191" y="18"/>
                        <a:pt x="190" y="26"/>
                      </a:cubicBezTo>
                      <a:cubicBezTo>
                        <a:pt x="189" y="32"/>
                        <a:pt x="180" y="38"/>
                        <a:pt x="191" y="45"/>
                      </a:cubicBezTo>
                      <a:cubicBezTo>
                        <a:pt x="194" y="47"/>
                        <a:pt x="191" y="62"/>
                        <a:pt x="183" y="64"/>
                      </a:cubicBezTo>
                      <a:cubicBezTo>
                        <a:pt x="174" y="67"/>
                        <a:pt x="173" y="73"/>
                        <a:pt x="171" y="79"/>
                      </a:cubicBezTo>
                      <a:cubicBezTo>
                        <a:pt x="152" y="135"/>
                        <a:pt x="133" y="191"/>
                        <a:pt x="114" y="246"/>
                      </a:cubicBezTo>
                      <a:cubicBezTo>
                        <a:pt x="104" y="276"/>
                        <a:pt x="92" y="285"/>
                        <a:pt x="60" y="285"/>
                      </a:cubicBezTo>
                      <a:cubicBezTo>
                        <a:pt x="44" y="285"/>
                        <a:pt x="28" y="285"/>
                        <a:pt x="12" y="285"/>
                      </a:cubicBezTo>
                      <a:cubicBezTo>
                        <a:pt x="8" y="284"/>
                        <a:pt x="0" y="289"/>
                        <a:pt x="1" y="281"/>
                      </a:cubicBezTo>
                      <a:cubicBezTo>
                        <a:pt x="2" y="274"/>
                        <a:pt x="1" y="264"/>
                        <a:pt x="12" y="262"/>
                      </a:cubicBezTo>
                      <a:cubicBezTo>
                        <a:pt x="13" y="261"/>
                        <a:pt x="14" y="261"/>
                        <a:pt x="15" y="261"/>
                      </a:cubicBezTo>
                      <a:cubicBezTo>
                        <a:pt x="42" y="259"/>
                        <a:pt x="43" y="259"/>
                        <a:pt x="52" y="233"/>
                      </a:cubicBezTo>
                      <a:cubicBezTo>
                        <a:pt x="69" y="181"/>
                        <a:pt x="87" y="130"/>
                        <a:pt x="105" y="78"/>
                      </a:cubicBezTo>
                      <a:cubicBezTo>
                        <a:pt x="108" y="68"/>
                        <a:pt x="108" y="64"/>
                        <a:pt x="96" y="65"/>
                      </a:cubicBezTo>
                      <a:cubicBezTo>
                        <a:pt x="80" y="66"/>
                        <a:pt x="64" y="66"/>
                        <a:pt x="48" y="65"/>
                      </a:cubicBezTo>
                      <a:cubicBezTo>
                        <a:pt x="43" y="65"/>
                        <a:pt x="34" y="69"/>
                        <a:pt x="36" y="59"/>
                      </a:cubicBezTo>
                      <a:cubicBezTo>
                        <a:pt x="37" y="53"/>
                        <a:pt x="36" y="42"/>
                        <a:pt x="49" y="42"/>
                      </a:cubicBezTo>
                      <a:cubicBezTo>
                        <a:pt x="68" y="42"/>
                        <a:pt x="87" y="42"/>
                        <a:pt x="106" y="42"/>
                      </a:cubicBezTo>
                      <a:cubicBezTo>
                        <a:pt x="114" y="43"/>
                        <a:pt x="118" y="39"/>
                        <a:pt x="120" y="32"/>
                      </a:cubicBezTo>
                      <a:cubicBezTo>
                        <a:pt x="131" y="0"/>
                        <a:pt x="131" y="0"/>
                        <a:pt x="165" y="0"/>
                      </a:cubicBezTo>
                      <a:cubicBezTo>
                        <a:pt x="175" y="0"/>
                        <a:pt x="186" y="0"/>
                        <a:pt x="1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 name="Freeform 34"/>
                <p:cNvSpPr/>
                <p:nvPr/>
              </p:nvSpPr>
              <p:spPr bwMode="auto">
                <a:xfrm>
                  <a:off x="7152648" y="3884613"/>
                  <a:ext cx="723900" cy="1060450"/>
                </a:xfrm>
                <a:custGeom>
                  <a:avLst/>
                  <a:gdLst>
                    <a:gd name="T0" fmla="*/ 178 w 193"/>
                    <a:gd name="T1" fmla="*/ 52 h 282"/>
                    <a:gd name="T2" fmla="*/ 152 w 193"/>
                    <a:gd name="T3" fmla="*/ 75 h 282"/>
                    <a:gd name="T4" fmla="*/ 124 w 193"/>
                    <a:gd name="T5" fmla="*/ 95 h 282"/>
                    <a:gd name="T6" fmla="*/ 66 w 193"/>
                    <a:gd name="T7" fmla="*/ 269 h 282"/>
                    <a:gd name="T8" fmla="*/ 49 w 193"/>
                    <a:gd name="T9" fmla="*/ 281 h 282"/>
                    <a:gd name="T10" fmla="*/ 19 w 193"/>
                    <a:gd name="T11" fmla="*/ 281 h 282"/>
                    <a:gd name="T12" fmla="*/ 6 w 193"/>
                    <a:gd name="T13" fmla="*/ 264 h 282"/>
                    <a:gd name="T14" fmla="*/ 65 w 193"/>
                    <a:gd name="T15" fmla="*/ 90 h 282"/>
                    <a:gd name="T16" fmla="*/ 54 w 193"/>
                    <a:gd name="T17" fmla="*/ 75 h 282"/>
                    <a:gd name="T18" fmla="*/ 46 w 193"/>
                    <a:gd name="T19" fmla="*/ 75 h 282"/>
                    <a:gd name="T20" fmla="*/ 32 w 193"/>
                    <a:gd name="T21" fmla="*/ 69 h 282"/>
                    <a:gd name="T22" fmla="*/ 46 w 193"/>
                    <a:gd name="T23" fmla="*/ 52 h 282"/>
                    <a:gd name="T24" fmla="*/ 70 w 193"/>
                    <a:gd name="T25" fmla="*/ 52 h 282"/>
                    <a:gd name="T26" fmla="*/ 80 w 193"/>
                    <a:gd name="T27" fmla="*/ 45 h 282"/>
                    <a:gd name="T28" fmla="*/ 67 w 193"/>
                    <a:gd name="T29" fmla="*/ 24 h 282"/>
                    <a:gd name="T30" fmla="*/ 51 w 193"/>
                    <a:gd name="T31" fmla="*/ 19 h 282"/>
                    <a:gd name="T32" fmla="*/ 69 w 193"/>
                    <a:gd name="T33" fmla="*/ 1 h 282"/>
                    <a:gd name="T34" fmla="*/ 193 w 193"/>
                    <a:gd name="T35" fmla="*/ 1 h 282"/>
                    <a:gd name="T36" fmla="*/ 169 w 193"/>
                    <a:gd name="T37" fmla="*/ 25 h 282"/>
                    <a:gd name="T38" fmla="*/ 148 w 193"/>
                    <a:gd name="T39" fmla="*/ 28 h 282"/>
                    <a:gd name="T40" fmla="*/ 142 w 193"/>
                    <a:gd name="T41" fmla="*/ 50 h 282"/>
                    <a:gd name="T42" fmla="*/ 158 w 193"/>
                    <a:gd name="T43" fmla="*/ 52 h 282"/>
                    <a:gd name="T44" fmla="*/ 178 w 193"/>
                    <a:gd name="T45" fmla="*/ 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 h="282">
                      <a:moveTo>
                        <a:pt x="178" y="52"/>
                      </a:moveTo>
                      <a:cubicBezTo>
                        <a:pt x="177" y="71"/>
                        <a:pt x="169" y="78"/>
                        <a:pt x="152" y="75"/>
                      </a:cubicBezTo>
                      <a:cubicBezTo>
                        <a:pt x="136" y="72"/>
                        <a:pt x="129" y="79"/>
                        <a:pt x="124" y="95"/>
                      </a:cubicBezTo>
                      <a:cubicBezTo>
                        <a:pt x="106" y="153"/>
                        <a:pt x="85" y="211"/>
                        <a:pt x="66" y="269"/>
                      </a:cubicBezTo>
                      <a:cubicBezTo>
                        <a:pt x="62" y="278"/>
                        <a:pt x="58" y="282"/>
                        <a:pt x="49" y="281"/>
                      </a:cubicBezTo>
                      <a:cubicBezTo>
                        <a:pt x="39" y="280"/>
                        <a:pt x="29" y="281"/>
                        <a:pt x="19" y="281"/>
                      </a:cubicBezTo>
                      <a:cubicBezTo>
                        <a:pt x="0" y="281"/>
                        <a:pt x="0" y="281"/>
                        <a:pt x="6" y="264"/>
                      </a:cubicBezTo>
                      <a:cubicBezTo>
                        <a:pt x="26" y="206"/>
                        <a:pt x="45" y="147"/>
                        <a:pt x="65" y="90"/>
                      </a:cubicBezTo>
                      <a:cubicBezTo>
                        <a:pt x="70" y="77"/>
                        <a:pt x="67" y="73"/>
                        <a:pt x="54" y="75"/>
                      </a:cubicBezTo>
                      <a:cubicBezTo>
                        <a:pt x="52" y="75"/>
                        <a:pt x="48" y="76"/>
                        <a:pt x="46" y="75"/>
                      </a:cubicBezTo>
                      <a:cubicBezTo>
                        <a:pt x="41" y="73"/>
                        <a:pt x="31" y="79"/>
                        <a:pt x="32" y="69"/>
                      </a:cubicBezTo>
                      <a:cubicBezTo>
                        <a:pt x="33" y="62"/>
                        <a:pt x="33" y="51"/>
                        <a:pt x="46" y="52"/>
                      </a:cubicBezTo>
                      <a:cubicBezTo>
                        <a:pt x="54" y="52"/>
                        <a:pt x="62" y="52"/>
                        <a:pt x="70" y="52"/>
                      </a:cubicBezTo>
                      <a:cubicBezTo>
                        <a:pt x="75" y="52"/>
                        <a:pt x="78" y="51"/>
                        <a:pt x="80" y="45"/>
                      </a:cubicBezTo>
                      <a:cubicBezTo>
                        <a:pt x="89" y="25"/>
                        <a:pt x="89" y="25"/>
                        <a:pt x="67" y="24"/>
                      </a:cubicBezTo>
                      <a:cubicBezTo>
                        <a:pt x="61" y="24"/>
                        <a:pt x="51" y="30"/>
                        <a:pt x="51" y="19"/>
                      </a:cubicBezTo>
                      <a:cubicBezTo>
                        <a:pt x="51" y="10"/>
                        <a:pt x="54" y="0"/>
                        <a:pt x="69" y="1"/>
                      </a:cubicBezTo>
                      <a:cubicBezTo>
                        <a:pt x="110" y="2"/>
                        <a:pt x="152" y="1"/>
                        <a:pt x="193" y="1"/>
                      </a:cubicBezTo>
                      <a:cubicBezTo>
                        <a:pt x="190" y="24"/>
                        <a:pt x="190" y="24"/>
                        <a:pt x="169" y="25"/>
                      </a:cubicBezTo>
                      <a:cubicBezTo>
                        <a:pt x="162" y="25"/>
                        <a:pt x="153" y="21"/>
                        <a:pt x="148" y="28"/>
                      </a:cubicBezTo>
                      <a:cubicBezTo>
                        <a:pt x="144" y="34"/>
                        <a:pt x="139" y="43"/>
                        <a:pt x="142" y="50"/>
                      </a:cubicBezTo>
                      <a:cubicBezTo>
                        <a:pt x="143" y="55"/>
                        <a:pt x="152" y="51"/>
                        <a:pt x="158" y="52"/>
                      </a:cubicBezTo>
                      <a:cubicBezTo>
                        <a:pt x="164" y="52"/>
                        <a:pt x="171" y="52"/>
                        <a:pt x="178"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5" name="Freeform 35"/>
                <p:cNvSpPr/>
                <p:nvPr/>
              </p:nvSpPr>
              <p:spPr bwMode="auto">
                <a:xfrm>
                  <a:off x="6503361" y="3933825"/>
                  <a:ext cx="762000" cy="1019175"/>
                </a:xfrm>
                <a:custGeom>
                  <a:avLst/>
                  <a:gdLst>
                    <a:gd name="T0" fmla="*/ 0 w 203"/>
                    <a:gd name="T1" fmla="*/ 24 h 271"/>
                    <a:gd name="T2" fmla="*/ 26 w 203"/>
                    <a:gd name="T3" fmla="*/ 0 h 271"/>
                    <a:gd name="T4" fmla="*/ 203 w 203"/>
                    <a:gd name="T5" fmla="*/ 0 h 271"/>
                    <a:gd name="T6" fmla="*/ 174 w 203"/>
                    <a:gd name="T7" fmla="*/ 88 h 271"/>
                    <a:gd name="T8" fmla="*/ 124 w 203"/>
                    <a:gd name="T9" fmla="*/ 232 h 271"/>
                    <a:gd name="T10" fmla="*/ 74 w 203"/>
                    <a:gd name="T11" fmla="*/ 267 h 271"/>
                    <a:gd name="T12" fmla="*/ 44 w 203"/>
                    <a:gd name="T13" fmla="*/ 267 h 271"/>
                    <a:gd name="T14" fmla="*/ 32 w 203"/>
                    <a:gd name="T15" fmla="*/ 264 h 271"/>
                    <a:gd name="T16" fmla="*/ 42 w 203"/>
                    <a:gd name="T17" fmla="*/ 246 h 271"/>
                    <a:gd name="T18" fmla="*/ 67 w 203"/>
                    <a:gd name="T19" fmla="*/ 221 h 271"/>
                    <a:gd name="T20" fmla="*/ 128 w 203"/>
                    <a:gd name="T21" fmla="*/ 41 h 271"/>
                    <a:gd name="T22" fmla="*/ 116 w 203"/>
                    <a:gd name="T23" fmla="*/ 24 h 271"/>
                    <a:gd name="T24" fmla="*/ 0 w 203"/>
                    <a:gd name="T25" fmla="*/ 2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271">
                      <a:moveTo>
                        <a:pt x="0" y="24"/>
                      </a:moveTo>
                      <a:cubicBezTo>
                        <a:pt x="4" y="0"/>
                        <a:pt x="4" y="0"/>
                        <a:pt x="26" y="0"/>
                      </a:cubicBezTo>
                      <a:cubicBezTo>
                        <a:pt x="84" y="0"/>
                        <a:pt x="143" y="0"/>
                        <a:pt x="203" y="0"/>
                      </a:cubicBezTo>
                      <a:cubicBezTo>
                        <a:pt x="193" y="30"/>
                        <a:pt x="183" y="59"/>
                        <a:pt x="174" y="88"/>
                      </a:cubicBezTo>
                      <a:cubicBezTo>
                        <a:pt x="157" y="136"/>
                        <a:pt x="141" y="184"/>
                        <a:pt x="124" y="232"/>
                      </a:cubicBezTo>
                      <a:cubicBezTo>
                        <a:pt x="116" y="258"/>
                        <a:pt x="102" y="267"/>
                        <a:pt x="74" y="267"/>
                      </a:cubicBezTo>
                      <a:cubicBezTo>
                        <a:pt x="64" y="267"/>
                        <a:pt x="54" y="268"/>
                        <a:pt x="44" y="267"/>
                      </a:cubicBezTo>
                      <a:cubicBezTo>
                        <a:pt x="40" y="267"/>
                        <a:pt x="32" y="271"/>
                        <a:pt x="32" y="264"/>
                      </a:cubicBezTo>
                      <a:cubicBezTo>
                        <a:pt x="33" y="258"/>
                        <a:pt x="33" y="246"/>
                        <a:pt x="42" y="246"/>
                      </a:cubicBezTo>
                      <a:cubicBezTo>
                        <a:pt x="59" y="245"/>
                        <a:pt x="63" y="233"/>
                        <a:pt x="67" y="221"/>
                      </a:cubicBezTo>
                      <a:cubicBezTo>
                        <a:pt x="87" y="161"/>
                        <a:pt x="107" y="101"/>
                        <a:pt x="128" y="41"/>
                      </a:cubicBezTo>
                      <a:cubicBezTo>
                        <a:pt x="134" y="23"/>
                        <a:pt x="134" y="24"/>
                        <a:pt x="116" y="24"/>
                      </a:cubicBezTo>
                      <a:cubicBezTo>
                        <a:pt x="78" y="24"/>
                        <a:pt x="39"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6" name="Freeform 36"/>
                <p:cNvSpPr>
                  <a:spLocks noEditPoints="1"/>
                </p:cNvSpPr>
                <p:nvPr/>
              </p:nvSpPr>
              <p:spPr bwMode="auto">
                <a:xfrm>
                  <a:off x="6225548" y="4137025"/>
                  <a:ext cx="698500" cy="646113"/>
                </a:xfrm>
                <a:custGeom>
                  <a:avLst/>
                  <a:gdLst>
                    <a:gd name="T0" fmla="*/ 0 w 186"/>
                    <a:gd name="T1" fmla="*/ 171 h 172"/>
                    <a:gd name="T2" fmla="*/ 56 w 186"/>
                    <a:gd name="T3" fmla="*/ 6 h 172"/>
                    <a:gd name="T4" fmla="*/ 65 w 186"/>
                    <a:gd name="T5" fmla="*/ 0 h 172"/>
                    <a:gd name="T6" fmla="*/ 186 w 186"/>
                    <a:gd name="T7" fmla="*/ 0 h 172"/>
                    <a:gd name="T8" fmla="*/ 136 w 186"/>
                    <a:gd name="T9" fmla="*/ 146 h 172"/>
                    <a:gd name="T10" fmla="*/ 104 w 186"/>
                    <a:gd name="T11" fmla="*/ 171 h 172"/>
                    <a:gd name="T12" fmla="*/ 0 w 186"/>
                    <a:gd name="T13" fmla="*/ 171 h 172"/>
                    <a:gd name="T14" fmla="*/ 89 w 186"/>
                    <a:gd name="T15" fmla="*/ 97 h 172"/>
                    <a:gd name="T16" fmla="*/ 74 w 186"/>
                    <a:gd name="T17" fmla="*/ 107 h 172"/>
                    <a:gd name="T18" fmla="*/ 63 w 186"/>
                    <a:gd name="T19" fmla="*/ 141 h 172"/>
                    <a:gd name="T20" fmla="*/ 74 w 186"/>
                    <a:gd name="T21" fmla="*/ 153 h 172"/>
                    <a:gd name="T22" fmla="*/ 85 w 186"/>
                    <a:gd name="T23" fmla="*/ 142 h 172"/>
                    <a:gd name="T24" fmla="*/ 97 w 186"/>
                    <a:gd name="T25" fmla="*/ 107 h 172"/>
                    <a:gd name="T26" fmla="*/ 89 w 186"/>
                    <a:gd name="T27" fmla="*/ 97 h 172"/>
                    <a:gd name="T28" fmla="*/ 97 w 186"/>
                    <a:gd name="T29" fmla="*/ 75 h 172"/>
                    <a:gd name="T30" fmla="*/ 111 w 186"/>
                    <a:gd name="T31" fmla="*/ 66 h 172"/>
                    <a:gd name="T32" fmla="*/ 125 w 186"/>
                    <a:gd name="T33" fmla="*/ 26 h 172"/>
                    <a:gd name="T34" fmla="*/ 122 w 186"/>
                    <a:gd name="T35" fmla="*/ 18 h 172"/>
                    <a:gd name="T36" fmla="*/ 101 w 186"/>
                    <a:gd name="T37" fmla="*/ 28 h 172"/>
                    <a:gd name="T38" fmla="*/ 89 w 186"/>
                    <a:gd name="T39" fmla="*/ 63 h 172"/>
                    <a:gd name="T40" fmla="*/ 97 w 186"/>
                    <a:gd name="T41" fmla="*/ 7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6" h="172">
                      <a:moveTo>
                        <a:pt x="0" y="171"/>
                      </a:moveTo>
                      <a:cubicBezTo>
                        <a:pt x="19" y="115"/>
                        <a:pt x="38" y="61"/>
                        <a:pt x="56" y="6"/>
                      </a:cubicBezTo>
                      <a:cubicBezTo>
                        <a:pt x="58" y="1"/>
                        <a:pt x="60" y="0"/>
                        <a:pt x="65" y="0"/>
                      </a:cubicBezTo>
                      <a:cubicBezTo>
                        <a:pt x="105" y="0"/>
                        <a:pt x="145" y="0"/>
                        <a:pt x="186" y="0"/>
                      </a:cubicBezTo>
                      <a:cubicBezTo>
                        <a:pt x="169" y="50"/>
                        <a:pt x="153" y="98"/>
                        <a:pt x="136" y="146"/>
                      </a:cubicBezTo>
                      <a:cubicBezTo>
                        <a:pt x="131" y="160"/>
                        <a:pt x="119" y="170"/>
                        <a:pt x="104" y="171"/>
                      </a:cubicBezTo>
                      <a:cubicBezTo>
                        <a:pt x="70" y="172"/>
                        <a:pt x="36" y="171"/>
                        <a:pt x="0" y="171"/>
                      </a:cubicBezTo>
                      <a:close/>
                      <a:moveTo>
                        <a:pt x="89" y="97"/>
                      </a:moveTo>
                      <a:cubicBezTo>
                        <a:pt x="81" y="96"/>
                        <a:pt x="76" y="98"/>
                        <a:pt x="74" y="107"/>
                      </a:cubicBezTo>
                      <a:cubicBezTo>
                        <a:pt x="71" y="119"/>
                        <a:pt x="66" y="130"/>
                        <a:pt x="63" y="141"/>
                      </a:cubicBezTo>
                      <a:cubicBezTo>
                        <a:pt x="59" y="153"/>
                        <a:pt x="62" y="156"/>
                        <a:pt x="74" y="153"/>
                      </a:cubicBezTo>
                      <a:cubicBezTo>
                        <a:pt x="81" y="152"/>
                        <a:pt x="83" y="147"/>
                        <a:pt x="85" y="142"/>
                      </a:cubicBezTo>
                      <a:cubicBezTo>
                        <a:pt x="89" y="131"/>
                        <a:pt x="93" y="118"/>
                        <a:pt x="97" y="107"/>
                      </a:cubicBezTo>
                      <a:cubicBezTo>
                        <a:pt x="101" y="98"/>
                        <a:pt x="97" y="97"/>
                        <a:pt x="89" y="97"/>
                      </a:cubicBezTo>
                      <a:close/>
                      <a:moveTo>
                        <a:pt x="97" y="75"/>
                      </a:moveTo>
                      <a:cubicBezTo>
                        <a:pt x="105" y="76"/>
                        <a:pt x="109" y="73"/>
                        <a:pt x="111" y="66"/>
                      </a:cubicBezTo>
                      <a:cubicBezTo>
                        <a:pt x="115" y="52"/>
                        <a:pt x="120" y="39"/>
                        <a:pt x="125" y="26"/>
                      </a:cubicBezTo>
                      <a:cubicBezTo>
                        <a:pt x="126" y="23"/>
                        <a:pt x="128" y="19"/>
                        <a:pt x="122" y="18"/>
                      </a:cubicBezTo>
                      <a:cubicBezTo>
                        <a:pt x="114" y="18"/>
                        <a:pt x="104" y="14"/>
                        <a:pt x="101" y="28"/>
                      </a:cubicBezTo>
                      <a:cubicBezTo>
                        <a:pt x="98" y="40"/>
                        <a:pt x="94" y="52"/>
                        <a:pt x="89" y="63"/>
                      </a:cubicBezTo>
                      <a:cubicBezTo>
                        <a:pt x="85" y="72"/>
                        <a:pt x="86" y="77"/>
                        <a:pt x="97"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7" name="Freeform 39"/>
                <p:cNvSpPr>
                  <a:spLocks noEditPoints="1"/>
                </p:cNvSpPr>
                <p:nvPr/>
              </p:nvSpPr>
              <p:spPr bwMode="auto">
                <a:xfrm>
                  <a:off x="8630611" y="4406900"/>
                  <a:ext cx="706438" cy="549275"/>
                </a:xfrm>
                <a:custGeom>
                  <a:avLst/>
                  <a:gdLst>
                    <a:gd name="T0" fmla="*/ 0 w 188"/>
                    <a:gd name="T1" fmla="*/ 142 h 146"/>
                    <a:gd name="T2" fmla="*/ 47 w 188"/>
                    <a:gd name="T3" fmla="*/ 6 h 146"/>
                    <a:gd name="T4" fmla="*/ 57 w 188"/>
                    <a:gd name="T5" fmla="*/ 0 h 146"/>
                    <a:gd name="T6" fmla="*/ 179 w 188"/>
                    <a:gd name="T7" fmla="*/ 0 h 146"/>
                    <a:gd name="T8" fmla="*/ 185 w 188"/>
                    <a:gd name="T9" fmla="*/ 9 h 146"/>
                    <a:gd name="T10" fmla="*/ 150 w 188"/>
                    <a:gd name="T11" fmla="*/ 112 h 146"/>
                    <a:gd name="T12" fmla="*/ 106 w 188"/>
                    <a:gd name="T13" fmla="*/ 142 h 146"/>
                    <a:gd name="T14" fmla="*/ 85 w 188"/>
                    <a:gd name="T15" fmla="*/ 142 h 146"/>
                    <a:gd name="T16" fmla="*/ 73 w 188"/>
                    <a:gd name="T17" fmla="*/ 137 h 146"/>
                    <a:gd name="T18" fmla="*/ 84 w 188"/>
                    <a:gd name="T19" fmla="*/ 120 h 146"/>
                    <a:gd name="T20" fmla="*/ 94 w 188"/>
                    <a:gd name="T21" fmla="*/ 116 h 146"/>
                    <a:gd name="T22" fmla="*/ 99 w 188"/>
                    <a:gd name="T23" fmla="*/ 104 h 146"/>
                    <a:gd name="T24" fmla="*/ 89 w 188"/>
                    <a:gd name="T25" fmla="*/ 102 h 146"/>
                    <a:gd name="T26" fmla="*/ 60 w 188"/>
                    <a:gd name="T27" fmla="*/ 123 h 146"/>
                    <a:gd name="T28" fmla="*/ 33 w 188"/>
                    <a:gd name="T29" fmla="*/ 142 h 146"/>
                    <a:gd name="T30" fmla="*/ 0 w 188"/>
                    <a:gd name="T31" fmla="*/ 142 h 146"/>
                    <a:gd name="T32" fmla="*/ 89 w 188"/>
                    <a:gd name="T33" fmla="*/ 39 h 146"/>
                    <a:gd name="T34" fmla="*/ 118 w 188"/>
                    <a:gd name="T35" fmla="*/ 39 h 146"/>
                    <a:gd name="T36" fmla="*/ 126 w 188"/>
                    <a:gd name="T37" fmla="*/ 28 h 146"/>
                    <a:gd name="T38" fmla="*/ 124 w 188"/>
                    <a:gd name="T39" fmla="*/ 23 h 146"/>
                    <a:gd name="T40" fmla="*/ 89 w 188"/>
                    <a:gd name="T41" fmla="*/ 39 h 146"/>
                    <a:gd name="T42" fmla="*/ 90 w 188"/>
                    <a:gd name="T43" fmla="*/ 79 h 146"/>
                    <a:gd name="T44" fmla="*/ 112 w 188"/>
                    <a:gd name="T45" fmla="*/ 67 h 146"/>
                    <a:gd name="T46" fmla="*/ 97 w 188"/>
                    <a:gd name="T47" fmla="*/ 63 h 146"/>
                    <a:gd name="T48" fmla="*/ 77 w 188"/>
                    <a:gd name="T49" fmla="*/ 75 h 146"/>
                    <a:gd name="T50" fmla="*/ 90 w 188"/>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46">
                      <a:moveTo>
                        <a:pt x="0" y="142"/>
                      </a:moveTo>
                      <a:cubicBezTo>
                        <a:pt x="16" y="95"/>
                        <a:pt x="31" y="50"/>
                        <a:pt x="47" y="6"/>
                      </a:cubicBezTo>
                      <a:cubicBezTo>
                        <a:pt x="48" y="0"/>
                        <a:pt x="52" y="0"/>
                        <a:pt x="57" y="0"/>
                      </a:cubicBezTo>
                      <a:cubicBezTo>
                        <a:pt x="98" y="0"/>
                        <a:pt x="138" y="0"/>
                        <a:pt x="179" y="0"/>
                      </a:cubicBezTo>
                      <a:cubicBezTo>
                        <a:pt x="186" y="0"/>
                        <a:pt x="188" y="2"/>
                        <a:pt x="185" y="9"/>
                      </a:cubicBezTo>
                      <a:cubicBezTo>
                        <a:pt x="173" y="43"/>
                        <a:pt x="162" y="78"/>
                        <a:pt x="150" y="112"/>
                      </a:cubicBezTo>
                      <a:cubicBezTo>
                        <a:pt x="143" y="133"/>
                        <a:pt x="129" y="142"/>
                        <a:pt x="106" y="142"/>
                      </a:cubicBezTo>
                      <a:cubicBezTo>
                        <a:pt x="99" y="142"/>
                        <a:pt x="92" y="142"/>
                        <a:pt x="85" y="142"/>
                      </a:cubicBezTo>
                      <a:cubicBezTo>
                        <a:pt x="81" y="141"/>
                        <a:pt x="72" y="146"/>
                        <a:pt x="73" y="137"/>
                      </a:cubicBezTo>
                      <a:cubicBezTo>
                        <a:pt x="73" y="130"/>
                        <a:pt x="72" y="119"/>
                        <a:pt x="84" y="120"/>
                      </a:cubicBezTo>
                      <a:cubicBezTo>
                        <a:pt x="88" y="120"/>
                        <a:pt x="91" y="118"/>
                        <a:pt x="94" y="116"/>
                      </a:cubicBezTo>
                      <a:cubicBezTo>
                        <a:pt x="97" y="113"/>
                        <a:pt x="101" y="109"/>
                        <a:pt x="99" y="104"/>
                      </a:cubicBezTo>
                      <a:cubicBezTo>
                        <a:pt x="97" y="100"/>
                        <a:pt x="93" y="103"/>
                        <a:pt x="89" y="102"/>
                      </a:cubicBezTo>
                      <a:cubicBezTo>
                        <a:pt x="72" y="99"/>
                        <a:pt x="62" y="105"/>
                        <a:pt x="60" y="123"/>
                      </a:cubicBezTo>
                      <a:cubicBezTo>
                        <a:pt x="58" y="139"/>
                        <a:pt x="48" y="144"/>
                        <a:pt x="33" y="142"/>
                      </a:cubicBezTo>
                      <a:cubicBezTo>
                        <a:pt x="23" y="141"/>
                        <a:pt x="12" y="142"/>
                        <a:pt x="0" y="142"/>
                      </a:cubicBezTo>
                      <a:close/>
                      <a:moveTo>
                        <a:pt x="89" y="39"/>
                      </a:moveTo>
                      <a:cubicBezTo>
                        <a:pt x="100" y="39"/>
                        <a:pt x="109" y="39"/>
                        <a:pt x="118" y="39"/>
                      </a:cubicBezTo>
                      <a:cubicBezTo>
                        <a:pt x="125" y="39"/>
                        <a:pt x="124" y="32"/>
                        <a:pt x="126" y="28"/>
                      </a:cubicBezTo>
                      <a:cubicBezTo>
                        <a:pt x="127" y="26"/>
                        <a:pt x="127" y="24"/>
                        <a:pt x="124" y="23"/>
                      </a:cubicBezTo>
                      <a:cubicBezTo>
                        <a:pt x="111" y="16"/>
                        <a:pt x="93" y="25"/>
                        <a:pt x="89" y="39"/>
                      </a:cubicBezTo>
                      <a:close/>
                      <a:moveTo>
                        <a:pt x="90" y="79"/>
                      </a:moveTo>
                      <a:cubicBezTo>
                        <a:pt x="102" y="81"/>
                        <a:pt x="113" y="81"/>
                        <a:pt x="112" y="67"/>
                      </a:cubicBezTo>
                      <a:cubicBezTo>
                        <a:pt x="111" y="57"/>
                        <a:pt x="102" y="64"/>
                        <a:pt x="97" y="63"/>
                      </a:cubicBezTo>
                      <a:cubicBezTo>
                        <a:pt x="87" y="61"/>
                        <a:pt x="76" y="62"/>
                        <a:pt x="77" y="75"/>
                      </a:cubicBezTo>
                      <a:cubicBezTo>
                        <a:pt x="77" y="85"/>
                        <a:pt x="87" y="77"/>
                        <a:pt x="90"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8" name="Freeform 41"/>
                <p:cNvSpPr/>
                <p:nvPr/>
              </p:nvSpPr>
              <p:spPr bwMode="auto">
                <a:xfrm>
                  <a:off x="8240086" y="3846513"/>
                  <a:ext cx="579438" cy="1109663"/>
                </a:xfrm>
                <a:custGeom>
                  <a:avLst/>
                  <a:gdLst>
                    <a:gd name="T0" fmla="*/ 123 w 154"/>
                    <a:gd name="T1" fmla="*/ 98 h 295"/>
                    <a:gd name="T2" fmla="*/ 125 w 154"/>
                    <a:gd name="T3" fmla="*/ 107 h 295"/>
                    <a:gd name="T4" fmla="*/ 136 w 154"/>
                    <a:gd name="T5" fmla="*/ 108 h 295"/>
                    <a:gd name="T6" fmla="*/ 150 w 154"/>
                    <a:gd name="T7" fmla="*/ 114 h 295"/>
                    <a:gd name="T8" fmla="*/ 134 w 154"/>
                    <a:gd name="T9" fmla="*/ 131 h 295"/>
                    <a:gd name="T10" fmla="*/ 102 w 154"/>
                    <a:gd name="T11" fmla="*/ 155 h 295"/>
                    <a:gd name="T12" fmla="*/ 60 w 154"/>
                    <a:gd name="T13" fmla="*/ 280 h 295"/>
                    <a:gd name="T14" fmla="*/ 44 w 154"/>
                    <a:gd name="T15" fmla="*/ 291 h 295"/>
                    <a:gd name="T16" fmla="*/ 7 w 154"/>
                    <a:gd name="T17" fmla="*/ 289 h 295"/>
                    <a:gd name="T18" fmla="*/ 16 w 154"/>
                    <a:gd name="T19" fmla="*/ 252 h 295"/>
                    <a:gd name="T20" fmla="*/ 57 w 154"/>
                    <a:gd name="T21" fmla="*/ 131 h 295"/>
                    <a:gd name="T22" fmla="*/ 39 w 154"/>
                    <a:gd name="T23" fmla="*/ 131 h 295"/>
                    <a:gd name="T24" fmla="*/ 25 w 154"/>
                    <a:gd name="T25" fmla="*/ 125 h 295"/>
                    <a:gd name="T26" fmla="*/ 41 w 154"/>
                    <a:gd name="T27" fmla="*/ 107 h 295"/>
                    <a:gd name="T28" fmla="*/ 59 w 154"/>
                    <a:gd name="T29" fmla="*/ 107 h 295"/>
                    <a:gd name="T30" fmla="*/ 66 w 154"/>
                    <a:gd name="T31" fmla="*/ 98 h 295"/>
                    <a:gd name="T32" fmla="*/ 66 w 154"/>
                    <a:gd name="T33" fmla="*/ 98 h 295"/>
                    <a:gd name="T34" fmla="*/ 69 w 154"/>
                    <a:gd name="T35" fmla="*/ 89 h 295"/>
                    <a:gd name="T36" fmla="*/ 69 w 154"/>
                    <a:gd name="T37" fmla="*/ 89 h 295"/>
                    <a:gd name="T38" fmla="*/ 72 w 154"/>
                    <a:gd name="T39" fmla="*/ 80 h 295"/>
                    <a:gd name="T40" fmla="*/ 72 w 154"/>
                    <a:gd name="T41" fmla="*/ 80 h 295"/>
                    <a:gd name="T42" fmla="*/ 95 w 154"/>
                    <a:gd name="T43" fmla="*/ 18 h 295"/>
                    <a:gd name="T44" fmla="*/ 112 w 154"/>
                    <a:gd name="T45" fmla="*/ 6 h 295"/>
                    <a:gd name="T46" fmla="*/ 149 w 154"/>
                    <a:gd name="T47" fmla="*/ 10 h 295"/>
                    <a:gd name="T48" fmla="*/ 139 w 154"/>
                    <a:gd name="T49" fmla="*/ 44 h 295"/>
                    <a:gd name="T50" fmla="*/ 129 w 154"/>
                    <a:gd name="T51" fmla="*/ 83 h 295"/>
                    <a:gd name="T52" fmla="*/ 129 w 154"/>
                    <a:gd name="T53" fmla="*/ 83 h 295"/>
                    <a:gd name="T54" fmla="*/ 126 w 154"/>
                    <a:gd name="T55" fmla="*/ 92 h 295"/>
                    <a:gd name="T56" fmla="*/ 126 w 154"/>
                    <a:gd name="T57" fmla="*/ 92 h 295"/>
                    <a:gd name="T58" fmla="*/ 123 w 154"/>
                    <a:gd name="T59" fmla="*/ 9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295">
                      <a:moveTo>
                        <a:pt x="123" y="98"/>
                      </a:moveTo>
                      <a:cubicBezTo>
                        <a:pt x="118" y="102"/>
                        <a:pt x="117" y="106"/>
                        <a:pt x="125" y="107"/>
                      </a:cubicBezTo>
                      <a:cubicBezTo>
                        <a:pt x="128" y="108"/>
                        <a:pt x="132" y="107"/>
                        <a:pt x="136" y="108"/>
                      </a:cubicBezTo>
                      <a:cubicBezTo>
                        <a:pt x="141" y="109"/>
                        <a:pt x="151" y="103"/>
                        <a:pt x="150" y="114"/>
                      </a:cubicBezTo>
                      <a:cubicBezTo>
                        <a:pt x="149" y="122"/>
                        <a:pt x="148" y="131"/>
                        <a:pt x="134" y="131"/>
                      </a:cubicBezTo>
                      <a:cubicBezTo>
                        <a:pt x="110" y="131"/>
                        <a:pt x="110" y="132"/>
                        <a:pt x="102" y="155"/>
                      </a:cubicBezTo>
                      <a:cubicBezTo>
                        <a:pt x="87" y="197"/>
                        <a:pt x="73" y="238"/>
                        <a:pt x="60" y="280"/>
                      </a:cubicBezTo>
                      <a:cubicBezTo>
                        <a:pt x="57" y="288"/>
                        <a:pt x="53" y="292"/>
                        <a:pt x="44" y="291"/>
                      </a:cubicBezTo>
                      <a:cubicBezTo>
                        <a:pt x="31" y="290"/>
                        <a:pt x="11" y="295"/>
                        <a:pt x="7" y="289"/>
                      </a:cubicBezTo>
                      <a:cubicBezTo>
                        <a:pt x="0" y="279"/>
                        <a:pt x="12" y="264"/>
                        <a:pt x="16" y="252"/>
                      </a:cubicBezTo>
                      <a:cubicBezTo>
                        <a:pt x="29" y="212"/>
                        <a:pt x="43" y="172"/>
                        <a:pt x="57" y="131"/>
                      </a:cubicBezTo>
                      <a:cubicBezTo>
                        <a:pt x="50" y="131"/>
                        <a:pt x="44" y="132"/>
                        <a:pt x="39" y="131"/>
                      </a:cubicBezTo>
                      <a:cubicBezTo>
                        <a:pt x="34" y="129"/>
                        <a:pt x="24" y="136"/>
                        <a:pt x="25" y="125"/>
                      </a:cubicBezTo>
                      <a:cubicBezTo>
                        <a:pt x="25" y="117"/>
                        <a:pt x="26" y="105"/>
                        <a:pt x="41" y="107"/>
                      </a:cubicBezTo>
                      <a:cubicBezTo>
                        <a:pt x="47" y="108"/>
                        <a:pt x="53" y="107"/>
                        <a:pt x="59" y="107"/>
                      </a:cubicBezTo>
                      <a:cubicBezTo>
                        <a:pt x="66" y="108"/>
                        <a:pt x="67" y="104"/>
                        <a:pt x="66" y="98"/>
                      </a:cubicBezTo>
                      <a:cubicBezTo>
                        <a:pt x="66" y="98"/>
                        <a:pt x="66" y="98"/>
                        <a:pt x="66" y="98"/>
                      </a:cubicBezTo>
                      <a:cubicBezTo>
                        <a:pt x="70" y="96"/>
                        <a:pt x="70" y="92"/>
                        <a:pt x="69" y="89"/>
                      </a:cubicBezTo>
                      <a:cubicBezTo>
                        <a:pt x="69" y="89"/>
                        <a:pt x="69" y="89"/>
                        <a:pt x="69" y="89"/>
                      </a:cubicBezTo>
                      <a:cubicBezTo>
                        <a:pt x="73" y="87"/>
                        <a:pt x="73" y="84"/>
                        <a:pt x="72" y="80"/>
                      </a:cubicBezTo>
                      <a:cubicBezTo>
                        <a:pt x="72" y="80"/>
                        <a:pt x="72" y="80"/>
                        <a:pt x="72" y="80"/>
                      </a:cubicBezTo>
                      <a:cubicBezTo>
                        <a:pt x="84" y="61"/>
                        <a:pt x="88" y="39"/>
                        <a:pt x="95" y="18"/>
                      </a:cubicBezTo>
                      <a:cubicBezTo>
                        <a:pt x="98" y="9"/>
                        <a:pt x="102" y="5"/>
                        <a:pt x="112" y="6"/>
                      </a:cubicBezTo>
                      <a:cubicBezTo>
                        <a:pt x="125" y="8"/>
                        <a:pt x="142" y="0"/>
                        <a:pt x="149" y="10"/>
                      </a:cubicBezTo>
                      <a:cubicBezTo>
                        <a:pt x="154" y="17"/>
                        <a:pt x="142" y="32"/>
                        <a:pt x="139" y="44"/>
                      </a:cubicBezTo>
                      <a:cubicBezTo>
                        <a:pt x="136" y="57"/>
                        <a:pt x="127" y="69"/>
                        <a:pt x="129" y="83"/>
                      </a:cubicBezTo>
                      <a:cubicBezTo>
                        <a:pt x="129" y="83"/>
                        <a:pt x="129" y="83"/>
                        <a:pt x="129" y="83"/>
                      </a:cubicBezTo>
                      <a:cubicBezTo>
                        <a:pt x="124" y="85"/>
                        <a:pt x="123" y="88"/>
                        <a:pt x="126" y="92"/>
                      </a:cubicBezTo>
                      <a:cubicBezTo>
                        <a:pt x="126" y="92"/>
                        <a:pt x="126" y="92"/>
                        <a:pt x="126" y="92"/>
                      </a:cubicBezTo>
                      <a:cubicBezTo>
                        <a:pt x="121" y="92"/>
                        <a:pt x="123" y="96"/>
                        <a:pt x="1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9" name="Freeform 43"/>
                <p:cNvSpPr/>
                <p:nvPr/>
              </p:nvSpPr>
              <p:spPr bwMode="auto">
                <a:xfrm>
                  <a:off x="8803648" y="3868738"/>
                  <a:ext cx="701675" cy="504825"/>
                </a:xfrm>
                <a:custGeom>
                  <a:avLst/>
                  <a:gdLst>
                    <a:gd name="T0" fmla="*/ 161 w 187"/>
                    <a:gd name="T1" fmla="*/ 107 h 134"/>
                    <a:gd name="T2" fmla="*/ 134 w 187"/>
                    <a:gd name="T3" fmla="*/ 130 h 134"/>
                    <a:gd name="T4" fmla="*/ 13 w 187"/>
                    <a:gd name="T5" fmla="*/ 130 h 134"/>
                    <a:gd name="T6" fmla="*/ 1 w 187"/>
                    <a:gd name="T7" fmla="*/ 126 h 134"/>
                    <a:gd name="T8" fmla="*/ 13 w 187"/>
                    <a:gd name="T9" fmla="*/ 107 h 134"/>
                    <a:gd name="T10" fmla="*/ 45 w 187"/>
                    <a:gd name="T11" fmla="*/ 107 h 134"/>
                    <a:gd name="T12" fmla="*/ 58 w 187"/>
                    <a:gd name="T13" fmla="*/ 93 h 134"/>
                    <a:gd name="T14" fmla="*/ 45 w 187"/>
                    <a:gd name="T15" fmla="*/ 87 h 134"/>
                    <a:gd name="T16" fmla="*/ 40 w 187"/>
                    <a:gd name="T17" fmla="*/ 87 h 134"/>
                    <a:gd name="T18" fmla="*/ 26 w 187"/>
                    <a:gd name="T19" fmla="*/ 82 h 134"/>
                    <a:gd name="T20" fmla="*/ 41 w 187"/>
                    <a:gd name="T21" fmla="*/ 64 h 134"/>
                    <a:gd name="T22" fmla="*/ 51 w 187"/>
                    <a:gd name="T23" fmla="*/ 65 h 134"/>
                    <a:gd name="T24" fmla="*/ 73 w 187"/>
                    <a:gd name="T25" fmla="*/ 44 h 134"/>
                    <a:gd name="T26" fmla="*/ 45 w 187"/>
                    <a:gd name="T27" fmla="*/ 44 h 134"/>
                    <a:gd name="T28" fmla="*/ 33 w 187"/>
                    <a:gd name="T29" fmla="*/ 39 h 134"/>
                    <a:gd name="T30" fmla="*/ 45 w 187"/>
                    <a:gd name="T31" fmla="*/ 21 h 134"/>
                    <a:gd name="T32" fmla="*/ 63 w 187"/>
                    <a:gd name="T33" fmla="*/ 21 h 134"/>
                    <a:gd name="T34" fmla="*/ 88 w 187"/>
                    <a:gd name="T35" fmla="*/ 6 h 134"/>
                    <a:gd name="T36" fmla="*/ 97 w 187"/>
                    <a:gd name="T37" fmla="*/ 0 h 134"/>
                    <a:gd name="T38" fmla="*/ 142 w 187"/>
                    <a:gd name="T39" fmla="*/ 0 h 134"/>
                    <a:gd name="T40" fmla="*/ 148 w 187"/>
                    <a:gd name="T41" fmla="*/ 10 h 134"/>
                    <a:gd name="T42" fmla="*/ 157 w 187"/>
                    <a:gd name="T43" fmla="*/ 21 h 134"/>
                    <a:gd name="T44" fmla="*/ 173 w 187"/>
                    <a:gd name="T45" fmla="*/ 22 h 134"/>
                    <a:gd name="T46" fmla="*/ 186 w 187"/>
                    <a:gd name="T47" fmla="*/ 27 h 134"/>
                    <a:gd name="T48" fmla="*/ 171 w 187"/>
                    <a:gd name="T49" fmla="*/ 44 h 134"/>
                    <a:gd name="T50" fmla="*/ 146 w 187"/>
                    <a:gd name="T51" fmla="*/ 44 h 134"/>
                    <a:gd name="T52" fmla="*/ 138 w 187"/>
                    <a:gd name="T53" fmla="*/ 46 h 134"/>
                    <a:gd name="T54" fmla="*/ 132 w 187"/>
                    <a:gd name="T55" fmla="*/ 61 h 134"/>
                    <a:gd name="T56" fmla="*/ 144 w 187"/>
                    <a:gd name="T57" fmla="*/ 64 h 134"/>
                    <a:gd name="T58" fmla="*/ 152 w 187"/>
                    <a:gd name="T59" fmla="*/ 65 h 134"/>
                    <a:gd name="T60" fmla="*/ 164 w 187"/>
                    <a:gd name="T61" fmla="*/ 70 h 134"/>
                    <a:gd name="T62" fmla="*/ 151 w 187"/>
                    <a:gd name="T63" fmla="*/ 87 h 134"/>
                    <a:gd name="T64" fmla="*/ 134 w 187"/>
                    <a:gd name="T65" fmla="*/ 87 h 134"/>
                    <a:gd name="T66" fmla="*/ 118 w 187"/>
                    <a:gd name="T67" fmla="*/ 99 h 134"/>
                    <a:gd name="T68" fmla="*/ 124 w 187"/>
                    <a:gd name="T69" fmla="*/ 107 h 134"/>
                    <a:gd name="T70" fmla="*/ 161 w 187"/>
                    <a:gd name="T71" fmla="*/ 10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34">
                      <a:moveTo>
                        <a:pt x="161" y="107"/>
                      </a:moveTo>
                      <a:cubicBezTo>
                        <a:pt x="156" y="130"/>
                        <a:pt x="156" y="130"/>
                        <a:pt x="134" y="130"/>
                      </a:cubicBezTo>
                      <a:cubicBezTo>
                        <a:pt x="94" y="130"/>
                        <a:pt x="53" y="130"/>
                        <a:pt x="13" y="130"/>
                      </a:cubicBezTo>
                      <a:cubicBezTo>
                        <a:pt x="9" y="130"/>
                        <a:pt x="0" y="134"/>
                        <a:pt x="1" y="126"/>
                      </a:cubicBezTo>
                      <a:cubicBezTo>
                        <a:pt x="2" y="119"/>
                        <a:pt x="1" y="108"/>
                        <a:pt x="13" y="107"/>
                      </a:cubicBezTo>
                      <a:cubicBezTo>
                        <a:pt x="24" y="107"/>
                        <a:pt x="34" y="106"/>
                        <a:pt x="45" y="107"/>
                      </a:cubicBezTo>
                      <a:cubicBezTo>
                        <a:pt x="56" y="108"/>
                        <a:pt x="57" y="100"/>
                        <a:pt x="58" y="93"/>
                      </a:cubicBezTo>
                      <a:cubicBezTo>
                        <a:pt x="58" y="84"/>
                        <a:pt x="50" y="88"/>
                        <a:pt x="45" y="87"/>
                      </a:cubicBezTo>
                      <a:cubicBezTo>
                        <a:pt x="44" y="87"/>
                        <a:pt x="41" y="88"/>
                        <a:pt x="40" y="87"/>
                      </a:cubicBezTo>
                      <a:cubicBezTo>
                        <a:pt x="35" y="85"/>
                        <a:pt x="25" y="92"/>
                        <a:pt x="26" y="82"/>
                      </a:cubicBezTo>
                      <a:cubicBezTo>
                        <a:pt x="27" y="75"/>
                        <a:pt x="27" y="63"/>
                        <a:pt x="41" y="64"/>
                      </a:cubicBezTo>
                      <a:cubicBezTo>
                        <a:pt x="44" y="65"/>
                        <a:pt x="48" y="64"/>
                        <a:pt x="51" y="65"/>
                      </a:cubicBezTo>
                      <a:cubicBezTo>
                        <a:pt x="66" y="67"/>
                        <a:pt x="73" y="60"/>
                        <a:pt x="73" y="44"/>
                      </a:cubicBezTo>
                      <a:cubicBezTo>
                        <a:pt x="64" y="44"/>
                        <a:pt x="54" y="45"/>
                        <a:pt x="45" y="44"/>
                      </a:cubicBezTo>
                      <a:cubicBezTo>
                        <a:pt x="41" y="44"/>
                        <a:pt x="32" y="48"/>
                        <a:pt x="33" y="39"/>
                      </a:cubicBezTo>
                      <a:cubicBezTo>
                        <a:pt x="34" y="32"/>
                        <a:pt x="33" y="22"/>
                        <a:pt x="45" y="21"/>
                      </a:cubicBezTo>
                      <a:cubicBezTo>
                        <a:pt x="51" y="21"/>
                        <a:pt x="57" y="21"/>
                        <a:pt x="63" y="21"/>
                      </a:cubicBezTo>
                      <a:cubicBezTo>
                        <a:pt x="75" y="22"/>
                        <a:pt x="87" y="23"/>
                        <a:pt x="88" y="6"/>
                      </a:cubicBezTo>
                      <a:cubicBezTo>
                        <a:pt x="88" y="1"/>
                        <a:pt x="93" y="0"/>
                        <a:pt x="97" y="0"/>
                      </a:cubicBezTo>
                      <a:cubicBezTo>
                        <a:pt x="112" y="0"/>
                        <a:pt x="127" y="0"/>
                        <a:pt x="142" y="0"/>
                      </a:cubicBezTo>
                      <a:cubicBezTo>
                        <a:pt x="150" y="0"/>
                        <a:pt x="152" y="3"/>
                        <a:pt x="148" y="10"/>
                      </a:cubicBezTo>
                      <a:cubicBezTo>
                        <a:pt x="144" y="19"/>
                        <a:pt x="148" y="22"/>
                        <a:pt x="157" y="21"/>
                      </a:cubicBezTo>
                      <a:cubicBezTo>
                        <a:pt x="162" y="21"/>
                        <a:pt x="168" y="20"/>
                        <a:pt x="173" y="22"/>
                      </a:cubicBezTo>
                      <a:cubicBezTo>
                        <a:pt x="178" y="23"/>
                        <a:pt x="187" y="16"/>
                        <a:pt x="186" y="27"/>
                      </a:cubicBezTo>
                      <a:cubicBezTo>
                        <a:pt x="185" y="34"/>
                        <a:pt x="185" y="46"/>
                        <a:pt x="171" y="44"/>
                      </a:cubicBezTo>
                      <a:cubicBezTo>
                        <a:pt x="163" y="44"/>
                        <a:pt x="154" y="44"/>
                        <a:pt x="146" y="44"/>
                      </a:cubicBezTo>
                      <a:cubicBezTo>
                        <a:pt x="143" y="44"/>
                        <a:pt x="139" y="44"/>
                        <a:pt x="138" y="46"/>
                      </a:cubicBezTo>
                      <a:cubicBezTo>
                        <a:pt x="135" y="51"/>
                        <a:pt x="132" y="56"/>
                        <a:pt x="132" y="61"/>
                      </a:cubicBezTo>
                      <a:cubicBezTo>
                        <a:pt x="133" y="67"/>
                        <a:pt x="140" y="64"/>
                        <a:pt x="144" y="64"/>
                      </a:cubicBezTo>
                      <a:cubicBezTo>
                        <a:pt x="146" y="65"/>
                        <a:pt x="150" y="64"/>
                        <a:pt x="152" y="65"/>
                      </a:cubicBezTo>
                      <a:cubicBezTo>
                        <a:pt x="157" y="66"/>
                        <a:pt x="166" y="61"/>
                        <a:pt x="164" y="70"/>
                      </a:cubicBezTo>
                      <a:cubicBezTo>
                        <a:pt x="164" y="77"/>
                        <a:pt x="164" y="88"/>
                        <a:pt x="151" y="87"/>
                      </a:cubicBezTo>
                      <a:cubicBezTo>
                        <a:pt x="145" y="87"/>
                        <a:pt x="140" y="88"/>
                        <a:pt x="134" y="87"/>
                      </a:cubicBezTo>
                      <a:cubicBezTo>
                        <a:pt x="124" y="85"/>
                        <a:pt x="120" y="90"/>
                        <a:pt x="118" y="99"/>
                      </a:cubicBezTo>
                      <a:cubicBezTo>
                        <a:pt x="116" y="106"/>
                        <a:pt x="118" y="107"/>
                        <a:pt x="124" y="107"/>
                      </a:cubicBezTo>
                      <a:cubicBezTo>
                        <a:pt x="136" y="107"/>
                        <a:pt x="148" y="107"/>
                        <a:pt x="161"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0" name="Freeform 46"/>
                <p:cNvSpPr/>
                <p:nvPr/>
              </p:nvSpPr>
              <p:spPr bwMode="auto">
                <a:xfrm>
                  <a:off x="5898523" y="4154488"/>
                  <a:ext cx="492125" cy="782638"/>
                </a:xfrm>
                <a:custGeom>
                  <a:avLst/>
                  <a:gdLst>
                    <a:gd name="T0" fmla="*/ 0 w 131"/>
                    <a:gd name="T1" fmla="*/ 208 h 208"/>
                    <a:gd name="T2" fmla="*/ 37 w 131"/>
                    <a:gd name="T3" fmla="*/ 98 h 208"/>
                    <a:gd name="T4" fmla="*/ 66 w 131"/>
                    <a:gd name="T5" fmla="*/ 14 h 208"/>
                    <a:gd name="T6" fmla="*/ 82 w 131"/>
                    <a:gd name="T7" fmla="*/ 1 h 208"/>
                    <a:gd name="T8" fmla="*/ 121 w 131"/>
                    <a:gd name="T9" fmla="*/ 1 h 208"/>
                    <a:gd name="T10" fmla="*/ 128 w 131"/>
                    <a:gd name="T11" fmla="*/ 11 h 208"/>
                    <a:gd name="T12" fmla="*/ 63 w 131"/>
                    <a:gd name="T13" fmla="*/ 202 h 208"/>
                    <a:gd name="T14" fmla="*/ 55 w 131"/>
                    <a:gd name="T15" fmla="*/ 208 h 208"/>
                    <a:gd name="T16" fmla="*/ 0 w 131"/>
                    <a:gd name="T17"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08">
                      <a:moveTo>
                        <a:pt x="0" y="208"/>
                      </a:moveTo>
                      <a:cubicBezTo>
                        <a:pt x="13" y="171"/>
                        <a:pt x="25" y="135"/>
                        <a:pt x="37" y="98"/>
                      </a:cubicBezTo>
                      <a:cubicBezTo>
                        <a:pt x="47" y="70"/>
                        <a:pt x="57" y="42"/>
                        <a:pt x="66" y="14"/>
                      </a:cubicBezTo>
                      <a:cubicBezTo>
                        <a:pt x="69" y="5"/>
                        <a:pt x="72" y="0"/>
                        <a:pt x="82" y="1"/>
                      </a:cubicBezTo>
                      <a:cubicBezTo>
                        <a:pt x="95" y="2"/>
                        <a:pt x="108" y="2"/>
                        <a:pt x="121" y="1"/>
                      </a:cubicBezTo>
                      <a:cubicBezTo>
                        <a:pt x="129" y="1"/>
                        <a:pt x="131" y="4"/>
                        <a:pt x="128" y="11"/>
                      </a:cubicBezTo>
                      <a:cubicBezTo>
                        <a:pt x="107" y="75"/>
                        <a:pt x="85" y="138"/>
                        <a:pt x="63" y="202"/>
                      </a:cubicBezTo>
                      <a:cubicBezTo>
                        <a:pt x="62" y="207"/>
                        <a:pt x="60" y="208"/>
                        <a:pt x="55" y="208"/>
                      </a:cubicBezTo>
                      <a:cubicBezTo>
                        <a:pt x="37" y="208"/>
                        <a:pt x="19" y="208"/>
                        <a:pt x="0"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1" name="Freeform 47"/>
                <p:cNvSpPr/>
                <p:nvPr/>
              </p:nvSpPr>
              <p:spPr bwMode="auto">
                <a:xfrm>
                  <a:off x="2690186" y="3873500"/>
                  <a:ext cx="484188" cy="673100"/>
                </a:xfrm>
                <a:custGeom>
                  <a:avLst/>
                  <a:gdLst>
                    <a:gd name="T0" fmla="*/ 12 w 129"/>
                    <a:gd name="T1" fmla="*/ 91 h 179"/>
                    <a:gd name="T2" fmla="*/ 59 w 129"/>
                    <a:gd name="T3" fmla="*/ 6 h 179"/>
                    <a:gd name="T4" fmla="*/ 68 w 129"/>
                    <a:gd name="T5" fmla="*/ 0 h 179"/>
                    <a:gd name="T6" fmla="*/ 129 w 129"/>
                    <a:gd name="T7" fmla="*/ 0 h 179"/>
                    <a:gd name="T8" fmla="*/ 116 w 129"/>
                    <a:gd name="T9" fmla="*/ 25 h 179"/>
                    <a:gd name="T10" fmla="*/ 96 w 129"/>
                    <a:gd name="T11" fmla="*/ 84 h 179"/>
                    <a:gd name="T12" fmla="*/ 69 w 129"/>
                    <a:gd name="T13" fmla="*/ 166 h 179"/>
                    <a:gd name="T14" fmla="*/ 51 w 129"/>
                    <a:gd name="T15" fmla="*/ 178 h 179"/>
                    <a:gd name="T16" fmla="*/ 0 w 129"/>
                    <a:gd name="T17" fmla="*/ 178 h 179"/>
                    <a:gd name="T18" fmla="*/ 24 w 129"/>
                    <a:gd name="T19" fmla="*/ 105 h 179"/>
                    <a:gd name="T20" fmla="*/ 12 w 129"/>
                    <a:gd name="T21" fmla="*/ 9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79">
                      <a:moveTo>
                        <a:pt x="12" y="91"/>
                      </a:moveTo>
                      <a:cubicBezTo>
                        <a:pt x="29" y="61"/>
                        <a:pt x="44" y="33"/>
                        <a:pt x="59" y="6"/>
                      </a:cubicBezTo>
                      <a:cubicBezTo>
                        <a:pt x="61" y="2"/>
                        <a:pt x="64" y="0"/>
                        <a:pt x="68" y="0"/>
                      </a:cubicBezTo>
                      <a:cubicBezTo>
                        <a:pt x="88" y="0"/>
                        <a:pt x="107" y="0"/>
                        <a:pt x="129" y="0"/>
                      </a:cubicBezTo>
                      <a:cubicBezTo>
                        <a:pt x="124" y="9"/>
                        <a:pt x="121" y="18"/>
                        <a:pt x="116" y="25"/>
                      </a:cubicBezTo>
                      <a:cubicBezTo>
                        <a:pt x="101" y="42"/>
                        <a:pt x="103" y="64"/>
                        <a:pt x="96" y="84"/>
                      </a:cubicBezTo>
                      <a:cubicBezTo>
                        <a:pt x="86" y="111"/>
                        <a:pt x="77" y="138"/>
                        <a:pt x="69" y="166"/>
                      </a:cubicBezTo>
                      <a:cubicBezTo>
                        <a:pt x="65" y="176"/>
                        <a:pt x="61" y="179"/>
                        <a:pt x="51" y="178"/>
                      </a:cubicBezTo>
                      <a:cubicBezTo>
                        <a:pt x="34" y="178"/>
                        <a:pt x="18" y="178"/>
                        <a:pt x="0" y="178"/>
                      </a:cubicBezTo>
                      <a:cubicBezTo>
                        <a:pt x="8" y="153"/>
                        <a:pt x="16" y="129"/>
                        <a:pt x="24" y="105"/>
                      </a:cubicBezTo>
                      <a:cubicBezTo>
                        <a:pt x="29" y="94"/>
                        <a:pt x="27" y="90"/>
                        <a:pt x="12"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2" name="Freeform 48"/>
                <p:cNvSpPr/>
                <p:nvPr/>
              </p:nvSpPr>
              <p:spPr bwMode="auto">
                <a:xfrm>
                  <a:off x="3091823" y="3873500"/>
                  <a:ext cx="795338" cy="304800"/>
                </a:xfrm>
                <a:custGeom>
                  <a:avLst/>
                  <a:gdLst>
                    <a:gd name="T0" fmla="*/ 113 w 212"/>
                    <a:gd name="T1" fmla="*/ 75 h 81"/>
                    <a:gd name="T2" fmla="*/ 131 w 212"/>
                    <a:gd name="T3" fmla="*/ 43 h 81"/>
                    <a:gd name="T4" fmla="*/ 93 w 212"/>
                    <a:gd name="T5" fmla="*/ 43 h 81"/>
                    <a:gd name="T6" fmla="*/ 83 w 212"/>
                    <a:gd name="T7" fmla="*/ 52 h 81"/>
                    <a:gd name="T8" fmla="*/ 40 w 212"/>
                    <a:gd name="T9" fmla="*/ 77 h 81"/>
                    <a:gd name="T10" fmla="*/ 0 w 212"/>
                    <a:gd name="T11" fmla="*/ 76 h 81"/>
                    <a:gd name="T12" fmla="*/ 44 w 212"/>
                    <a:gd name="T13" fmla="*/ 4 h 81"/>
                    <a:gd name="T14" fmla="*/ 54 w 212"/>
                    <a:gd name="T15" fmla="*/ 0 h 81"/>
                    <a:gd name="T16" fmla="*/ 104 w 212"/>
                    <a:gd name="T17" fmla="*/ 0 h 81"/>
                    <a:gd name="T18" fmla="*/ 109 w 212"/>
                    <a:gd name="T19" fmla="*/ 9 h 81"/>
                    <a:gd name="T20" fmla="*/ 116 w 212"/>
                    <a:gd name="T21" fmla="*/ 20 h 81"/>
                    <a:gd name="T22" fmla="*/ 201 w 212"/>
                    <a:gd name="T23" fmla="*/ 20 h 81"/>
                    <a:gd name="T24" fmla="*/ 207 w 212"/>
                    <a:gd name="T25" fmla="*/ 30 h 81"/>
                    <a:gd name="T26" fmla="*/ 206 w 212"/>
                    <a:gd name="T27" fmla="*/ 32 h 81"/>
                    <a:gd name="T28" fmla="*/ 113 w 212"/>
                    <a:gd name="T2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81">
                      <a:moveTo>
                        <a:pt x="113" y="75"/>
                      </a:moveTo>
                      <a:cubicBezTo>
                        <a:pt x="119" y="64"/>
                        <a:pt x="124" y="55"/>
                        <a:pt x="131" y="43"/>
                      </a:cubicBezTo>
                      <a:cubicBezTo>
                        <a:pt x="117" y="43"/>
                        <a:pt x="105" y="43"/>
                        <a:pt x="93" y="43"/>
                      </a:cubicBezTo>
                      <a:cubicBezTo>
                        <a:pt x="87" y="43"/>
                        <a:pt x="84" y="48"/>
                        <a:pt x="83" y="52"/>
                      </a:cubicBezTo>
                      <a:cubicBezTo>
                        <a:pt x="75" y="73"/>
                        <a:pt x="61" y="79"/>
                        <a:pt x="40" y="77"/>
                      </a:cubicBezTo>
                      <a:cubicBezTo>
                        <a:pt x="28" y="75"/>
                        <a:pt x="15" y="76"/>
                        <a:pt x="0" y="76"/>
                      </a:cubicBezTo>
                      <a:cubicBezTo>
                        <a:pt x="15" y="51"/>
                        <a:pt x="29" y="27"/>
                        <a:pt x="44" y="4"/>
                      </a:cubicBezTo>
                      <a:cubicBezTo>
                        <a:pt x="46" y="0"/>
                        <a:pt x="50" y="0"/>
                        <a:pt x="54" y="0"/>
                      </a:cubicBezTo>
                      <a:cubicBezTo>
                        <a:pt x="71" y="0"/>
                        <a:pt x="87" y="0"/>
                        <a:pt x="104" y="0"/>
                      </a:cubicBezTo>
                      <a:cubicBezTo>
                        <a:pt x="112" y="0"/>
                        <a:pt x="115" y="1"/>
                        <a:pt x="109" y="9"/>
                      </a:cubicBezTo>
                      <a:cubicBezTo>
                        <a:pt x="102" y="18"/>
                        <a:pt x="106" y="20"/>
                        <a:pt x="116" y="20"/>
                      </a:cubicBezTo>
                      <a:cubicBezTo>
                        <a:pt x="144" y="20"/>
                        <a:pt x="173" y="20"/>
                        <a:pt x="201" y="20"/>
                      </a:cubicBezTo>
                      <a:cubicBezTo>
                        <a:pt x="212" y="19"/>
                        <a:pt x="212" y="23"/>
                        <a:pt x="207" y="30"/>
                      </a:cubicBezTo>
                      <a:cubicBezTo>
                        <a:pt x="207" y="31"/>
                        <a:pt x="207" y="31"/>
                        <a:pt x="206" y="32"/>
                      </a:cubicBezTo>
                      <a:cubicBezTo>
                        <a:pt x="179" y="81"/>
                        <a:pt x="179" y="81"/>
                        <a:pt x="113"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3" name="Freeform 49"/>
                <p:cNvSpPr/>
                <p:nvPr/>
              </p:nvSpPr>
              <p:spPr bwMode="auto">
                <a:xfrm>
                  <a:off x="2787023" y="4583113"/>
                  <a:ext cx="541338" cy="361950"/>
                </a:xfrm>
                <a:custGeom>
                  <a:avLst/>
                  <a:gdLst>
                    <a:gd name="T0" fmla="*/ 76 w 144"/>
                    <a:gd name="T1" fmla="*/ 73 h 96"/>
                    <a:gd name="T2" fmla="*/ 111 w 144"/>
                    <a:gd name="T3" fmla="*/ 73 h 96"/>
                    <a:gd name="T4" fmla="*/ 144 w 144"/>
                    <a:gd name="T5" fmla="*/ 73 h 96"/>
                    <a:gd name="T6" fmla="*/ 119 w 144"/>
                    <a:gd name="T7" fmla="*/ 95 h 96"/>
                    <a:gd name="T8" fmla="*/ 13 w 144"/>
                    <a:gd name="T9" fmla="*/ 95 h 96"/>
                    <a:gd name="T10" fmla="*/ 4 w 144"/>
                    <a:gd name="T11" fmla="*/ 81 h 96"/>
                    <a:gd name="T12" fmla="*/ 27 w 144"/>
                    <a:gd name="T13" fmla="*/ 12 h 96"/>
                    <a:gd name="T14" fmla="*/ 43 w 144"/>
                    <a:gd name="T15" fmla="*/ 0 h 96"/>
                    <a:gd name="T16" fmla="*/ 100 w 144"/>
                    <a:gd name="T17" fmla="*/ 1 h 96"/>
                    <a:gd name="T18" fmla="*/ 76 w 144"/>
                    <a:gd name="T19"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96">
                      <a:moveTo>
                        <a:pt x="76" y="73"/>
                      </a:moveTo>
                      <a:cubicBezTo>
                        <a:pt x="89" y="73"/>
                        <a:pt x="100" y="73"/>
                        <a:pt x="111" y="73"/>
                      </a:cubicBezTo>
                      <a:cubicBezTo>
                        <a:pt x="122" y="73"/>
                        <a:pt x="133" y="73"/>
                        <a:pt x="144" y="73"/>
                      </a:cubicBezTo>
                      <a:cubicBezTo>
                        <a:pt x="143" y="90"/>
                        <a:pt x="136" y="96"/>
                        <a:pt x="119" y="95"/>
                      </a:cubicBezTo>
                      <a:cubicBezTo>
                        <a:pt x="84" y="93"/>
                        <a:pt x="49" y="94"/>
                        <a:pt x="13" y="95"/>
                      </a:cubicBezTo>
                      <a:cubicBezTo>
                        <a:pt x="1" y="95"/>
                        <a:pt x="0" y="92"/>
                        <a:pt x="4" y="81"/>
                      </a:cubicBezTo>
                      <a:cubicBezTo>
                        <a:pt x="12" y="58"/>
                        <a:pt x="20" y="35"/>
                        <a:pt x="27" y="12"/>
                      </a:cubicBezTo>
                      <a:cubicBezTo>
                        <a:pt x="30" y="4"/>
                        <a:pt x="34" y="0"/>
                        <a:pt x="43" y="0"/>
                      </a:cubicBezTo>
                      <a:cubicBezTo>
                        <a:pt x="61" y="1"/>
                        <a:pt x="80" y="1"/>
                        <a:pt x="100" y="1"/>
                      </a:cubicBezTo>
                      <a:cubicBezTo>
                        <a:pt x="92" y="25"/>
                        <a:pt x="84" y="48"/>
                        <a:pt x="76"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4" name="Freeform 50"/>
                <p:cNvSpPr/>
                <p:nvPr/>
              </p:nvSpPr>
              <p:spPr bwMode="auto">
                <a:xfrm>
                  <a:off x="3161673" y="4189413"/>
                  <a:ext cx="414338" cy="360363"/>
                </a:xfrm>
                <a:custGeom>
                  <a:avLst/>
                  <a:gdLst>
                    <a:gd name="T0" fmla="*/ 3 w 110"/>
                    <a:gd name="T1" fmla="*/ 73 h 96"/>
                    <a:gd name="T2" fmla="*/ 24 w 110"/>
                    <a:gd name="T3" fmla="*/ 57 h 96"/>
                    <a:gd name="T4" fmla="*/ 39 w 110"/>
                    <a:gd name="T5" fmla="*/ 10 h 96"/>
                    <a:gd name="T6" fmla="*/ 53 w 110"/>
                    <a:gd name="T7" fmla="*/ 0 h 96"/>
                    <a:gd name="T8" fmla="*/ 99 w 110"/>
                    <a:gd name="T9" fmla="*/ 0 h 96"/>
                    <a:gd name="T10" fmla="*/ 107 w 110"/>
                    <a:gd name="T11" fmla="*/ 9 h 96"/>
                    <a:gd name="T12" fmla="*/ 87 w 110"/>
                    <a:gd name="T13" fmla="*/ 67 h 96"/>
                    <a:gd name="T14" fmla="*/ 45 w 110"/>
                    <a:gd name="T15" fmla="*/ 94 h 96"/>
                    <a:gd name="T16" fmla="*/ 0 w 110"/>
                    <a:gd name="T17" fmla="*/ 93 h 96"/>
                    <a:gd name="T18" fmla="*/ 0 w 110"/>
                    <a:gd name="T19" fmla="*/ 90 h 96"/>
                    <a:gd name="T20" fmla="*/ 3 w 110"/>
                    <a:gd name="T21"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6">
                      <a:moveTo>
                        <a:pt x="3" y="73"/>
                      </a:moveTo>
                      <a:cubicBezTo>
                        <a:pt x="15" y="74"/>
                        <a:pt x="21" y="68"/>
                        <a:pt x="24" y="57"/>
                      </a:cubicBezTo>
                      <a:cubicBezTo>
                        <a:pt x="29" y="41"/>
                        <a:pt x="35" y="26"/>
                        <a:pt x="39" y="10"/>
                      </a:cubicBezTo>
                      <a:cubicBezTo>
                        <a:pt x="42" y="3"/>
                        <a:pt x="45" y="0"/>
                        <a:pt x="53" y="0"/>
                      </a:cubicBezTo>
                      <a:cubicBezTo>
                        <a:pt x="68" y="1"/>
                        <a:pt x="84" y="1"/>
                        <a:pt x="99" y="0"/>
                      </a:cubicBezTo>
                      <a:cubicBezTo>
                        <a:pt x="106" y="0"/>
                        <a:pt x="110" y="1"/>
                        <a:pt x="107" y="9"/>
                      </a:cubicBezTo>
                      <a:cubicBezTo>
                        <a:pt x="101" y="29"/>
                        <a:pt x="95" y="48"/>
                        <a:pt x="87" y="67"/>
                      </a:cubicBezTo>
                      <a:cubicBezTo>
                        <a:pt x="79" y="85"/>
                        <a:pt x="65" y="95"/>
                        <a:pt x="45" y="94"/>
                      </a:cubicBezTo>
                      <a:cubicBezTo>
                        <a:pt x="30" y="94"/>
                        <a:pt x="15" y="96"/>
                        <a:pt x="0" y="93"/>
                      </a:cubicBezTo>
                      <a:cubicBezTo>
                        <a:pt x="0" y="92"/>
                        <a:pt x="0" y="91"/>
                        <a:pt x="0" y="90"/>
                      </a:cubicBezTo>
                      <a:cubicBezTo>
                        <a:pt x="0" y="84"/>
                        <a:pt x="5" y="79"/>
                        <a:pt x="3"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5" name="Freeform 51"/>
                <p:cNvSpPr/>
                <p:nvPr/>
              </p:nvSpPr>
              <p:spPr bwMode="auto">
                <a:xfrm>
                  <a:off x="4250698" y="4291013"/>
                  <a:ext cx="300038" cy="428625"/>
                </a:xfrm>
                <a:custGeom>
                  <a:avLst/>
                  <a:gdLst>
                    <a:gd name="T0" fmla="*/ 28 w 80"/>
                    <a:gd name="T1" fmla="*/ 111 h 114"/>
                    <a:gd name="T2" fmla="*/ 6 w 80"/>
                    <a:gd name="T3" fmla="*/ 84 h 114"/>
                    <a:gd name="T4" fmla="*/ 19 w 80"/>
                    <a:gd name="T5" fmla="*/ 16 h 114"/>
                    <a:gd name="T6" fmla="*/ 32 w 80"/>
                    <a:gd name="T7" fmla="*/ 4 h 114"/>
                    <a:gd name="T8" fmla="*/ 72 w 80"/>
                    <a:gd name="T9" fmla="*/ 7 h 114"/>
                    <a:gd name="T10" fmla="*/ 67 w 80"/>
                    <a:gd name="T11" fmla="*/ 46 h 114"/>
                    <a:gd name="T12" fmla="*/ 59 w 80"/>
                    <a:gd name="T13" fmla="*/ 93 h 114"/>
                    <a:gd name="T14" fmla="*/ 37 w 80"/>
                    <a:gd name="T15" fmla="*/ 111 h 114"/>
                    <a:gd name="T16" fmla="*/ 28 w 80"/>
                    <a:gd name="T17" fmla="*/ 1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4">
                      <a:moveTo>
                        <a:pt x="28" y="111"/>
                      </a:moveTo>
                      <a:cubicBezTo>
                        <a:pt x="0" y="111"/>
                        <a:pt x="0" y="111"/>
                        <a:pt x="6" y="84"/>
                      </a:cubicBezTo>
                      <a:cubicBezTo>
                        <a:pt x="10" y="61"/>
                        <a:pt x="15" y="39"/>
                        <a:pt x="19" y="16"/>
                      </a:cubicBezTo>
                      <a:cubicBezTo>
                        <a:pt x="20" y="8"/>
                        <a:pt x="23" y="3"/>
                        <a:pt x="32" y="4"/>
                      </a:cubicBezTo>
                      <a:cubicBezTo>
                        <a:pt x="46" y="5"/>
                        <a:pt x="65" y="0"/>
                        <a:pt x="72" y="7"/>
                      </a:cubicBezTo>
                      <a:cubicBezTo>
                        <a:pt x="80" y="15"/>
                        <a:pt x="70" y="33"/>
                        <a:pt x="67" y="46"/>
                      </a:cubicBezTo>
                      <a:cubicBezTo>
                        <a:pt x="65" y="62"/>
                        <a:pt x="60" y="77"/>
                        <a:pt x="59" y="93"/>
                      </a:cubicBezTo>
                      <a:cubicBezTo>
                        <a:pt x="57" y="108"/>
                        <a:pt x="51" y="114"/>
                        <a:pt x="37" y="111"/>
                      </a:cubicBezTo>
                      <a:cubicBezTo>
                        <a:pt x="34" y="110"/>
                        <a:pt x="31" y="111"/>
                        <a:pt x="2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6" name="Freeform 53"/>
                <p:cNvSpPr/>
                <p:nvPr/>
              </p:nvSpPr>
              <p:spPr bwMode="auto">
                <a:xfrm>
                  <a:off x="6998661" y="4233863"/>
                  <a:ext cx="368300" cy="722313"/>
                </a:xfrm>
                <a:custGeom>
                  <a:avLst/>
                  <a:gdLst>
                    <a:gd name="T0" fmla="*/ 98 w 98"/>
                    <a:gd name="T1" fmla="*/ 1 h 192"/>
                    <a:gd name="T2" fmla="*/ 69 w 98"/>
                    <a:gd name="T3" fmla="*/ 82 h 192"/>
                    <a:gd name="T4" fmla="*/ 35 w 98"/>
                    <a:gd name="T5" fmla="*/ 177 h 192"/>
                    <a:gd name="T6" fmla="*/ 4 w 98"/>
                    <a:gd name="T7" fmla="*/ 187 h 192"/>
                    <a:gd name="T8" fmla="*/ 4 w 98"/>
                    <a:gd name="T9" fmla="*/ 180 h 192"/>
                    <a:gd name="T10" fmla="*/ 65 w 98"/>
                    <a:gd name="T11" fmla="*/ 8 h 192"/>
                    <a:gd name="T12" fmla="*/ 74 w 98"/>
                    <a:gd name="T13" fmla="*/ 1 h 192"/>
                    <a:gd name="T14" fmla="*/ 98 w 98"/>
                    <a:gd name="T15" fmla="*/ 1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92">
                      <a:moveTo>
                        <a:pt x="98" y="1"/>
                      </a:moveTo>
                      <a:cubicBezTo>
                        <a:pt x="88" y="29"/>
                        <a:pt x="79" y="56"/>
                        <a:pt x="69" y="82"/>
                      </a:cubicBezTo>
                      <a:cubicBezTo>
                        <a:pt x="58" y="114"/>
                        <a:pt x="46" y="145"/>
                        <a:pt x="35" y="177"/>
                      </a:cubicBezTo>
                      <a:cubicBezTo>
                        <a:pt x="32" y="186"/>
                        <a:pt x="13" y="192"/>
                        <a:pt x="4" y="187"/>
                      </a:cubicBezTo>
                      <a:cubicBezTo>
                        <a:pt x="0" y="185"/>
                        <a:pt x="3" y="182"/>
                        <a:pt x="4" y="180"/>
                      </a:cubicBezTo>
                      <a:cubicBezTo>
                        <a:pt x="24" y="123"/>
                        <a:pt x="45" y="65"/>
                        <a:pt x="65" y="8"/>
                      </a:cubicBezTo>
                      <a:cubicBezTo>
                        <a:pt x="67" y="4"/>
                        <a:pt x="69" y="0"/>
                        <a:pt x="74" y="1"/>
                      </a:cubicBezTo>
                      <a:cubicBezTo>
                        <a:pt x="82" y="1"/>
                        <a:pt x="89" y="1"/>
                        <a:pt x="9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7" name="Freeform 54"/>
                <p:cNvSpPr/>
                <p:nvPr/>
              </p:nvSpPr>
              <p:spPr bwMode="auto">
                <a:xfrm>
                  <a:off x="7422523" y="4219575"/>
                  <a:ext cx="346075" cy="728663"/>
                </a:xfrm>
                <a:custGeom>
                  <a:avLst/>
                  <a:gdLst>
                    <a:gd name="T0" fmla="*/ 16 w 92"/>
                    <a:gd name="T1" fmla="*/ 192 h 194"/>
                    <a:gd name="T2" fmla="*/ 4 w 92"/>
                    <a:gd name="T3" fmla="*/ 176 h 194"/>
                    <a:gd name="T4" fmla="*/ 55 w 92"/>
                    <a:gd name="T5" fmla="*/ 17 h 194"/>
                    <a:gd name="T6" fmla="*/ 86 w 92"/>
                    <a:gd name="T7" fmla="*/ 5 h 194"/>
                    <a:gd name="T8" fmla="*/ 86 w 92"/>
                    <a:gd name="T9" fmla="*/ 17 h 194"/>
                    <a:gd name="T10" fmla="*/ 34 w 92"/>
                    <a:gd name="T11" fmla="*/ 179 h 194"/>
                    <a:gd name="T12" fmla="*/ 16 w 92"/>
                    <a:gd name="T13" fmla="*/ 192 h 194"/>
                  </a:gdLst>
                  <a:ahLst/>
                  <a:cxnLst>
                    <a:cxn ang="0">
                      <a:pos x="T0" y="T1"/>
                    </a:cxn>
                    <a:cxn ang="0">
                      <a:pos x="T2" y="T3"/>
                    </a:cxn>
                    <a:cxn ang="0">
                      <a:pos x="T4" y="T5"/>
                    </a:cxn>
                    <a:cxn ang="0">
                      <a:pos x="T6" y="T7"/>
                    </a:cxn>
                    <a:cxn ang="0">
                      <a:pos x="T8" y="T9"/>
                    </a:cxn>
                    <a:cxn ang="0">
                      <a:pos x="T10" y="T11"/>
                    </a:cxn>
                    <a:cxn ang="0">
                      <a:pos x="T12" y="T13"/>
                    </a:cxn>
                  </a:cxnLst>
                  <a:rect l="0" t="0" r="r" b="b"/>
                  <a:pathLst>
                    <a:path w="92" h="194">
                      <a:moveTo>
                        <a:pt x="16" y="192"/>
                      </a:moveTo>
                      <a:cubicBezTo>
                        <a:pt x="1" y="194"/>
                        <a:pt x="0" y="189"/>
                        <a:pt x="4" y="176"/>
                      </a:cubicBezTo>
                      <a:cubicBezTo>
                        <a:pt x="22" y="124"/>
                        <a:pt x="38" y="70"/>
                        <a:pt x="55" y="17"/>
                      </a:cubicBezTo>
                      <a:cubicBezTo>
                        <a:pt x="59" y="7"/>
                        <a:pt x="76" y="0"/>
                        <a:pt x="86" y="5"/>
                      </a:cubicBezTo>
                      <a:cubicBezTo>
                        <a:pt x="92" y="9"/>
                        <a:pt x="87" y="13"/>
                        <a:pt x="86" y="17"/>
                      </a:cubicBezTo>
                      <a:cubicBezTo>
                        <a:pt x="69" y="71"/>
                        <a:pt x="51" y="125"/>
                        <a:pt x="34" y="179"/>
                      </a:cubicBezTo>
                      <a:cubicBezTo>
                        <a:pt x="31" y="189"/>
                        <a:pt x="27" y="194"/>
                        <a:pt x="16"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8" name="Freeform 55"/>
                <p:cNvSpPr/>
                <p:nvPr/>
              </p:nvSpPr>
              <p:spPr bwMode="auto">
                <a:xfrm>
                  <a:off x="5369886" y="4230688"/>
                  <a:ext cx="307975" cy="442913"/>
                </a:xfrm>
                <a:custGeom>
                  <a:avLst/>
                  <a:gdLst>
                    <a:gd name="T0" fmla="*/ 25 w 82"/>
                    <a:gd name="T1" fmla="*/ 116 h 118"/>
                    <a:gd name="T2" fmla="*/ 7 w 82"/>
                    <a:gd name="T3" fmla="*/ 94 h 118"/>
                    <a:gd name="T4" fmla="*/ 29 w 82"/>
                    <a:gd name="T5" fmla="*/ 12 h 118"/>
                    <a:gd name="T6" fmla="*/ 42 w 82"/>
                    <a:gd name="T7" fmla="*/ 1 h 118"/>
                    <a:gd name="T8" fmla="*/ 72 w 82"/>
                    <a:gd name="T9" fmla="*/ 1 h 118"/>
                    <a:gd name="T10" fmla="*/ 79 w 82"/>
                    <a:gd name="T11" fmla="*/ 12 h 118"/>
                    <a:gd name="T12" fmla="*/ 53 w 82"/>
                    <a:gd name="T13" fmla="*/ 107 h 118"/>
                    <a:gd name="T14" fmla="*/ 40 w 82"/>
                    <a:gd name="T15" fmla="*/ 117 h 118"/>
                    <a:gd name="T16" fmla="*/ 25 w 82"/>
                    <a:gd name="T17" fmla="*/ 1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18">
                      <a:moveTo>
                        <a:pt x="25" y="116"/>
                      </a:moveTo>
                      <a:cubicBezTo>
                        <a:pt x="0" y="116"/>
                        <a:pt x="0" y="116"/>
                        <a:pt x="7" y="94"/>
                      </a:cubicBezTo>
                      <a:cubicBezTo>
                        <a:pt x="14" y="66"/>
                        <a:pt x="22" y="39"/>
                        <a:pt x="29" y="12"/>
                      </a:cubicBezTo>
                      <a:cubicBezTo>
                        <a:pt x="31" y="4"/>
                        <a:pt x="34" y="0"/>
                        <a:pt x="42" y="1"/>
                      </a:cubicBezTo>
                      <a:cubicBezTo>
                        <a:pt x="52" y="2"/>
                        <a:pt x="62" y="2"/>
                        <a:pt x="72" y="1"/>
                      </a:cubicBezTo>
                      <a:cubicBezTo>
                        <a:pt x="81" y="1"/>
                        <a:pt x="82" y="4"/>
                        <a:pt x="79" y="12"/>
                      </a:cubicBezTo>
                      <a:cubicBezTo>
                        <a:pt x="70" y="43"/>
                        <a:pt x="62" y="75"/>
                        <a:pt x="53" y="107"/>
                      </a:cubicBezTo>
                      <a:cubicBezTo>
                        <a:pt x="51" y="114"/>
                        <a:pt x="48" y="118"/>
                        <a:pt x="40" y="117"/>
                      </a:cubicBezTo>
                      <a:cubicBezTo>
                        <a:pt x="35" y="116"/>
                        <a:pt x="30" y="116"/>
                        <a:pt x="2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9" name="Freeform 56"/>
                <p:cNvSpPr/>
                <p:nvPr/>
              </p:nvSpPr>
              <p:spPr bwMode="auto">
                <a:xfrm>
                  <a:off x="2517148" y="4606925"/>
                  <a:ext cx="349250" cy="322263"/>
                </a:xfrm>
                <a:custGeom>
                  <a:avLst/>
                  <a:gdLst>
                    <a:gd name="T0" fmla="*/ 0 w 93"/>
                    <a:gd name="T1" fmla="*/ 86 h 86"/>
                    <a:gd name="T2" fmla="*/ 32 w 93"/>
                    <a:gd name="T3" fmla="*/ 5 h 86"/>
                    <a:gd name="T4" fmla="*/ 42 w 93"/>
                    <a:gd name="T5" fmla="*/ 0 h 86"/>
                    <a:gd name="T6" fmla="*/ 83 w 93"/>
                    <a:gd name="T7" fmla="*/ 0 h 86"/>
                    <a:gd name="T8" fmla="*/ 90 w 93"/>
                    <a:gd name="T9" fmla="*/ 10 h 86"/>
                    <a:gd name="T10" fmla="*/ 62 w 93"/>
                    <a:gd name="T11" fmla="*/ 79 h 86"/>
                    <a:gd name="T12" fmla="*/ 54 w 93"/>
                    <a:gd name="T13" fmla="*/ 86 h 86"/>
                    <a:gd name="T14" fmla="*/ 0 w 93"/>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86">
                      <a:moveTo>
                        <a:pt x="0" y="86"/>
                      </a:moveTo>
                      <a:cubicBezTo>
                        <a:pt x="11" y="58"/>
                        <a:pt x="21" y="32"/>
                        <a:pt x="32" y="5"/>
                      </a:cubicBezTo>
                      <a:cubicBezTo>
                        <a:pt x="34" y="1"/>
                        <a:pt x="37" y="0"/>
                        <a:pt x="42" y="0"/>
                      </a:cubicBezTo>
                      <a:cubicBezTo>
                        <a:pt x="55" y="1"/>
                        <a:pt x="69" y="1"/>
                        <a:pt x="83" y="0"/>
                      </a:cubicBezTo>
                      <a:cubicBezTo>
                        <a:pt x="91" y="0"/>
                        <a:pt x="93" y="3"/>
                        <a:pt x="90" y="10"/>
                      </a:cubicBezTo>
                      <a:cubicBezTo>
                        <a:pt x="81" y="33"/>
                        <a:pt x="71" y="56"/>
                        <a:pt x="62" y="79"/>
                      </a:cubicBezTo>
                      <a:cubicBezTo>
                        <a:pt x="61" y="83"/>
                        <a:pt x="59" y="86"/>
                        <a:pt x="54" y="86"/>
                      </a:cubicBezTo>
                      <a:cubicBezTo>
                        <a:pt x="37" y="86"/>
                        <a:pt x="19" y="86"/>
                        <a:pt x="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0" name="Freeform 57"/>
                <p:cNvSpPr/>
                <p:nvPr/>
              </p:nvSpPr>
              <p:spPr bwMode="auto">
                <a:xfrm>
                  <a:off x="3350586" y="4595813"/>
                  <a:ext cx="300038" cy="349250"/>
                </a:xfrm>
                <a:custGeom>
                  <a:avLst/>
                  <a:gdLst>
                    <a:gd name="T0" fmla="*/ 27 w 80"/>
                    <a:gd name="T1" fmla="*/ 91 h 93"/>
                    <a:gd name="T2" fmla="*/ 7 w 80"/>
                    <a:gd name="T3" fmla="*/ 64 h 93"/>
                    <a:gd name="T4" fmla="*/ 18 w 80"/>
                    <a:gd name="T5" fmla="*/ 16 h 93"/>
                    <a:gd name="T6" fmla="*/ 32 w 80"/>
                    <a:gd name="T7" fmla="*/ 5 h 93"/>
                    <a:gd name="T8" fmla="*/ 72 w 80"/>
                    <a:gd name="T9" fmla="*/ 7 h 93"/>
                    <a:gd name="T10" fmla="*/ 66 w 80"/>
                    <a:gd name="T11" fmla="*/ 46 h 93"/>
                    <a:gd name="T12" fmla="*/ 59 w 80"/>
                    <a:gd name="T13" fmla="*/ 74 h 93"/>
                    <a:gd name="T14" fmla="*/ 38 w 80"/>
                    <a:gd name="T15" fmla="*/ 91 h 93"/>
                    <a:gd name="T16" fmla="*/ 27 w 8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27" y="91"/>
                      </a:moveTo>
                      <a:cubicBezTo>
                        <a:pt x="0" y="91"/>
                        <a:pt x="0" y="91"/>
                        <a:pt x="7" y="64"/>
                      </a:cubicBezTo>
                      <a:cubicBezTo>
                        <a:pt x="10" y="48"/>
                        <a:pt x="15" y="32"/>
                        <a:pt x="18" y="16"/>
                      </a:cubicBezTo>
                      <a:cubicBezTo>
                        <a:pt x="20" y="7"/>
                        <a:pt x="24" y="4"/>
                        <a:pt x="32" y="5"/>
                      </a:cubicBezTo>
                      <a:cubicBezTo>
                        <a:pt x="46" y="6"/>
                        <a:pt x="66" y="0"/>
                        <a:pt x="72" y="7"/>
                      </a:cubicBezTo>
                      <a:cubicBezTo>
                        <a:pt x="80" y="15"/>
                        <a:pt x="68" y="33"/>
                        <a:pt x="66" y="46"/>
                      </a:cubicBezTo>
                      <a:cubicBezTo>
                        <a:pt x="64" y="56"/>
                        <a:pt x="60" y="65"/>
                        <a:pt x="59" y="74"/>
                      </a:cubicBezTo>
                      <a:cubicBezTo>
                        <a:pt x="58" y="88"/>
                        <a:pt x="51" y="93"/>
                        <a:pt x="38" y="91"/>
                      </a:cubicBezTo>
                      <a:cubicBezTo>
                        <a:pt x="35" y="90"/>
                        <a:pt x="31" y="91"/>
                        <a:pt x="27"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1" name="Freeform 58"/>
                <p:cNvSpPr/>
                <p:nvPr/>
              </p:nvSpPr>
              <p:spPr bwMode="auto">
                <a:xfrm>
                  <a:off x="2963236" y="4203700"/>
                  <a:ext cx="300038" cy="338138"/>
                </a:xfrm>
                <a:custGeom>
                  <a:avLst/>
                  <a:gdLst>
                    <a:gd name="T0" fmla="*/ 53 w 80"/>
                    <a:gd name="T1" fmla="*/ 86 h 90"/>
                    <a:gd name="T2" fmla="*/ 53 w 80"/>
                    <a:gd name="T3" fmla="*/ 89 h 90"/>
                    <a:gd name="T4" fmla="*/ 9 w 80"/>
                    <a:gd name="T5" fmla="*/ 89 h 90"/>
                    <a:gd name="T6" fmla="*/ 3 w 80"/>
                    <a:gd name="T7" fmla="*/ 81 h 90"/>
                    <a:gd name="T8" fmla="*/ 31 w 80"/>
                    <a:gd name="T9" fmla="*/ 7 h 90"/>
                    <a:gd name="T10" fmla="*/ 40 w 80"/>
                    <a:gd name="T11" fmla="*/ 0 h 90"/>
                    <a:gd name="T12" fmla="*/ 80 w 80"/>
                    <a:gd name="T13" fmla="*/ 0 h 90"/>
                    <a:gd name="T14" fmla="*/ 56 w 80"/>
                    <a:gd name="T15" fmla="*/ 69 h 90"/>
                    <a:gd name="T16" fmla="*/ 56 w 80"/>
                    <a:gd name="T17" fmla="*/ 69 h 90"/>
                    <a:gd name="T18" fmla="*/ 53 w 80"/>
                    <a:gd name="T19" fmla="*/ 8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90">
                      <a:moveTo>
                        <a:pt x="53" y="86"/>
                      </a:moveTo>
                      <a:cubicBezTo>
                        <a:pt x="53" y="87"/>
                        <a:pt x="53" y="88"/>
                        <a:pt x="53" y="89"/>
                      </a:cubicBezTo>
                      <a:cubicBezTo>
                        <a:pt x="38" y="89"/>
                        <a:pt x="23" y="89"/>
                        <a:pt x="9" y="89"/>
                      </a:cubicBezTo>
                      <a:cubicBezTo>
                        <a:pt x="1" y="90"/>
                        <a:pt x="0" y="87"/>
                        <a:pt x="3" y="81"/>
                      </a:cubicBezTo>
                      <a:cubicBezTo>
                        <a:pt x="12" y="56"/>
                        <a:pt x="22" y="32"/>
                        <a:pt x="31" y="7"/>
                      </a:cubicBezTo>
                      <a:cubicBezTo>
                        <a:pt x="33" y="3"/>
                        <a:pt x="35" y="0"/>
                        <a:pt x="40" y="0"/>
                      </a:cubicBezTo>
                      <a:cubicBezTo>
                        <a:pt x="53" y="1"/>
                        <a:pt x="66" y="0"/>
                        <a:pt x="80" y="0"/>
                      </a:cubicBezTo>
                      <a:cubicBezTo>
                        <a:pt x="73" y="25"/>
                        <a:pt x="60" y="46"/>
                        <a:pt x="56" y="69"/>
                      </a:cubicBezTo>
                      <a:cubicBezTo>
                        <a:pt x="56" y="69"/>
                        <a:pt x="56" y="69"/>
                        <a:pt x="56" y="69"/>
                      </a:cubicBezTo>
                      <a:cubicBezTo>
                        <a:pt x="52" y="74"/>
                        <a:pt x="46" y="79"/>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2" name="Freeform 59"/>
                <p:cNvSpPr/>
                <p:nvPr/>
              </p:nvSpPr>
              <p:spPr bwMode="auto">
                <a:xfrm>
                  <a:off x="3510923" y="4203700"/>
                  <a:ext cx="274638" cy="338138"/>
                </a:xfrm>
                <a:custGeom>
                  <a:avLst/>
                  <a:gdLst>
                    <a:gd name="T0" fmla="*/ 50 w 73"/>
                    <a:gd name="T1" fmla="*/ 0 h 90"/>
                    <a:gd name="T2" fmla="*/ 67 w 73"/>
                    <a:gd name="T3" fmla="*/ 23 h 90"/>
                    <a:gd name="T4" fmla="*/ 51 w 73"/>
                    <a:gd name="T5" fmla="*/ 79 h 90"/>
                    <a:gd name="T6" fmla="*/ 37 w 73"/>
                    <a:gd name="T7" fmla="*/ 89 h 90"/>
                    <a:gd name="T8" fmla="*/ 10 w 73"/>
                    <a:gd name="T9" fmla="*/ 56 h 90"/>
                    <a:gd name="T10" fmla="*/ 20 w 73"/>
                    <a:gd name="T11" fmla="*/ 23 h 90"/>
                    <a:gd name="T12" fmla="*/ 50 w 73"/>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73" h="90">
                      <a:moveTo>
                        <a:pt x="50" y="0"/>
                      </a:moveTo>
                      <a:cubicBezTo>
                        <a:pt x="73" y="0"/>
                        <a:pt x="73" y="0"/>
                        <a:pt x="67" y="23"/>
                      </a:cubicBezTo>
                      <a:cubicBezTo>
                        <a:pt x="61" y="41"/>
                        <a:pt x="56" y="60"/>
                        <a:pt x="51" y="79"/>
                      </a:cubicBezTo>
                      <a:cubicBezTo>
                        <a:pt x="49" y="87"/>
                        <a:pt x="45" y="89"/>
                        <a:pt x="37" y="89"/>
                      </a:cubicBezTo>
                      <a:cubicBezTo>
                        <a:pt x="0" y="90"/>
                        <a:pt x="0" y="90"/>
                        <a:pt x="10" y="56"/>
                      </a:cubicBezTo>
                      <a:cubicBezTo>
                        <a:pt x="13" y="45"/>
                        <a:pt x="17" y="34"/>
                        <a:pt x="20" y="23"/>
                      </a:cubicBezTo>
                      <a:cubicBezTo>
                        <a:pt x="27" y="0"/>
                        <a:pt x="27"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3" name="Freeform 62"/>
                <p:cNvSpPr/>
                <p:nvPr/>
              </p:nvSpPr>
              <p:spPr bwMode="auto">
                <a:xfrm>
                  <a:off x="3133098" y="4565650"/>
                  <a:ext cx="280988" cy="247650"/>
                </a:xfrm>
                <a:custGeom>
                  <a:avLst/>
                  <a:gdLst>
                    <a:gd name="T0" fmla="*/ 30 w 75"/>
                    <a:gd name="T1" fmla="*/ 66 h 66"/>
                    <a:gd name="T2" fmla="*/ 7 w 75"/>
                    <a:gd name="T3" fmla="*/ 37 h 66"/>
                    <a:gd name="T4" fmla="*/ 55 w 75"/>
                    <a:gd name="T5" fmla="*/ 0 h 66"/>
                    <a:gd name="T6" fmla="*/ 67 w 75"/>
                    <a:gd name="T7" fmla="*/ 0 h 66"/>
                    <a:gd name="T8" fmla="*/ 74 w 75"/>
                    <a:gd name="T9" fmla="*/ 9 h 66"/>
                    <a:gd name="T10" fmla="*/ 61 w 75"/>
                    <a:gd name="T11" fmla="*/ 58 h 66"/>
                    <a:gd name="T12" fmla="*/ 51 w 75"/>
                    <a:gd name="T13" fmla="*/ 66 h 66"/>
                    <a:gd name="T14" fmla="*/ 30 w 7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6">
                      <a:moveTo>
                        <a:pt x="30" y="66"/>
                      </a:moveTo>
                      <a:cubicBezTo>
                        <a:pt x="0" y="66"/>
                        <a:pt x="0" y="66"/>
                        <a:pt x="7" y="37"/>
                      </a:cubicBezTo>
                      <a:cubicBezTo>
                        <a:pt x="17" y="0"/>
                        <a:pt x="17" y="0"/>
                        <a:pt x="55" y="0"/>
                      </a:cubicBezTo>
                      <a:cubicBezTo>
                        <a:pt x="59" y="0"/>
                        <a:pt x="63" y="1"/>
                        <a:pt x="67" y="0"/>
                      </a:cubicBezTo>
                      <a:cubicBezTo>
                        <a:pt x="73" y="0"/>
                        <a:pt x="75" y="3"/>
                        <a:pt x="74" y="9"/>
                      </a:cubicBezTo>
                      <a:cubicBezTo>
                        <a:pt x="69" y="25"/>
                        <a:pt x="65" y="41"/>
                        <a:pt x="61" y="58"/>
                      </a:cubicBezTo>
                      <a:cubicBezTo>
                        <a:pt x="60" y="63"/>
                        <a:pt x="57" y="66"/>
                        <a:pt x="51" y="66"/>
                      </a:cubicBezTo>
                      <a:cubicBezTo>
                        <a:pt x="44" y="65"/>
                        <a:pt x="37" y="66"/>
                        <a:pt x="30"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4" name="Freeform 63"/>
                <p:cNvSpPr/>
                <p:nvPr/>
              </p:nvSpPr>
              <p:spPr bwMode="auto">
                <a:xfrm>
                  <a:off x="8124198" y="4351338"/>
                  <a:ext cx="296863" cy="608013"/>
                </a:xfrm>
                <a:custGeom>
                  <a:avLst/>
                  <a:gdLst>
                    <a:gd name="T0" fmla="*/ 79 w 79"/>
                    <a:gd name="T1" fmla="*/ 5 h 162"/>
                    <a:gd name="T2" fmla="*/ 27 w 79"/>
                    <a:gd name="T3" fmla="*/ 150 h 162"/>
                    <a:gd name="T4" fmla="*/ 0 w 79"/>
                    <a:gd name="T5" fmla="*/ 159 h 162"/>
                    <a:gd name="T6" fmla="*/ 19 w 79"/>
                    <a:gd name="T7" fmla="*/ 104 h 162"/>
                    <a:gd name="T8" fmla="*/ 48 w 79"/>
                    <a:gd name="T9" fmla="*/ 22 h 162"/>
                    <a:gd name="T10" fmla="*/ 79 w 79"/>
                    <a:gd name="T11" fmla="*/ 5 h 162"/>
                  </a:gdLst>
                  <a:ahLst/>
                  <a:cxnLst>
                    <a:cxn ang="0">
                      <a:pos x="T0" y="T1"/>
                    </a:cxn>
                    <a:cxn ang="0">
                      <a:pos x="T2" y="T3"/>
                    </a:cxn>
                    <a:cxn ang="0">
                      <a:pos x="T4" y="T5"/>
                    </a:cxn>
                    <a:cxn ang="0">
                      <a:pos x="T6" y="T7"/>
                    </a:cxn>
                    <a:cxn ang="0">
                      <a:pos x="T8" y="T9"/>
                    </a:cxn>
                    <a:cxn ang="0">
                      <a:pos x="T10" y="T11"/>
                    </a:cxn>
                  </a:cxnLst>
                  <a:rect l="0" t="0" r="r" b="b"/>
                  <a:pathLst>
                    <a:path w="79" h="162">
                      <a:moveTo>
                        <a:pt x="79" y="5"/>
                      </a:moveTo>
                      <a:cubicBezTo>
                        <a:pt x="62" y="53"/>
                        <a:pt x="45" y="102"/>
                        <a:pt x="27" y="150"/>
                      </a:cubicBezTo>
                      <a:cubicBezTo>
                        <a:pt x="23" y="162"/>
                        <a:pt x="11" y="152"/>
                        <a:pt x="0" y="159"/>
                      </a:cubicBezTo>
                      <a:cubicBezTo>
                        <a:pt x="8" y="138"/>
                        <a:pt x="13" y="121"/>
                        <a:pt x="19" y="104"/>
                      </a:cubicBezTo>
                      <a:cubicBezTo>
                        <a:pt x="29" y="76"/>
                        <a:pt x="40" y="50"/>
                        <a:pt x="48" y="22"/>
                      </a:cubicBezTo>
                      <a:cubicBezTo>
                        <a:pt x="53" y="5"/>
                        <a:pt x="61" y="0"/>
                        <a:pt x="7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5" name="Freeform 64"/>
                <p:cNvSpPr/>
                <p:nvPr/>
              </p:nvSpPr>
              <p:spPr bwMode="auto">
                <a:xfrm>
                  <a:off x="8476623" y="4343400"/>
                  <a:ext cx="288925" cy="598488"/>
                </a:xfrm>
                <a:custGeom>
                  <a:avLst/>
                  <a:gdLst>
                    <a:gd name="T0" fmla="*/ 0 w 77"/>
                    <a:gd name="T1" fmla="*/ 157 h 159"/>
                    <a:gd name="T2" fmla="*/ 47 w 77"/>
                    <a:gd name="T3" fmla="*/ 12 h 159"/>
                    <a:gd name="T4" fmla="*/ 68 w 77"/>
                    <a:gd name="T5" fmla="*/ 6 h 159"/>
                    <a:gd name="T6" fmla="*/ 69 w 77"/>
                    <a:gd name="T7" fmla="*/ 18 h 159"/>
                    <a:gd name="T8" fmla="*/ 31 w 77"/>
                    <a:gd name="T9" fmla="*/ 139 h 159"/>
                    <a:gd name="T10" fmla="*/ 0 w 77"/>
                    <a:gd name="T11" fmla="*/ 157 h 159"/>
                  </a:gdLst>
                  <a:ahLst/>
                  <a:cxnLst>
                    <a:cxn ang="0">
                      <a:pos x="T0" y="T1"/>
                    </a:cxn>
                    <a:cxn ang="0">
                      <a:pos x="T2" y="T3"/>
                    </a:cxn>
                    <a:cxn ang="0">
                      <a:pos x="T4" y="T5"/>
                    </a:cxn>
                    <a:cxn ang="0">
                      <a:pos x="T6" y="T7"/>
                    </a:cxn>
                    <a:cxn ang="0">
                      <a:pos x="T8" y="T9"/>
                    </a:cxn>
                    <a:cxn ang="0">
                      <a:pos x="T10" y="T11"/>
                    </a:cxn>
                  </a:cxnLst>
                  <a:rect l="0" t="0" r="r" b="b"/>
                  <a:pathLst>
                    <a:path w="77" h="159">
                      <a:moveTo>
                        <a:pt x="0" y="157"/>
                      </a:moveTo>
                      <a:cubicBezTo>
                        <a:pt x="16" y="108"/>
                        <a:pt x="32" y="60"/>
                        <a:pt x="47" y="12"/>
                      </a:cubicBezTo>
                      <a:cubicBezTo>
                        <a:pt x="51" y="0"/>
                        <a:pt x="61" y="5"/>
                        <a:pt x="68" y="6"/>
                      </a:cubicBezTo>
                      <a:cubicBezTo>
                        <a:pt x="77" y="7"/>
                        <a:pt x="70" y="14"/>
                        <a:pt x="69" y="18"/>
                      </a:cubicBezTo>
                      <a:cubicBezTo>
                        <a:pt x="56" y="58"/>
                        <a:pt x="44" y="98"/>
                        <a:pt x="31" y="139"/>
                      </a:cubicBezTo>
                      <a:cubicBezTo>
                        <a:pt x="24" y="159"/>
                        <a:pt x="24" y="159"/>
                        <a:pt x="0"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6" name="Freeform 65"/>
                <p:cNvSpPr/>
                <p:nvPr/>
              </p:nvSpPr>
              <p:spPr bwMode="auto">
                <a:xfrm>
                  <a:off x="6187448" y="3876675"/>
                  <a:ext cx="280988" cy="211138"/>
                </a:xfrm>
                <a:custGeom>
                  <a:avLst/>
                  <a:gdLst>
                    <a:gd name="T0" fmla="*/ 31 w 75"/>
                    <a:gd name="T1" fmla="*/ 56 h 56"/>
                    <a:gd name="T2" fmla="*/ 7 w 75"/>
                    <a:gd name="T3" fmla="*/ 26 h 56"/>
                    <a:gd name="T4" fmla="*/ 39 w 75"/>
                    <a:gd name="T5" fmla="*/ 0 h 56"/>
                    <a:gd name="T6" fmla="*/ 52 w 75"/>
                    <a:gd name="T7" fmla="*/ 0 h 56"/>
                    <a:gd name="T8" fmla="*/ 70 w 75"/>
                    <a:gd name="T9" fmla="*/ 21 h 56"/>
                    <a:gd name="T10" fmla="*/ 68 w 75"/>
                    <a:gd name="T11" fmla="*/ 28 h 56"/>
                    <a:gd name="T12" fmla="*/ 31 w 7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75" h="56">
                      <a:moveTo>
                        <a:pt x="31" y="56"/>
                      </a:moveTo>
                      <a:cubicBezTo>
                        <a:pt x="0" y="56"/>
                        <a:pt x="0" y="56"/>
                        <a:pt x="7" y="26"/>
                      </a:cubicBezTo>
                      <a:cubicBezTo>
                        <a:pt x="13" y="0"/>
                        <a:pt x="13" y="0"/>
                        <a:pt x="39" y="0"/>
                      </a:cubicBezTo>
                      <a:cubicBezTo>
                        <a:pt x="43" y="0"/>
                        <a:pt x="48" y="0"/>
                        <a:pt x="52" y="0"/>
                      </a:cubicBezTo>
                      <a:cubicBezTo>
                        <a:pt x="75" y="0"/>
                        <a:pt x="75" y="0"/>
                        <a:pt x="70" y="21"/>
                      </a:cubicBezTo>
                      <a:cubicBezTo>
                        <a:pt x="69" y="23"/>
                        <a:pt x="68" y="26"/>
                        <a:pt x="68" y="28"/>
                      </a:cubicBezTo>
                      <a:cubicBezTo>
                        <a:pt x="61" y="56"/>
                        <a:pt x="61" y="56"/>
                        <a:pt x="3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7" name="Freeform 69"/>
                <p:cNvSpPr/>
                <p:nvPr/>
              </p:nvSpPr>
              <p:spPr bwMode="auto">
                <a:xfrm>
                  <a:off x="8702048" y="3865563"/>
                  <a:ext cx="236538" cy="384175"/>
                </a:xfrm>
                <a:custGeom>
                  <a:avLst/>
                  <a:gdLst>
                    <a:gd name="T0" fmla="*/ 6 w 63"/>
                    <a:gd name="T1" fmla="*/ 78 h 102"/>
                    <a:gd name="T2" fmla="*/ 31 w 63"/>
                    <a:gd name="T3" fmla="*/ 22 h 102"/>
                    <a:gd name="T4" fmla="*/ 63 w 63"/>
                    <a:gd name="T5" fmla="*/ 5 h 102"/>
                    <a:gd name="T6" fmla="*/ 26 w 63"/>
                    <a:gd name="T7" fmla="*/ 93 h 102"/>
                    <a:gd name="T8" fmla="*/ 0 w 63"/>
                    <a:gd name="T9" fmla="*/ 93 h 102"/>
                    <a:gd name="T10" fmla="*/ 0 w 63"/>
                    <a:gd name="T11" fmla="*/ 93 h 102"/>
                    <a:gd name="T12" fmla="*/ 3 w 63"/>
                    <a:gd name="T13" fmla="*/ 87 h 102"/>
                    <a:gd name="T14" fmla="*/ 3 w 63"/>
                    <a:gd name="T15" fmla="*/ 87 h 102"/>
                    <a:gd name="T16" fmla="*/ 6 w 63"/>
                    <a:gd name="T17" fmla="*/ 7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2">
                      <a:moveTo>
                        <a:pt x="6" y="78"/>
                      </a:moveTo>
                      <a:cubicBezTo>
                        <a:pt x="18" y="61"/>
                        <a:pt x="24" y="41"/>
                        <a:pt x="31" y="22"/>
                      </a:cubicBezTo>
                      <a:cubicBezTo>
                        <a:pt x="37" y="5"/>
                        <a:pt x="45" y="0"/>
                        <a:pt x="63" y="5"/>
                      </a:cubicBezTo>
                      <a:cubicBezTo>
                        <a:pt x="51" y="34"/>
                        <a:pt x="39" y="64"/>
                        <a:pt x="26" y="93"/>
                      </a:cubicBezTo>
                      <a:cubicBezTo>
                        <a:pt x="23" y="102"/>
                        <a:pt x="8" y="101"/>
                        <a:pt x="0" y="93"/>
                      </a:cubicBezTo>
                      <a:cubicBezTo>
                        <a:pt x="0" y="93"/>
                        <a:pt x="0" y="93"/>
                        <a:pt x="0" y="93"/>
                      </a:cubicBezTo>
                      <a:cubicBezTo>
                        <a:pt x="4" y="92"/>
                        <a:pt x="3" y="90"/>
                        <a:pt x="3" y="87"/>
                      </a:cubicBezTo>
                      <a:cubicBezTo>
                        <a:pt x="3" y="87"/>
                        <a:pt x="3" y="87"/>
                        <a:pt x="3" y="87"/>
                      </a:cubicBezTo>
                      <a:cubicBezTo>
                        <a:pt x="6" y="85"/>
                        <a:pt x="7" y="82"/>
                        <a:pt x="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8" name="Freeform 70"/>
                <p:cNvSpPr/>
                <p:nvPr/>
              </p:nvSpPr>
              <p:spPr bwMode="auto">
                <a:xfrm>
                  <a:off x="8379786" y="3857625"/>
                  <a:ext cx="203200" cy="387350"/>
                </a:xfrm>
                <a:custGeom>
                  <a:avLst/>
                  <a:gdLst>
                    <a:gd name="T0" fmla="*/ 29 w 54"/>
                    <a:gd name="T1" fmla="*/ 95 h 103"/>
                    <a:gd name="T2" fmla="*/ 6 w 54"/>
                    <a:gd name="T3" fmla="*/ 100 h 103"/>
                    <a:gd name="T4" fmla="*/ 4 w 54"/>
                    <a:gd name="T5" fmla="*/ 93 h 103"/>
                    <a:gd name="T6" fmla="*/ 25 w 54"/>
                    <a:gd name="T7" fmla="*/ 13 h 103"/>
                    <a:gd name="T8" fmla="*/ 45 w 54"/>
                    <a:gd name="T9" fmla="*/ 6 h 103"/>
                    <a:gd name="T10" fmla="*/ 48 w 54"/>
                    <a:gd name="T11" fmla="*/ 19 h 103"/>
                    <a:gd name="T12" fmla="*/ 35 w 54"/>
                    <a:gd name="T13" fmla="*/ 77 h 103"/>
                    <a:gd name="T14" fmla="*/ 35 w 54"/>
                    <a:gd name="T15" fmla="*/ 77 h 103"/>
                    <a:gd name="T16" fmla="*/ 32 w 54"/>
                    <a:gd name="T17" fmla="*/ 86 h 103"/>
                    <a:gd name="T18" fmla="*/ 32 w 54"/>
                    <a:gd name="T19" fmla="*/ 86 h 103"/>
                    <a:gd name="T20" fmla="*/ 29 w 54"/>
                    <a:gd name="T21" fmla="*/ 9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03">
                      <a:moveTo>
                        <a:pt x="29" y="95"/>
                      </a:moveTo>
                      <a:cubicBezTo>
                        <a:pt x="23" y="103"/>
                        <a:pt x="14" y="101"/>
                        <a:pt x="6" y="100"/>
                      </a:cubicBezTo>
                      <a:cubicBezTo>
                        <a:pt x="0" y="100"/>
                        <a:pt x="3" y="96"/>
                        <a:pt x="4" y="93"/>
                      </a:cubicBezTo>
                      <a:cubicBezTo>
                        <a:pt x="11" y="66"/>
                        <a:pt x="18" y="40"/>
                        <a:pt x="25" y="13"/>
                      </a:cubicBezTo>
                      <a:cubicBezTo>
                        <a:pt x="28" y="0"/>
                        <a:pt x="38" y="5"/>
                        <a:pt x="45" y="6"/>
                      </a:cubicBezTo>
                      <a:cubicBezTo>
                        <a:pt x="54" y="7"/>
                        <a:pt x="49" y="14"/>
                        <a:pt x="48" y="19"/>
                      </a:cubicBezTo>
                      <a:cubicBezTo>
                        <a:pt x="44" y="38"/>
                        <a:pt x="34" y="56"/>
                        <a:pt x="35" y="77"/>
                      </a:cubicBezTo>
                      <a:cubicBezTo>
                        <a:pt x="35" y="77"/>
                        <a:pt x="35" y="77"/>
                        <a:pt x="35" y="77"/>
                      </a:cubicBezTo>
                      <a:cubicBezTo>
                        <a:pt x="30" y="79"/>
                        <a:pt x="31" y="82"/>
                        <a:pt x="32" y="86"/>
                      </a:cubicBezTo>
                      <a:cubicBezTo>
                        <a:pt x="32" y="86"/>
                        <a:pt x="32" y="86"/>
                        <a:pt x="32" y="86"/>
                      </a:cubicBezTo>
                      <a:cubicBezTo>
                        <a:pt x="27" y="88"/>
                        <a:pt x="29" y="92"/>
                        <a:pt x="29"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sp>
          <p:nvSpPr>
            <p:cNvPr id="12" name="平行四边形 11"/>
            <p:cNvSpPr/>
            <p:nvPr userDrawn="1"/>
          </p:nvSpPr>
          <p:spPr>
            <a:xfrm>
              <a:off x="8989930" y="3411411"/>
              <a:ext cx="1692000" cy="270000"/>
            </a:xfrm>
            <a:prstGeom prst="parallelogram">
              <a:avLst>
                <a:gd name="adj" fmla="val 37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defRPr/>
              </a:pPr>
              <a:r>
                <a:rPr lang="zh-CN" altLang="en-US" sz="1200" i="1" dirty="0">
                  <a:solidFill>
                    <a:schemeClr val="accent3"/>
                  </a:solidFill>
                  <a:latin typeface="微软雅黑" panose="020B0503020204020204" pitchFamily="34" charset="-122"/>
                  <a:ea typeface="微软雅黑" panose="020B0503020204020204" pitchFamily="34" charset="-122"/>
                  <a:cs typeface="+mn-ea"/>
                  <a:sym typeface="+mn-lt"/>
                </a:rPr>
                <a:t>优课</a:t>
              </a:r>
              <a:r>
                <a:rPr lang="en-US" altLang="zh-CN" sz="1200" i="1" dirty="0">
                  <a:solidFill>
                    <a:schemeClr val="accent3"/>
                  </a:solidFill>
                  <a:latin typeface="微软雅黑" panose="020B0503020204020204" pitchFamily="34" charset="-122"/>
                  <a:ea typeface="微软雅黑" panose="020B0503020204020204" pitchFamily="34" charset="-122"/>
                  <a:cs typeface="+mn-ea"/>
                  <a:sym typeface="+mn-lt"/>
                </a:rPr>
                <a:t>PPT</a:t>
              </a:r>
              <a:r>
                <a:rPr lang="zh-CN" altLang="en-US" sz="1200" i="1" dirty="0">
                  <a:solidFill>
                    <a:schemeClr val="accent3"/>
                  </a:solidFill>
                  <a:latin typeface="微软雅黑" panose="020B0503020204020204" pitchFamily="34" charset="-122"/>
                  <a:ea typeface="微软雅黑" panose="020B0503020204020204" pitchFamily="34" charset="-122"/>
                  <a:cs typeface="+mn-ea"/>
                  <a:sym typeface="+mn-lt"/>
                </a:rPr>
                <a:t>作品</a:t>
              </a:r>
            </a:p>
          </p:txBody>
        </p:sp>
      </p:grpSp>
      <p:grpSp>
        <p:nvGrpSpPr>
          <p:cNvPr id="75" name="组合 74"/>
          <p:cNvGrpSpPr/>
          <p:nvPr userDrawn="1"/>
        </p:nvGrpSpPr>
        <p:grpSpPr>
          <a:xfrm>
            <a:off x="1128545" y="331963"/>
            <a:ext cx="9934910" cy="646331"/>
            <a:chOff x="1363496" y="522463"/>
            <a:chExt cx="9934910" cy="646331"/>
          </a:xfrm>
        </p:grpSpPr>
        <p:sp>
          <p:nvSpPr>
            <p:cNvPr id="76" name="文本框 75"/>
            <p:cNvSpPr txBox="1"/>
            <p:nvPr/>
          </p:nvSpPr>
          <p:spPr>
            <a:xfrm>
              <a:off x="3991962" y="522463"/>
              <a:ext cx="4677979" cy="646331"/>
            </a:xfrm>
            <a:prstGeom prst="rect">
              <a:avLst/>
            </a:prstGeom>
            <a:noFill/>
          </p:spPr>
          <p:txBody>
            <a:bodyPr wrap="squar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B83C44"/>
                  </a:solidFill>
                  <a:uLnTx/>
                  <a:uFillTx/>
                  <a:latin typeface="微软雅黑" panose="020B0503020204020204" pitchFamily="34" charset="-122"/>
                  <a:ea typeface="微软雅黑" panose="020B0503020204020204" pitchFamily="34" charset="-122"/>
                  <a:cs typeface="+mn-ea"/>
                  <a:sym typeface="+mn-lt"/>
                </a:rPr>
                <a:t>高考语文复习专题</a:t>
              </a:r>
            </a:p>
          </p:txBody>
        </p:sp>
        <p:grpSp>
          <p:nvGrpSpPr>
            <p:cNvPr id="77" name="组合 76"/>
            <p:cNvGrpSpPr/>
            <p:nvPr/>
          </p:nvGrpSpPr>
          <p:grpSpPr>
            <a:xfrm>
              <a:off x="1363496" y="845628"/>
              <a:ext cx="9934910" cy="0"/>
              <a:chOff x="1363496" y="865761"/>
              <a:chExt cx="9934910" cy="0"/>
            </a:xfrm>
          </p:grpSpPr>
          <p:cxnSp>
            <p:nvCxnSpPr>
              <p:cNvPr id="78" name="直接连接符 77"/>
              <p:cNvCxnSpPr/>
              <p:nvPr/>
            </p:nvCxnSpPr>
            <p:spPr>
              <a:xfrm>
                <a:off x="8709025" y="865761"/>
                <a:ext cx="2589381" cy="0"/>
              </a:xfrm>
              <a:prstGeom prst="line">
                <a:avLst/>
              </a:prstGeom>
              <a:ln>
                <a:gradFill flip="none" rotWithShape="1">
                  <a:gsLst>
                    <a:gs pos="0">
                      <a:srgbClr val="B83C44">
                        <a:alpha val="0"/>
                      </a:srgbClr>
                    </a:gs>
                    <a:gs pos="100000">
                      <a:srgbClr val="B83C4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1363496" y="865761"/>
                <a:ext cx="2589381" cy="0"/>
              </a:xfrm>
              <a:prstGeom prst="line">
                <a:avLst/>
              </a:prstGeom>
              <a:ln>
                <a:gradFill flip="none" rotWithShape="1">
                  <a:gsLst>
                    <a:gs pos="0">
                      <a:srgbClr val="B83C44">
                        <a:alpha val="0"/>
                      </a:srgbClr>
                    </a:gs>
                    <a:gs pos="100000">
                      <a:srgbClr val="B83C44"/>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grpSp>
        <p:nvGrpSpPr>
          <p:cNvPr id="80" name="组合 79"/>
          <p:cNvGrpSpPr/>
          <p:nvPr userDrawn="1"/>
        </p:nvGrpSpPr>
        <p:grpSpPr>
          <a:xfrm>
            <a:off x="966485" y="1404254"/>
            <a:ext cx="10259031" cy="2404954"/>
            <a:chOff x="966484" y="1023254"/>
            <a:chExt cx="10259031" cy="2404954"/>
          </a:xfrm>
        </p:grpSpPr>
        <p:sp>
          <p:nvSpPr>
            <p:cNvPr id="81" name="矩形 80"/>
            <p:cNvSpPr/>
            <p:nvPr userDrawn="1"/>
          </p:nvSpPr>
          <p:spPr bwMode="auto">
            <a:xfrm>
              <a:off x="966484" y="1023254"/>
              <a:ext cx="10259031" cy="2404954"/>
            </a:xfrm>
            <a:prstGeom prst="rect">
              <a:avLst/>
            </a:prstGeom>
            <a:solidFill>
              <a:sysClr val="window" lastClr="FFFFFF"/>
            </a:solidFill>
            <a:ln w="9525" cap="flat" cmpd="sng" algn="ctr">
              <a:noFill/>
              <a:prstDash val="solid"/>
              <a:round/>
              <a:headEnd type="none" w="med" len="med"/>
              <a:tailEnd type="none" w="med" len="med"/>
            </a:ln>
            <a:effectLst>
              <a:outerShdw blurRad="127000" sx="101000" sy="101000" algn="ctr" rotWithShape="0">
                <a:sysClr val="windowText" lastClr="000000">
                  <a:alpha val="30000"/>
                </a:sysClr>
              </a:outerShdw>
            </a:effectLst>
          </p:spPr>
          <p:txBody>
            <a:bodyPr vert="horz" wrap="square" lIns="91440" tIns="45720" rIns="91440" bIns="45720" numCol="1" rtlCol="0" anchor="t" anchorCtr="0" compatLnSpc="1"/>
            <a:lstStyle/>
            <a:p>
              <a:pPr marL="0" marR="0" lvl="0" indent="0" defTabSz="914400" eaLnBrk="0" fontAlgn="base" latinLnBrk="0" hangingPunct="0">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文本框 81"/>
            <p:cNvSpPr txBox="1"/>
            <p:nvPr userDrawn="1"/>
          </p:nvSpPr>
          <p:spPr>
            <a:xfrm>
              <a:off x="1641505" y="1229361"/>
              <a:ext cx="9465109" cy="1846146"/>
            </a:xfrm>
            <a:prstGeom prst="rect">
              <a:avLst/>
            </a:prstGeom>
            <a:noFill/>
          </p:spPr>
          <p:txBody>
            <a:bodyPr wrap="square" rtlCol="0">
              <a:spAutoFit/>
            </a:bodyPr>
            <a:lstStyle/>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价格：</a:t>
              </a:r>
              <a:r>
                <a:rPr kumimoji="0" lang="en-US" altLang="zh-CN"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rPr>
                <a:t>199</a:t>
              </a:r>
              <a:r>
                <a:rPr kumimoji="0" lang="zh-CN" altLang="en-US"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rPr>
                <a:t>元</a:t>
              </a:r>
              <a:r>
                <a:rPr kumimoji="0" lang="zh-CN" altLang="en-US"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（初始定价</a:t>
              </a:r>
              <a:r>
                <a:rPr kumimoji="0" lang="en-US" altLang="zh-CN"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199</a:t>
              </a:r>
              <a:r>
                <a:rPr kumimoji="0" lang="zh-CN" altLang="en-US"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元，迭代</a:t>
              </a:r>
              <a:r>
                <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升级后将逐步涨价）</a:t>
              </a:r>
              <a:endParaRPr kumimoji="0" lang="en-US" altLang="zh-CN" sz="16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课件内容包含：</a:t>
              </a:r>
              <a:r>
                <a:rPr kumimoji="0" lang="zh-CN" altLang="en-US"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六大高考语文复习专题，超</a:t>
              </a:r>
              <a:r>
                <a:rPr kumimoji="0" lang="en-US" altLang="zh-CN"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30</a:t>
              </a:r>
              <a:r>
                <a:rPr kumimoji="0" lang="zh-CN" altLang="en-US"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个复习课件、教案和参考文献</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其他福利可添加客服详询。</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椭圆 82"/>
            <p:cNvSpPr/>
            <p:nvPr userDrawn="1"/>
          </p:nvSpPr>
          <p:spPr>
            <a:xfrm>
              <a:off x="1248389" y="1473336"/>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椭圆 83"/>
            <p:cNvSpPr/>
            <p:nvPr userDrawn="1"/>
          </p:nvSpPr>
          <p:spPr>
            <a:xfrm>
              <a:off x="1248389" y="2093183"/>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5" name="椭圆 84"/>
            <p:cNvSpPr/>
            <p:nvPr userDrawn="1"/>
          </p:nvSpPr>
          <p:spPr>
            <a:xfrm>
              <a:off x="1248389" y="2713029"/>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3" name="图片 2"/>
          <p:cNvPicPr>
            <a:picLocks noChangeAspect="1"/>
          </p:cNvPicPr>
          <p:nvPr userDrawn="1"/>
        </p:nvPicPr>
        <p:blipFill rotWithShape="1">
          <a:blip r:embed="rId2"/>
          <a:srcRect/>
          <a:stretch>
            <a:fillRect/>
          </a:stretch>
        </p:blipFill>
        <p:spPr>
          <a:xfrm>
            <a:off x="8746498" y="4304315"/>
            <a:ext cx="1483610" cy="1483610"/>
          </a:xfrm>
          <a:prstGeom prst="rect">
            <a:avLst/>
          </a:prstGeom>
        </p:spPr>
      </p:pic>
    </p:spTree>
    <p:extLst>
      <p:ext uri="{BB962C8B-B14F-4D97-AF65-F5344CB8AC3E}">
        <p14:creationId xmlns:p14="http://schemas.microsoft.com/office/powerpoint/2010/main" val="1419665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83945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672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7.wdp"/><Relationship Id="rId3" Type="http://schemas.microsoft.com/office/2007/relationships/hdphoto" Target="../media/hdphoto4.wdp"/><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image" Target="../media/image14.png"/><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6.wdp"/><Relationship Id="rId5" Type="http://schemas.openxmlformats.org/officeDocument/2006/relationships/image" Target="../media/image5.png"/><Relationship Id="rId15" Type="http://schemas.openxmlformats.org/officeDocument/2006/relationships/image" Target="../media/image20.png"/><Relationship Id="rId10" Type="http://schemas.openxmlformats.org/officeDocument/2006/relationships/image" Target="../media/image17.jpeg"/><Relationship Id="rId4" Type="http://schemas.openxmlformats.org/officeDocument/2006/relationships/image" Target="../media/image4.png"/><Relationship Id="rId9" Type="http://schemas.microsoft.com/office/2007/relationships/hdphoto" Target="../media/hdphoto5.wdp"/><Relationship Id="rId1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7.wdp"/><Relationship Id="rId3" Type="http://schemas.microsoft.com/office/2007/relationships/hdphoto" Target="../media/hdphoto4.wdp"/><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image" Target="../media/image14.png"/><Relationship Id="rId16" Type="http://schemas.microsoft.com/office/2007/relationships/hdphoto" Target="../media/hdphoto8.wdp"/><Relationship Id="rId1" Type="http://schemas.openxmlformats.org/officeDocument/2006/relationships/slideLayout" Target="../slideLayouts/slideLayout12.xml"/><Relationship Id="rId6" Type="http://schemas.microsoft.com/office/2007/relationships/hdphoto" Target="../media/hdphoto3.wdp"/><Relationship Id="rId11" Type="http://schemas.microsoft.com/office/2007/relationships/hdphoto" Target="../media/hdphoto6.wdp"/><Relationship Id="rId5" Type="http://schemas.openxmlformats.org/officeDocument/2006/relationships/image" Target="../media/image5.png"/><Relationship Id="rId15" Type="http://schemas.openxmlformats.org/officeDocument/2006/relationships/image" Target="../media/image20.png"/><Relationship Id="rId10" Type="http://schemas.openxmlformats.org/officeDocument/2006/relationships/image" Target="../media/image17.jpeg"/><Relationship Id="rId4" Type="http://schemas.openxmlformats.org/officeDocument/2006/relationships/image" Target="../media/image4.png"/><Relationship Id="rId9" Type="http://schemas.microsoft.com/office/2007/relationships/hdphoto" Target="../media/hdphoto5.wdp"/><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5.xml"/><Relationship Id="rId1" Type="http://schemas.openxmlformats.org/officeDocument/2006/relationships/tags" Target="../tags/tag4.xml"/><Relationship Id="rId5" Type="http://schemas.microsoft.com/office/2007/relationships/hdphoto" Target="../media/hdphoto9.wdp"/><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tags" Target="../tags/tag8.xml"/><Relationship Id="rId7" Type="http://schemas.openxmlformats.org/officeDocument/2006/relationships/image" Target="../media/image21.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12.xml"/><Relationship Id="rId5" Type="http://schemas.openxmlformats.org/officeDocument/2006/relationships/tags" Target="../tags/tag10.xml"/><Relationship Id="rId4"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1.xml"/><Relationship Id="rId1" Type="http://schemas.openxmlformats.org/officeDocument/2006/relationships/tags" Target="../tags/tag11.xm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microsoft.com/office/2007/relationships/hdphoto" Target="../media/hdphoto9.wdp"/><Relationship Id="rId5" Type="http://schemas.openxmlformats.org/officeDocument/2006/relationships/image" Target="../media/image21.jpeg"/><Relationship Id="rId4"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microsoft.com/office/2007/relationships/hdphoto" Target="../media/hdphoto10.wdp"/><Relationship Id="rId26" Type="http://schemas.openxmlformats.org/officeDocument/2006/relationships/image" Target="../media/image29.png"/><Relationship Id="rId3" Type="http://schemas.openxmlformats.org/officeDocument/2006/relationships/tags" Target="../tags/tag17.xml"/><Relationship Id="rId21" Type="http://schemas.openxmlformats.org/officeDocument/2006/relationships/image" Target="../media/image26.png"/><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image" Target="../media/image24.png"/><Relationship Id="rId25" Type="http://schemas.openxmlformats.org/officeDocument/2006/relationships/image" Target="../media/image28.png"/><Relationship Id="rId2" Type="http://schemas.openxmlformats.org/officeDocument/2006/relationships/tags" Target="../tags/tag16.xml"/><Relationship Id="rId16" Type="http://schemas.openxmlformats.org/officeDocument/2006/relationships/image" Target="../media/image23.jpeg"/><Relationship Id="rId20" Type="http://schemas.microsoft.com/office/2007/relationships/hdphoto" Target="../media/hdphoto11.wdp"/><Relationship Id="rId29" Type="http://schemas.openxmlformats.org/officeDocument/2006/relationships/image" Target="../media/image15.pn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microsoft.com/office/2007/relationships/hdphoto" Target="../media/hdphoto2.wdp"/><Relationship Id="rId5" Type="http://schemas.openxmlformats.org/officeDocument/2006/relationships/tags" Target="../tags/tag19.xml"/><Relationship Id="rId15" Type="http://schemas.openxmlformats.org/officeDocument/2006/relationships/slideLayout" Target="../slideLayouts/slideLayout12.xml"/><Relationship Id="rId23" Type="http://schemas.openxmlformats.org/officeDocument/2006/relationships/image" Target="../media/image27.png"/><Relationship Id="rId28" Type="http://schemas.openxmlformats.org/officeDocument/2006/relationships/image" Target="../media/image31.png"/><Relationship Id="rId10" Type="http://schemas.openxmlformats.org/officeDocument/2006/relationships/tags" Target="../tags/tag24.xml"/><Relationship Id="rId19" Type="http://schemas.openxmlformats.org/officeDocument/2006/relationships/image" Target="../media/image25.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microsoft.com/office/2007/relationships/hdphoto" Target="../media/hdphoto12.wdp"/><Relationship Id="rId27"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tags" Target="../tags/tag31.xml"/><Relationship Id="rId7" Type="http://schemas.openxmlformats.org/officeDocument/2006/relationships/image" Target="../media/image21.jpe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12.xml"/><Relationship Id="rId5" Type="http://schemas.openxmlformats.org/officeDocument/2006/relationships/tags" Target="../tags/tag33.xml"/><Relationship Id="rId4" Type="http://schemas.openxmlformats.org/officeDocument/2006/relationships/tags" Target="../tags/tag32.xml"/></Relationships>
</file>

<file path=ppt/slides/_rels/slide5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8" Type="http://schemas.openxmlformats.org/officeDocument/2006/relationships/image" Target="../media/image34.png"/><Relationship Id="rId13" Type="http://schemas.microsoft.com/office/2007/relationships/hdphoto" Target="../media/hdphoto7.wdp"/><Relationship Id="rId3" Type="http://schemas.microsoft.com/office/2007/relationships/hdphoto" Target="../media/hdphoto4.wdp"/><Relationship Id="rId7" Type="http://schemas.openxmlformats.org/officeDocument/2006/relationships/image" Target="../media/image33.png"/><Relationship Id="rId12" Type="http://schemas.openxmlformats.org/officeDocument/2006/relationships/image" Target="../media/image36.png"/><Relationship Id="rId2" Type="http://schemas.openxmlformats.org/officeDocument/2006/relationships/image" Target="../media/image32.png"/><Relationship Id="rId16" Type="http://schemas.microsoft.com/office/2007/relationships/hdphoto" Target="../media/hdphoto8.wdp"/><Relationship Id="rId1" Type="http://schemas.openxmlformats.org/officeDocument/2006/relationships/slideLayout" Target="../slideLayouts/slideLayout7.xml"/><Relationship Id="rId6" Type="http://schemas.microsoft.com/office/2007/relationships/hdphoto" Target="../media/hdphoto3.wdp"/><Relationship Id="rId11" Type="http://schemas.microsoft.com/office/2007/relationships/hdphoto" Target="../media/hdphoto6.wdp"/><Relationship Id="rId5" Type="http://schemas.openxmlformats.org/officeDocument/2006/relationships/image" Target="../media/image11.png"/><Relationship Id="rId15" Type="http://schemas.openxmlformats.org/officeDocument/2006/relationships/image" Target="../media/image38.png"/><Relationship Id="rId10" Type="http://schemas.openxmlformats.org/officeDocument/2006/relationships/image" Target="../media/image35.jpeg"/><Relationship Id="rId4" Type="http://schemas.openxmlformats.org/officeDocument/2006/relationships/image" Target="../media/image10.png"/><Relationship Id="rId9" Type="http://schemas.microsoft.com/office/2007/relationships/hdphoto" Target="../media/hdphoto5.wdp"/><Relationship Id="rId1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tags" Target="../tags/tag36.xml"/><Relationship Id="rId7" Type="http://schemas.microsoft.com/office/2007/relationships/hdphoto" Target="../media/hdphoto9.wdp"/><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2.jpeg"/><Relationship Id="rId5" Type="http://schemas.openxmlformats.org/officeDocument/2006/relationships/slideLayout" Target="../slideLayouts/slideLayout8.xml"/><Relationship Id="rId4" Type="http://schemas.openxmlformats.org/officeDocument/2006/relationships/tags" Target="../tags/tag37.xml"/></Relationships>
</file>

<file path=ppt/slides/_rels/slide6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3.xml"/><Relationship Id="rId1" Type="http://schemas.openxmlformats.org/officeDocument/2006/relationships/tags" Target="../tags/tag1.xml"/><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8" Type="http://schemas.openxmlformats.org/officeDocument/2006/relationships/image" Target="../media/image34.png"/><Relationship Id="rId13" Type="http://schemas.microsoft.com/office/2007/relationships/hdphoto" Target="../media/hdphoto7.wdp"/><Relationship Id="rId3" Type="http://schemas.microsoft.com/office/2007/relationships/hdphoto" Target="../media/hdphoto4.wdp"/><Relationship Id="rId7" Type="http://schemas.openxmlformats.org/officeDocument/2006/relationships/image" Target="../media/image33.png"/><Relationship Id="rId12" Type="http://schemas.openxmlformats.org/officeDocument/2006/relationships/image" Target="../media/image36.png"/><Relationship Id="rId2" Type="http://schemas.openxmlformats.org/officeDocument/2006/relationships/image" Target="../media/image32.png"/><Relationship Id="rId16" Type="http://schemas.microsoft.com/office/2007/relationships/hdphoto" Target="../media/hdphoto8.wdp"/><Relationship Id="rId1" Type="http://schemas.openxmlformats.org/officeDocument/2006/relationships/slideLayout" Target="../slideLayouts/slideLayout7.xml"/><Relationship Id="rId6" Type="http://schemas.microsoft.com/office/2007/relationships/hdphoto" Target="../media/hdphoto3.wdp"/><Relationship Id="rId11" Type="http://schemas.microsoft.com/office/2007/relationships/hdphoto" Target="../media/hdphoto6.wdp"/><Relationship Id="rId5" Type="http://schemas.openxmlformats.org/officeDocument/2006/relationships/image" Target="../media/image11.png"/><Relationship Id="rId15" Type="http://schemas.openxmlformats.org/officeDocument/2006/relationships/image" Target="../media/image38.png"/><Relationship Id="rId10" Type="http://schemas.openxmlformats.org/officeDocument/2006/relationships/image" Target="../media/image35.jpeg"/><Relationship Id="rId4" Type="http://schemas.openxmlformats.org/officeDocument/2006/relationships/image" Target="../media/image10.png"/><Relationship Id="rId9" Type="http://schemas.microsoft.com/office/2007/relationships/hdphoto" Target="../media/hdphoto5.wdp"/><Relationship Id="rId14" Type="http://schemas.openxmlformats.org/officeDocument/2006/relationships/image" Target="../media/image37.png"/></Relationships>
</file>

<file path=ppt/slides/_rels/slide7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3.xml"/><Relationship Id="rId1" Type="http://schemas.openxmlformats.org/officeDocument/2006/relationships/tags" Target="../tags/tag2.xml"/><Relationship Id="rId4" Type="http://schemas.microsoft.com/office/2007/relationships/hdphoto" Target="../media/hdphoto9.wdp"/></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3.xml"/><Relationship Id="rId1" Type="http://schemas.openxmlformats.org/officeDocument/2006/relationships/tags" Target="../tags/tag3.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descr="山上的风景&#10;&#10;描述已自动生成"/>
          <p:cNvPicPr>
            <a:picLocks noChangeAspect="1"/>
          </p:cNvPicPr>
          <p:nvPr/>
        </p:nvPicPr>
        <p:blipFill rotWithShape="1">
          <a:blip r:embed="rId2" cstate="print">
            <a:alphaModFix amt="50000"/>
            <a:extLst>
              <a:ext uri="{BEBA8EAE-BF5A-486C-A8C5-ECC9F3942E4B}">
                <a14:imgProps xmlns:a14="http://schemas.microsoft.com/office/drawing/2010/main">
                  <a14:imgLayer r:embed="rId3">
                    <a14:imgEffect>
                      <a14:artisticPaintBrush trans="60000" brushSize="1"/>
                    </a14:imgEffect>
                    <a14:imgEffect>
                      <a14:brightnessContrast bright="-3000" contrast="20000"/>
                    </a14:imgEffect>
                  </a14:imgLayer>
                </a14:imgProps>
              </a:ext>
              <a:ext uri="{28A0092B-C50C-407E-A947-70E740481C1C}">
                <a14:useLocalDpi xmlns:a14="http://schemas.microsoft.com/office/drawing/2010/main" val="0"/>
              </a:ext>
            </a:extLst>
          </a:blip>
          <a:srcRect b="51350"/>
          <a:stretch>
            <a:fillRect/>
          </a:stretch>
        </p:blipFill>
        <p:spPr>
          <a:xfrm flipV="1">
            <a:off x="0" y="0"/>
            <a:ext cx="12191998" cy="1512356"/>
          </a:xfrm>
          <a:custGeom>
            <a:avLst/>
            <a:gdLst>
              <a:gd name="connsiteX0" fmla="*/ 0 w 12191998"/>
              <a:gd name="connsiteY0" fmla="*/ 1512356 h 1512356"/>
              <a:gd name="connsiteX1" fmla="*/ 12191998 w 12191998"/>
              <a:gd name="connsiteY1" fmla="*/ 1512356 h 1512356"/>
              <a:gd name="connsiteX2" fmla="*/ 12191998 w 12191998"/>
              <a:gd name="connsiteY2" fmla="*/ 0 h 1512356"/>
              <a:gd name="connsiteX3" fmla="*/ 0 w 12191998"/>
              <a:gd name="connsiteY3" fmla="*/ 0 h 1512356"/>
            </a:gdLst>
            <a:ahLst/>
            <a:cxnLst>
              <a:cxn ang="0">
                <a:pos x="connsiteX0" y="connsiteY0"/>
              </a:cxn>
              <a:cxn ang="0">
                <a:pos x="connsiteX1" y="connsiteY1"/>
              </a:cxn>
              <a:cxn ang="0">
                <a:pos x="connsiteX2" y="connsiteY2"/>
              </a:cxn>
              <a:cxn ang="0">
                <a:pos x="connsiteX3" y="connsiteY3"/>
              </a:cxn>
            </a:cxnLst>
            <a:rect l="l" t="t" r="r" b="b"/>
            <a:pathLst>
              <a:path w="12191998" h="1512356">
                <a:moveTo>
                  <a:pt x="0" y="1512356"/>
                </a:moveTo>
                <a:lnTo>
                  <a:pt x="12191998" y="1512356"/>
                </a:lnTo>
                <a:lnTo>
                  <a:pt x="12191998" y="0"/>
                </a:lnTo>
                <a:lnTo>
                  <a:pt x="0" y="0"/>
                </a:lnTo>
                <a:close/>
              </a:path>
            </a:pathLst>
          </a:custGeom>
        </p:spPr>
      </p:pic>
      <p:pic>
        <p:nvPicPr>
          <p:cNvPr id="27" name="图片 26" descr="图片包含 烟, 云, 盘子, 蛋糕&#10;&#10;描述已自动生成"/>
          <p:cNvPicPr>
            <a:picLocks noChangeAspect="1"/>
          </p:cNvPicPr>
          <p:nvPr/>
        </p:nvPicPr>
        <p:blipFill>
          <a:blip r:embed="rId4">
            <a:alphaModFix amt="50000"/>
            <a:extLst>
              <a:ext uri="{28A0092B-C50C-407E-A947-70E740481C1C}">
                <a14:useLocalDpi xmlns:a14="http://schemas.microsoft.com/office/drawing/2010/main" val="0"/>
              </a:ext>
            </a:extLst>
          </a:blip>
          <a:srcRect t="24728"/>
          <a:stretch>
            <a:fillRect/>
          </a:stretch>
        </p:blipFill>
        <p:spPr>
          <a:xfrm>
            <a:off x="23528" y="1292"/>
            <a:ext cx="12168472" cy="5650208"/>
          </a:xfrm>
          <a:custGeom>
            <a:avLst/>
            <a:gdLst>
              <a:gd name="connsiteX0" fmla="*/ 0 w 12168472"/>
              <a:gd name="connsiteY0" fmla="*/ 0 h 5224207"/>
              <a:gd name="connsiteX1" fmla="*/ 12168472 w 12168472"/>
              <a:gd name="connsiteY1" fmla="*/ 0 h 5224207"/>
              <a:gd name="connsiteX2" fmla="*/ 12168472 w 12168472"/>
              <a:gd name="connsiteY2" fmla="*/ 5224207 h 5224207"/>
              <a:gd name="connsiteX3" fmla="*/ 0 w 12168472"/>
              <a:gd name="connsiteY3" fmla="*/ 5224207 h 5224207"/>
            </a:gdLst>
            <a:ahLst/>
            <a:cxnLst>
              <a:cxn ang="0">
                <a:pos x="connsiteX0" y="connsiteY0"/>
              </a:cxn>
              <a:cxn ang="0">
                <a:pos x="connsiteX1" y="connsiteY1"/>
              </a:cxn>
              <a:cxn ang="0">
                <a:pos x="connsiteX2" y="connsiteY2"/>
              </a:cxn>
              <a:cxn ang="0">
                <a:pos x="connsiteX3" y="connsiteY3"/>
              </a:cxn>
            </a:cxnLst>
            <a:rect l="l" t="t" r="r" b="b"/>
            <a:pathLst>
              <a:path w="12168472" h="5224207">
                <a:moveTo>
                  <a:pt x="0" y="0"/>
                </a:moveTo>
                <a:lnTo>
                  <a:pt x="12168472" y="0"/>
                </a:lnTo>
                <a:lnTo>
                  <a:pt x="12168472" y="5224207"/>
                </a:lnTo>
                <a:lnTo>
                  <a:pt x="0" y="5224207"/>
                </a:lnTo>
                <a:close/>
              </a:path>
            </a:pathLst>
          </a:custGeom>
        </p:spPr>
      </p:pic>
      <p:pic>
        <p:nvPicPr>
          <p:cNvPr id="37" name="图片 36" descr="查看图片"/>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artisticPaintBrush trans="50000"/>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0243" b="22464"/>
          <a:stretch>
            <a:fillRect/>
          </a:stretch>
        </p:blipFill>
        <p:spPr bwMode="auto">
          <a:xfrm flipH="1">
            <a:off x="-2" y="1551507"/>
            <a:ext cx="6948095" cy="3980746"/>
          </a:xfrm>
          <a:custGeom>
            <a:avLst/>
            <a:gdLst>
              <a:gd name="connsiteX0" fmla="*/ 6948095 w 6948095"/>
              <a:gd name="connsiteY0" fmla="*/ 0 h 6713066"/>
              <a:gd name="connsiteX1" fmla="*/ 0 w 6948095"/>
              <a:gd name="connsiteY1" fmla="*/ 0 h 6713066"/>
              <a:gd name="connsiteX2" fmla="*/ 0 w 6948095"/>
              <a:gd name="connsiteY2" fmla="*/ 6713066 h 6713066"/>
              <a:gd name="connsiteX3" fmla="*/ 6948095 w 6948095"/>
              <a:gd name="connsiteY3" fmla="*/ 6713066 h 6713066"/>
            </a:gdLst>
            <a:ahLst/>
            <a:cxnLst>
              <a:cxn ang="0">
                <a:pos x="connsiteX0" y="connsiteY0"/>
              </a:cxn>
              <a:cxn ang="0">
                <a:pos x="connsiteX1" y="connsiteY1"/>
              </a:cxn>
              <a:cxn ang="0">
                <a:pos x="connsiteX2" y="connsiteY2"/>
              </a:cxn>
              <a:cxn ang="0">
                <a:pos x="connsiteX3" y="connsiteY3"/>
              </a:cxn>
            </a:cxnLst>
            <a:rect l="l" t="t" r="r" b="b"/>
            <a:pathLst>
              <a:path w="6948095" h="6713066">
                <a:moveTo>
                  <a:pt x="6948095" y="0"/>
                </a:moveTo>
                <a:lnTo>
                  <a:pt x="0" y="0"/>
                </a:lnTo>
                <a:lnTo>
                  <a:pt x="0" y="6713066"/>
                </a:lnTo>
                <a:lnTo>
                  <a:pt x="6948095" y="6713066"/>
                </a:lnTo>
                <a:close/>
              </a:path>
            </a:pathLst>
          </a:custGeom>
          <a:noFill/>
          <a:extLst>
            <a:ext uri="{909E8E84-426E-40DD-AFC4-6F175D3DCCD1}">
              <a14:hiddenFill xmlns:a14="http://schemas.microsoft.com/office/drawing/2010/main">
                <a:solidFill>
                  <a:srgbClr val="FFFFFF"/>
                </a:solidFill>
              </a14:hiddenFill>
            </a:ext>
          </a:extLst>
        </p:spPr>
      </p:pic>
      <p:pic>
        <p:nvPicPr>
          <p:cNvPr id="30" name="图片 29" descr="山上的风景&#10;&#10;描述已自动生成"/>
          <p:cNvPicPr>
            <a:picLocks noChangeAspect="1"/>
          </p:cNvPicPr>
          <p:nvPr/>
        </p:nvPicPr>
        <p:blipFill rotWithShape="1">
          <a:blip r:embed="rId2" cstate="print">
            <a:extLst>
              <a:ext uri="{BEBA8EAE-BF5A-486C-A8C5-ECC9F3942E4B}">
                <a14:imgProps xmlns:a14="http://schemas.microsoft.com/office/drawing/2010/main">
                  <a14:imgLayer r:embed="rId3">
                    <a14:imgEffect>
                      <a14:artisticPaintBrush trans="60000" brushSize="1"/>
                    </a14:imgEffect>
                    <a14:imgEffect>
                      <a14:brightnessContrast bright="-3000" contrast="20000"/>
                    </a14:imgEffect>
                  </a14:imgLayer>
                </a14:imgProps>
              </a:ext>
              <a:ext uri="{28A0092B-C50C-407E-A947-70E740481C1C}">
                <a14:useLocalDpi xmlns:a14="http://schemas.microsoft.com/office/drawing/2010/main" val="0"/>
              </a:ext>
            </a:extLst>
          </a:blip>
          <a:srcRect b="15932"/>
          <a:stretch>
            <a:fillRect/>
          </a:stretch>
        </p:blipFill>
        <p:spPr>
          <a:xfrm>
            <a:off x="0" y="4244604"/>
            <a:ext cx="12192000" cy="2613396"/>
          </a:xfrm>
          <a:custGeom>
            <a:avLst/>
            <a:gdLst>
              <a:gd name="connsiteX0" fmla="*/ 0 w 12192000"/>
              <a:gd name="connsiteY0" fmla="*/ 0 h 2613396"/>
              <a:gd name="connsiteX1" fmla="*/ 12192000 w 12192000"/>
              <a:gd name="connsiteY1" fmla="*/ 0 h 2613396"/>
              <a:gd name="connsiteX2" fmla="*/ 12192000 w 12192000"/>
              <a:gd name="connsiteY2" fmla="*/ 2613396 h 2613396"/>
              <a:gd name="connsiteX3" fmla="*/ 0 w 12192000"/>
              <a:gd name="connsiteY3" fmla="*/ 2613396 h 2613396"/>
            </a:gdLst>
            <a:ahLst/>
            <a:cxnLst>
              <a:cxn ang="0">
                <a:pos x="connsiteX0" y="connsiteY0"/>
              </a:cxn>
              <a:cxn ang="0">
                <a:pos x="connsiteX1" y="connsiteY1"/>
              </a:cxn>
              <a:cxn ang="0">
                <a:pos x="connsiteX2" y="connsiteY2"/>
              </a:cxn>
              <a:cxn ang="0">
                <a:pos x="connsiteX3" y="connsiteY3"/>
              </a:cxn>
            </a:cxnLst>
            <a:rect l="l" t="t" r="r" b="b"/>
            <a:pathLst>
              <a:path w="12192000" h="2613396">
                <a:moveTo>
                  <a:pt x="0" y="0"/>
                </a:moveTo>
                <a:lnTo>
                  <a:pt x="12192000" y="0"/>
                </a:lnTo>
                <a:lnTo>
                  <a:pt x="12192000" y="2613396"/>
                </a:lnTo>
                <a:lnTo>
                  <a:pt x="0" y="2613396"/>
                </a:lnTo>
                <a:close/>
              </a:path>
            </a:pathLst>
          </a:custGeom>
        </p:spPr>
      </p:pic>
      <p:pic>
        <p:nvPicPr>
          <p:cNvPr id="11" name="Picture 18" descr="查看图片"/>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4831" y="5532252"/>
            <a:ext cx="7814313" cy="2572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查看图片"/>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a:off x="-1243616" y="5130740"/>
            <a:ext cx="6324729" cy="236821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查看图片"/>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5000" contrast="40000"/>
                    </a14:imgEffect>
                    <a14:imgEffect>
                      <a14:saturation sat="50000"/>
                    </a14:imgEffect>
                  </a14:imgLayer>
                </a14:imgProps>
              </a:ext>
              <a:ext uri="{28A0092B-C50C-407E-A947-70E740481C1C}">
                <a14:useLocalDpi xmlns:a14="http://schemas.microsoft.com/office/drawing/2010/main" val="0"/>
              </a:ext>
            </a:extLst>
          </a:blip>
          <a:srcRect t="39936" b="42472"/>
          <a:stretch>
            <a:fillRect/>
          </a:stretch>
        </p:blipFill>
        <p:spPr bwMode="auto">
          <a:xfrm>
            <a:off x="7897702" y="644955"/>
            <a:ext cx="5153195" cy="90655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p:cNvGrpSpPr/>
          <p:nvPr/>
        </p:nvGrpSpPr>
        <p:grpSpPr>
          <a:xfrm rot="16200000">
            <a:off x="5210076" y="-1494940"/>
            <a:ext cx="1769622" cy="9362664"/>
            <a:chOff x="-314568" y="1639562"/>
            <a:chExt cx="12876211" cy="2560562"/>
          </a:xfrm>
          <a:effectLst/>
        </p:grpSpPr>
        <p:sp>
          <p:nvSpPr>
            <p:cNvPr id="19" name="双波形 18"/>
            <p:cNvSpPr/>
            <p:nvPr/>
          </p:nvSpPr>
          <p:spPr>
            <a:xfrm rot="5400000">
              <a:off x="4846475" y="-3515045"/>
              <a:ext cx="2554126" cy="12876211"/>
            </a:xfrm>
            <a:prstGeom prst="doubleWave">
              <a:avLst>
                <a:gd name="adj1" fmla="val 3004"/>
                <a:gd name="adj2" fmla="val 0"/>
              </a:avLst>
            </a:prstGeom>
            <a:blipFill dpi="0" rotWithShape="0">
              <a:blip r:embed="rId10">
                <a:extLst>
                  <a:ext uri="{BEBA8EAE-BF5A-486C-A8C5-ECC9F3942E4B}">
                    <a14:imgProps xmlns:a14="http://schemas.microsoft.com/office/drawing/2010/main">
                      <a14:imgLayer r:embed="rId11">
                        <a14:imgEffect>
                          <a14:brightnessContrast bright="-20000"/>
                        </a14:imgEffect>
                        <a14:imgEffect>
                          <a14:colorTemperature colorTemp="4700"/>
                        </a14:imgEffect>
                        <a14:imgEffect>
                          <a14:saturation sat="80000"/>
                        </a14:imgEffect>
                      </a14:imgLayer>
                    </a14:imgProps>
                  </a:ext>
                </a:extLst>
              </a:blip>
              <a:srcRect/>
              <a:tile tx="0" ty="0" sx="50000" sy="50000" flip="none" algn="ctr"/>
            </a:blipFill>
            <a:ln>
              <a:noFill/>
            </a:ln>
          </p:spPr>
          <p:txBody>
            <a:bodyPr vert="horz" wrap="square" lIns="91440" tIns="45720" rIns="91440" bIns="45720" numCol="1" anchor="t" anchorCtr="0" compatLnSpc="1"/>
            <a:lstStyle/>
            <a:p>
              <a:endParaRPr lang="zh-CN" altLang="en-US">
                <a:solidFill>
                  <a:schemeClr val="tx1"/>
                </a:solidFill>
              </a:endParaRPr>
            </a:p>
          </p:txBody>
        </p:sp>
        <p:cxnSp>
          <p:nvCxnSpPr>
            <p:cNvPr id="22" name="直接连接符 21"/>
            <p:cNvCxnSpPr/>
            <p:nvPr/>
          </p:nvCxnSpPr>
          <p:spPr>
            <a:xfrm>
              <a:off x="0" y="1639562"/>
              <a:ext cx="12192000" cy="0"/>
            </a:xfrm>
            <a:prstGeom prst="line">
              <a:avLst/>
            </a:prstGeom>
            <a:ln w="76200">
              <a:solidFill>
                <a:srgbClr val="B1AE8F"/>
              </a:solidFill>
            </a:ln>
            <a:effectLst>
              <a:outerShdw blurRad="50800" dir="5400000" algn="t"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0" y="4200123"/>
              <a:ext cx="12192000" cy="0"/>
            </a:xfrm>
            <a:prstGeom prst="line">
              <a:avLst/>
            </a:prstGeom>
            <a:ln w="76200">
              <a:solidFill>
                <a:srgbClr val="B1AE8F"/>
              </a:solidFill>
            </a:ln>
            <a:effectLst>
              <a:outerShdw blurRad="50800" dir="5400000" algn="t"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324510" y="2565354"/>
            <a:ext cx="8966200" cy="1067343"/>
          </a:xfrm>
          <a:prstGeom prst="rect">
            <a:avLst/>
          </a:prstGeom>
          <a:noFill/>
          <a:ln w="9525">
            <a:noFill/>
          </a:ln>
          <a:effectLst>
            <a:outerShdw blurRad="50800" dist="38100" dir="5400000" algn="t" rotWithShape="0">
              <a:srgbClr val="35433D">
                <a:alpha val="40000"/>
              </a:srgbClr>
            </a:outerShdw>
          </a:effectLst>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CAC3B2"/>
                </a:solidFill>
                <a:effectLst/>
                <a:uLnTx/>
                <a:uFillTx/>
                <a:latin typeface="鸿雷行书简体" panose="00000505000000000000" pitchFamily="2" charset="-122"/>
                <a:ea typeface="鸿雷行书简体" panose="00000505000000000000" pitchFamily="2" charset="-122"/>
                <a:sym typeface="微软雅黑" panose="020B0503020204020204" pitchFamily="34" charset="-122"/>
              </a:rPr>
              <a:t>一、散文</a:t>
            </a:r>
            <a:r>
              <a:rPr kumimoji="0" lang="zh-CN" altLang="zh-CN" sz="5400" b="1" i="0" u="none" strike="noStrike" kern="1200" cap="none" spc="0" normalizeH="0" baseline="0" noProof="0" dirty="0">
                <a:ln>
                  <a:noFill/>
                </a:ln>
                <a:solidFill>
                  <a:srgbClr val="CAC3B2"/>
                </a:solidFill>
                <a:effectLst/>
                <a:uLnTx/>
                <a:uFillTx/>
                <a:latin typeface="鸿雷行书简体" panose="00000505000000000000" pitchFamily="2" charset="-122"/>
                <a:ea typeface="鸿雷行书简体" panose="00000505000000000000" pitchFamily="2" charset="-122"/>
                <a:sym typeface="微软雅黑" panose="020B0503020204020204" pitchFamily="34" charset="-122"/>
              </a:rPr>
              <a:t>行文思路</a:t>
            </a:r>
            <a:r>
              <a:rPr kumimoji="0" lang="zh-CN" altLang="en-US" sz="5400" b="1" i="0" u="none" strike="noStrike" kern="1200" cap="none" spc="0" normalizeH="0" baseline="0" noProof="0" dirty="0">
                <a:ln>
                  <a:noFill/>
                </a:ln>
                <a:solidFill>
                  <a:srgbClr val="CAC3B2"/>
                </a:solidFill>
                <a:effectLst/>
                <a:uLnTx/>
                <a:uFillTx/>
                <a:latin typeface="鸿雷行书简体" panose="00000505000000000000" pitchFamily="2" charset="-122"/>
                <a:ea typeface="鸿雷行书简体" panose="00000505000000000000" pitchFamily="2" charset="-122"/>
                <a:sym typeface="微软雅黑" panose="020B0503020204020204" pitchFamily="34" charset="-122"/>
              </a:rPr>
              <a:t>的概括</a:t>
            </a:r>
          </a:p>
        </p:txBody>
      </p:sp>
      <p:pic>
        <p:nvPicPr>
          <p:cNvPr id="34" name="Picture 10" descr="查看图片"/>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7000" contrast="40000"/>
                    </a14:imgEffect>
                    <a14:imgEffect>
                      <a14:saturation sat="40000"/>
                    </a14:imgEffect>
                  </a14:imgLayer>
                </a14:imgProps>
              </a:ext>
              <a:ext uri="{28A0092B-C50C-407E-A947-70E740481C1C}">
                <a14:useLocalDpi xmlns:a14="http://schemas.microsoft.com/office/drawing/2010/main" val="0"/>
              </a:ext>
            </a:extLst>
          </a:blip>
          <a:srcRect l="-22295" t="15477" r="22295" b="66931"/>
          <a:stretch>
            <a:fillRect/>
          </a:stretch>
        </p:blipFill>
        <p:spPr bwMode="auto">
          <a:xfrm>
            <a:off x="9044909" y="2963126"/>
            <a:ext cx="3900622" cy="6861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查看图片"/>
          <p:cNvPicPr>
            <a:picLocks noChangeAspect="1" noChangeArrowheads="1"/>
          </p:cNvPicPr>
          <p:nvPr/>
        </p:nvPicPr>
        <p:blipFill rotWithShape="1">
          <a:blip r:embed="rId14" cstate="print">
            <a:extLst>
              <a:ext uri="{BEBA8EAE-BF5A-486C-A8C5-ECC9F3942E4B}">
                <a14:imgProps xmlns:a14="http://schemas.microsoft.com/office/drawing/2010/main">
                  <a14:imgLayer r:embed="rId9">
                    <a14:imgEffect>
                      <a14:brightnessContrast bright="-10000" contrast="40000"/>
                    </a14:imgEffect>
                    <a14:imgEffect>
                      <a14:saturation sat="50000"/>
                    </a14:imgEffect>
                  </a14:imgLayer>
                </a14:imgProps>
              </a:ext>
              <a:ext uri="{28A0092B-C50C-407E-A947-70E740481C1C}">
                <a14:useLocalDpi xmlns:a14="http://schemas.microsoft.com/office/drawing/2010/main" val="0"/>
              </a:ext>
            </a:extLst>
          </a:blip>
          <a:srcRect l="6494" t="64470" r="24579" b="17938"/>
          <a:stretch>
            <a:fillRect/>
          </a:stretch>
        </p:blipFill>
        <p:spPr bwMode="auto">
          <a:xfrm>
            <a:off x="-610748" y="1911805"/>
            <a:ext cx="3551930" cy="9065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查看图片"/>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9000" contrast="40000"/>
                    </a14:imgEffect>
                    <a14:imgEffect>
                      <a14:saturation sat="50000"/>
                    </a14:imgEffect>
                  </a14:imgLayer>
                </a14:imgProps>
              </a:ext>
              <a:ext uri="{28A0092B-C50C-407E-A947-70E740481C1C}">
                <a14:useLocalDpi xmlns:a14="http://schemas.microsoft.com/office/drawing/2010/main" val="0"/>
              </a:ext>
            </a:extLst>
          </a:blip>
          <a:srcRect t="39936" b="42472"/>
          <a:stretch>
            <a:fillRect/>
          </a:stretch>
        </p:blipFill>
        <p:spPr bwMode="auto">
          <a:xfrm>
            <a:off x="5644831" y="5588629"/>
            <a:ext cx="4060995" cy="714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utoRev="1" fill="hold" nodeType="withEffect">
                                  <p:stCondLst>
                                    <p:cond delay="0"/>
                                  </p:stCondLst>
                                  <p:childTnLst>
                                    <p:animMotion origin="layout" path="M -4.58333E-6 -3.7037E-6 L -0.15013 0.00301 " pathEditMode="relative" rAng="0" ptsTypes="AA">
                                      <p:cBhvr>
                                        <p:cTn id="6" dur="10000" fill="hold"/>
                                        <p:tgtEl>
                                          <p:spTgt spid="2058"/>
                                        </p:tgtEl>
                                        <p:attrNameLst>
                                          <p:attrName>ppt_x</p:attrName>
                                          <p:attrName>ppt_y</p:attrName>
                                        </p:attrNameLst>
                                      </p:cBhvr>
                                      <p:rCtr x="-7513" y="139"/>
                                    </p:animMotion>
                                  </p:childTnLst>
                                </p:cTn>
                              </p:par>
                              <p:par>
                                <p:cTn id="7" presetID="35" presetClass="path" presetSubtype="0" autoRev="1" fill="hold" nodeType="withEffect">
                                  <p:stCondLst>
                                    <p:cond delay="0"/>
                                  </p:stCondLst>
                                  <p:childTnLst>
                                    <p:animMotion origin="layout" path="M -4.58333E-6 -3.7037E-6 L -0.15013 0.00301 " pathEditMode="relative" rAng="0" ptsTypes="AA">
                                      <p:cBhvr>
                                        <p:cTn id="8" dur="10000" spd="-100000" fill="hold"/>
                                        <p:tgtEl>
                                          <p:spTgt spid="43"/>
                                        </p:tgtEl>
                                        <p:attrNameLst>
                                          <p:attrName>ppt_x</p:attrName>
                                          <p:attrName>ppt_y</p:attrName>
                                        </p:attrNameLst>
                                      </p:cBhvr>
                                      <p:rCtr x="-7513" y="139"/>
                                    </p:animMotion>
                                  </p:childTnLst>
                                </p:cTn>
                              </p:par>
                              <p:par>
                                <p:cTn id="9" presetID="35" presetClass="path" presetSubtype="0" autoRev="1" fill="hold" nodeType="withEffect">
                                  <p:stCondLst>
                                    <p:cond delay="0"/>
                                  </p:stCondLst>
                                  <p:childTnLst>
                                    <p:animMotion origin="layout" path="M -4.58333E-6 -3.7037E-6 L -0.15013 0.00301 " pathEditMode="relative" rAng="0" ptsTypes="AA">
                                      <p:cBhvr>
                                        <p:cTn id="10" dur="10000" fill="hold"/>
                                        <p:tgtEl>
                                          <p:spTgt spid="35"/>
                                        </p:tgtEl>
                                        <p:attrNameLst>
                                          <p:attrName>ppt_x</p:attrName>
                                          <p:attrName>ppt_y</p:attrName>
                                        </p:attrNameLst>
                                      </p:cBhvr>
                                      <p:rCtr x="-751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482600" y="1082188"/>
            <a:ext cx="11214100" cy="5356711"/>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latin typeface="Arial" panose="020B0604020202090204"/>
              <a:ea typeface="等线"/>
            </a:endParaRPr>
          </a:p>
        </p:txBody>
      </p:sp>
      <p:sp>
        <p:nvSpPr>
          <p:cNvPr id="2" name="文本框 1"/>
          <p:cNvSpPr txBox="1"/>
          <p:nvPr/>
        </p:nvSpPr>
        <p:spPr>
          <a:xfrm>
            <a:off x="776012"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zh-CN" altLang="en-US" dirty="0">
                <a:sym typeface="微软雅黑" panose="020B0503020204020204" pitchFamily="34" charset="-122"/>
              </a:rPr>
              <a:t>理清行文思路“</a:t>
            </a:r>
            <a:r>
              <a:rPr lang="en-US" altLang="zh-CN" dirty="0">
                <a:sym typeface="微软雅黑" panose="020B0503020204020204" pitchFamily="34" charset="-122"/>
              </a:rPr>
              <a:t>3</a:t>
            </a:r>
            <a:r>
              <a:rPr lang="zh-CN" altLang="en-US" dirty="0">
                <a:sym typeface="微软雅黑" panose="020B0503020204020204" pitchFamily="34" charset="-122"/>
              </a:rPr>
              <a:t>法”</a:t>
            </a:r>
          </a:p>
        </p:txBody>
      </p:sp>
      <p:sp>
        <p:nvSpPr>
          <p:cNvPr id="4" name="矩形 3"/>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CAB8"/>
              </a:solidFill>
            </a:endParaRPr>
          </a:p>
        </p:txBody>
      </p:sp>
      <p:sp>
        <p:nvSpPr>
          <p:cNvPr id="7" name="文本框 6"/>
          <p:cNvSpPr txBox="1"/>
          <p:nvPr/>
        </p:nvSpPr>
        <p:spPr>
          <a:xfrm>
            <a:off x="742145" y="1206819"/>
            <a:ext cx="10600268" cy="1120371"/>
          </a:xfrm>
          <a:prstGeom prst="rect">
            <a:avLst/>
          </a:prstGeom>
        </p:spPr>
        <p:txBody>
          <a:bodyPr wrap="square">
            <a:spAutoFit/>
          </a:bodyPr>
          <a:lstStyle>
            <a:defPPr>
              <a:defRPr lang="zh-CN"/>
            </a:defPPr>
            <a:lvl1pPr algn="just">
              <a:lnSpc>
                <a:spcPct val="130000"/>
              </a:lnSpc>
              <a:defRPr sz="2800">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25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①划分层次法。</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给全文划分层次，归纳层意，根据事件发生发展的各个阶段，梳理出明确的结构思路。</a:t>
            </a:r>
          </a:p>
        </p:txBody>
      </p:sp>
      <p:sp>
        <p:nvSpPr>
          <p:cNvPr id="8" name="文本框 7"/>
          <p:cNvSpPr txBox="1"/>
          <p:nvPr/>
        </p:nvSpPr>
        <p:spPr>
          <a:xfrm>
            <a:off x="742145" y="2600454"/>
            <a:ext cx="10600268" cy="1658980"/>
          </a:xfrm>
          <a:prstGeom prst="rect">
            <a:avLst/>
          </a:prstGeom>
        </p:spPr>
        <p:txBody>
          <a:bodyPr wrap="square">
            <a:spAutoFit/>
          </a:bodyPr>
          <a:lstStyle>
            <a:defPPr>
              <a:defRPr lang="zh-CN"/>
            </a:defPPr>
            <a:lvl1pPr algn="just">
              <a:lnSpc>
                <a:spcPct val="130000"/>
              </a:lnSpc>
              <a:defRPr sz="2800">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25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②找线索法。</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先找出文章线索，再按照线索归纳梳理。散文常见的线索有：具体事物、人物、中心事件、思想感情、时间、空间、作者见闻等。</a:t>
            </a:r>
          </a:p>
        </p:txBody>
      </p:sp>
      <p:sp>
        <p:nvSpPr>
          <p:cNvPr id="9" name="文本框 8"/>
          <p:cNvSpPr txBox="1"/>
          <p:nvPr/>
        </p:nvSpPr>
        <p:spPr>
          <a:xfrm>
            <a:off x="742145" y="4558096"/>
            <a:ext cx="10792100" cy="1658980"/>
          </a:xfrm>
          <a:prstGeom prst="rect">
            <a:avLst/>
          </a:prstGeom>
        </p:spPr>
        <p:txBody>
          <a:bodyPr wrap="square">
            <a:spAutoFit/>
          </a:bodyPr>
          <a:lstStyle>
            <a:defPPr>
              <a:defRPr lang="zh-CN"/>
            </a:defPPr>
            <a:lvl1pPr algn="just">
              <a:lnSpc>
                <a:spcPct val="130000"/>
              </a:lnSpc>
              <a:defRPr sz="2800">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25000"/>
              </a:lnSpc>
              <a:spcBef>
                <a:spcPts val="0"/>
              </a:spcBef>
              <a:spcAft>
                <a:spcPts val="0"/>
              </a:spcAft>
              <a:buClrTx/>
              <a:buSzTx/>
              <a:buFontTx/>
              <a:buNone/>
              <a:defRPr/>
            </a:pPr>
            <a:r>
              <a:rPr lang="zh-CN" altLang="en-US" b="1" dirty="0">
                <a:solidFill>
                  <a:srgbClr val="4F635A"/>
                </a:solidFill>
                <a:sym typeface="微软雅黑" panose="020B0503020204020204" pitchFamily="34" charset="-122"/>
              </a:rPr>
              <a:t>③心理词</a:t>
            </a:r>
            <a:r>
              <a:rPr lang="en-US" altLang="zh-CN" b="1" dirty="0">
                <a:solidFill>
                  <a:srgbClr val="4F635A"/>
                </a:solidFill>
                <a:sym typeface="微软雅黑" panose="020B0503020204020204" pitchFamily="34" charset="-122"/>
              </a:rPr>
              <a:t>(</a:t>
            </a:r>
            <a:r>
              <a:rPr lang="zh-CN" altLang="en-US" b="1" dirty="0">
                <a:solidFill>
                  <a:srgbClr val="4F635A"/>
                </a:solidFill>
                <a:sym typeface="微软雅黑" panose="020B0503020204020204" pitchFamily="34" charset="-122"/>
              </a:rPr>
              <a:t>感情词</a:t>
            </a:r>
            <a:r>
              <a:rPr lang="en-US" altLang="zh-CN" b="1" dirty="0">
                <a:solidFill>
                  <a:srgbClr val="4F635A"/>
                </a:solidFill>
                <a:sym typeface="微软雅黑" panose="020B0503020204020204" pitchFamily="34" charset="-122"/>
              </a:rPr>
              <a:t>)</a:t>
            </a:r>
            <a:r>
              <a:rPr lang="zh-CN" altLang="en-US" b="1" dirty="0">
                <a:solidFill>
                  <a:srgbClr val="4F635A"/>
                </a:solidFill>
                <a:sym typeface="微软雅黑" panose="020B0503020204020204" pitchFamily="34" charset="-122"/>
              </a:rPr>
              <a:t>组合法。</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首先要结合文本的层次或线索来分析，然后</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以心理</a:t>
            </a:r>
            <a:r>
              <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感情</a:t>
            </a:r>
            <a:r>
              <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变化为突破口</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用心理词</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感情词</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组织成合理的先后顺序</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。有的心理词</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感情词</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可从原文中提取，有的则需要自己概括。 </a:t>
            </a:r>
          </a:p>
        </p:txBody>
      </p:sp>
      <p:cxnSp>
        <p:nvCxnSpPr>
          <p:cNvPr id="11" name="直接连接符 10"/>
          <p:cNvCxnSpPr/>
          <p:nvPr/>
        </p:nvCxnSpPr>
        <p:spPr>
          <a:xfrm>
            <a:off x="880533" y="2473454"/>
            <a:ext cx="10600268" cy="0"/>
          </a:xfrm>
          <a:prstGeom prst="line">
            <a:avLst/>
          </a:prstGeom>
          <a:ln w="12700">
            <a:solidFill>
              <a:srgbClr val="4F635A"/>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80533" y="4417187"/>
            <a:ext cx="10600268" cy="0"/>
          </a:xfrm>
          <a:prstGeom prst="line">
            <a:avLst/>
          </a:prstGeom>
          <a:ln w="12700">
            <a:solidFill>
              <a:srgbClr val="4F635A"/>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from="0" to="1" calcmode="lin" valueType="num">
                                      <p:cBhvr>
                                        <p:cTn id="7" dur="10" fill="hold">
                                          <p:stCondLst>
                                            <p:cond delay="0"/>
                                          </p:stCondLst>
                                        </p:cTn>
                                        <p:tgtEl>
                                          <p:spTgt spid="7"/>
                                        </p:tgtEl>
                                        <p:attrNameLst>
                                          <p:attrName>style.opacity</p:attrName>
                                        </p:attrNameLst>
                                      </p:cBhvr>
                                    </p:anim>
                                    <p:anim to="" calcmode="lin" valueType="num">
                                      <p:cBhvr>
                                        <p:cTn id="8" dur="1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from="0" to="1" calcmode="lin" valueType="num">
                                      <p:cBhvr>
                                        <p:cTn id="11" dur="10" fill="hold">
                                          <p:stCondLst>
                                            <p:cond delay="0"/>
                                          </p:stCondLst>
                                        </p:cTn>
                                        <p:tgtEl>
                                          <p:spTgt spid="11"/>
                                        </p:tgtEl>
                                        <p:attrNameLst>
                                          <p:attrName>style.opacity</p:attrName>
                                        </p:attrNameLst>
                                      </p:cBhvr>
                                    </p:anim>
                                    <p:anim to="" calcmode="lin" valueType="num">
                                      <p:cBhvr>
                                        <p:cTn id="12"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decel="10000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from="0" to="1" calcmode="lin" valueType="num">
                                      <p:cBhvr>
                                        <p:cTn id="17" dur="10" fill="hold">
                                          <p:stCondLst>
                                            <p:cond delay="0"/>
                                          </p:stCondLst>
                                        </p:cTn>
                                        <p:tgtEl>
                                          <p:spTgt spid="8"/>
                                        </p:tgtEl>
                                        <p:attrNameLst>
                                          <p:attrName>style.opacity</p:attrName>
                                        </p:attrNameLst>
                                      </p:cBhvr>
                                    </p:anim>
                                    <p:anim to="" calcmode="lin" valueType="num">
                                      <p:cBhvr>
                                        <p:cTn id="18" dur="10" fill="hold">
                                          <p:stCondLst>
                                            <p:cond delay="0"/>
                                          </p:stCondLst>
                                        </p:cTn>
                                        <p:tgtEl>
                                          <p:spTgt spid="8"/>
                                        </p:tgtEl>
                                        <p:attrNameLst>
                                          <p:attrName>ppt_x</p:attrName>
                                        </p:attrNameLst>
                                      </p:cBhvr>
                                      <p:tavLst>
                                        <p:tav tm="0" fmla="$">
                                          <p:val>
                                            <p:strVal val="#ppt_x-.05"/>
                                          </p:val>
                                        </p:tav>
                                        <p:tav tm="100000" fmla="$">
                                          <p:val>
                                            <p:strVal val="#ppt_x"/>
                                          </p:val>
                                        </p:tav>
                                      </p:tavLst>
                                    </p:anim>
                                  </p:childTnLst>
                                </p:cTn>
                              </p:par>
                              <p:par>
                                <p:cTn id="19" presetID="10" presetClass="entr" presetSubtype="0" decel="10000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from="0" to="1" calcmode="lin" valueType="num">
                                      <p:cBhvr>
                                        <p:cTn id="21" dur="10" fill="hold">
                                          <p:stCondLst>
                                            <p:cond delay="0"/>
                                          </p:stCondLst>
                                        </p:cTn>
                                        <p:tgtEl>
                                          <p:spTgt spid="13"/>
                                        </p:tgtEl>
                                        <p:attrNameLst>
                                          <p:attrName>style.opacity</p:attrName>
                                        </p:attrNameLst>
                                      </p:cBhvr>
                                    </p:anim>
                                    <p:anim to="" calcmode="lin" valueType="num">
                                      <p:cBhvr>
                                        <p:cTn id="22" dur="1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decel="10000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from="0" to="1" calcmode="lin" valueType="num">
                                      <p:cBhvr>
                                        <p:cTn id="27" dur="10" fill="hold">
                                          <p:stCondLst>
                                            <p:cond delay="0"/>
                                          </p:stCondLst>
                                        </p:cTn>
                                        <p:tgtEl>
                                          <p:spTgt spid="9"/>
                                        </p:tgtEl>
                                        <p:attrNameLst>
                                          <p:attrName>style.opacity</p:attrName>
                                        </p:attrNameLst>
                                      </p:cBhvr>
                                    </p:anim>
                                    <p:anim to="" calcmode="lin" valueType="num">
                                      <p:cBhvr>
                                        <p:cTn id="28"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482600" y="1065234"/>
            <a:ext cx="11214100" cy="5373666"/>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latin typeface="Arial" panose="020B0604020202090204"/>
              <a:ea typeface="等线"/>
            </a:endParaRPr>
          </a:p>
        </p:txBody>
      </p:sp>
      <p:grpSp>
        <p:nvGrpSpPr>
          <p:cNvPr id="6" name="组合 5"/>
          <p:cNvGrpSpPr/>
          <p:nvPr/>
        </p:nvGrpSpPr>
        <p:grpSpPr>
          <a:xfrm>
            <a:off x="807137" y="921427"/>
            <a:ext cx="4299701" cy="641268"/>
            <a:chOff x="966905" y="1230642"/>
            <a:chExt cx="4299701" cy="641268"/>
          </a:xfrm>
        </p:grpSpPr>
        <p:sp>
          <p:nvSpPr>
            <p:cNvPr id="7" name="矩形: 圆角 6"/>
            <p:cNvSpPr/>
            <p:nvPr/>
          </p:nvSpPr>
          <p:spPr>
            <a:xfrm>
              <a:off x="966905" y="1294106"/>
              <a:ext cx="4299701" cy="57780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sp>
          <p:nvSpPr>
            <p:cNvPr id="8" name="文本框 7"/>
            <p:cNvSpPr txBox="1"/>
            <p:nvPr/>
          </p:nvSpPr>
          <p:spPr>
            <a:xfrm>
              <a:off x="1125621" y="1230642"/>
              <a:ext cx="3941612"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3D1B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①审读题干，把握要求</a:t>
              </a:r>
            </a:p>
          </p:txBody>
        </p:sp>
      </p:grpSp>
      <p:sp>
        <p:nvSpPr>
          <p:cNvPr id="2" name="文本框 1"/>
          <p:cNvSpPr txBox="1"/>
          <p:nvPr/>
        </p:nvSpPr>
        <p:spPr>
          <a:xfrm>
            <a:off x="747136" y="237825"/>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zh-CN" altLang="en-US" dirty="0">
                <a:sym typeface="微软雅黑" panose="020B0503020204020204" pitchFamily="34" charset="-122"/>
              </a:rPr>
              <a:t>解答分析行文思路类题“</a:t>
            </a:r>
            <a:r>
              <a:rPr lang="en-US" altLang="zh-CN" dirty="0">
                <a:sym typeface="微软雅黑" panose="020B0503020204020204" pitchFamily="34" charset="-122"/>
              </a:rPr>
              <a:t>3</a:t>
            </a:r>
            <a:r>
              <a:rPr lang="zh-CN" altLang="en-US" dirty="0">
                <a:sym typeface="微软雅黑" panose="020B0503020204020204" pitchFamily="34" charset="-122"/>
              </a:rPr>
              <a:t>步骤”</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CAB8"/>
              </a:solidFill>
            </a:endParaRPr>
          </a:p>
        </p:txBody>
      </p:sp>
      <p:sp>
        <p:nvSpPr>
          <p:cNvPr id="11" name="文本框 10"/>
          <p:cNvSpPr txBox="1"/>
          <p:nvPr/>
        </p:nvSpPr>
        <p:spPr>
          <a:xfrm>
            <a:off x="807137" y="1574030"/>
            <a:ext cx="10323730" cy="1120371"/>
          </a:xfrm>
          <a:prstGeom prst="rect">
            <a:avLst/>
          </a:prstGeom>
        </p:spPr>
        <p:txBody>
          <a:bodyPr wrap="square">
            <a:spAutoFit/>
          </a:bodyPr>
          <a:lstStyle>
            <a:defPPr>
              <a:defRPr lang="zh-CN"/>
            </a:defPPr>
            <a:lvl1pPr algn="just">
              <a:lnSpc>
                <a:spcPct val="130000"/>
              </a:lnSpc>
              <a:defRPr sz="2800">
                <a:solidFill>
                  <a:srgbClr val="C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根据题干中的关键词，审清是要求梳理行文思路，还是要求梳理人物心理（感情）变化。 </a:t>
            </a:r>
          </a:p>
        </p:txBody>
      </p:sp>
      <p:sp>
        <p:nvSpPr>
          <p:cNvPr id="13" name="文本框 12"/>
          <p:cNvSpPr txBox="1"/>
          <p:nvPr/>
        </p:nvSpPr>
        <p:spPr>
          <a:xfrm>
            <a:off x="807137" y="3344587"/>
            <a:ext cx="10323730" cy="1599733"/>
          </a:xfrm>
          <a:prstGeom prst="rect">
            <a:avLst/>
          </a:prstGeom>
        </p:spPr>
        <p:txBody>
          <a:bodyPr wrap="square">
            <a:spAutoFit/>
          </a:bodyPr>
          <a:lstStyle>
            <a:defPPr>
              <a:defRPr lang="zh-CN"/>
            </a:defPPr>
            <a:lvl1pPr algn="just">
              <a:lnSpc>
                <a:spcPct val="130000"/>
              </a:lnSpc>
              <a:defRPr sz="2800">
                <a:solidFill>
                  <a:srgbClr val="C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根据题目要求和文本具体内容，或侧重划分层次，或侧重找寻线索，或侧重梳理心理(感情)变化。梳理时要注意勾画圈点关键词或关键句。</a:t>
            </a:r>
          </a:p>
        </p:txBody>
      </p:sp>
      <p:sp>
        <p:nvSpPr>
          <p:cNvPr id="15" name="文本框 14"/>
          <p:cNvSpPr txBox="1"/>
          <p:nvPr/>
        </p:nvSpPr>
        <p:spPr>
          <a:xfrm>
            <a:off x="807136" y="5580592"/>
            <a:ext cx="10702559" cy="597921"/>
          </a:xfrm>
          <a:prstGeom prst="rect">
            <a:avLst/>
          </a:prstGeom>
        </p:spPr>
        <p:txBody>
          <a:bodyPr wrap="square">
            <a:spAutoFit/>
          </a:bodyPr>
          <a:lstStyle>
            <a:defPPr>
              <a:defRPr lang="zh-CN"/>
            </a:defPPr>
            <a:lvl1pPr algn="just">
              <a:lnSpc>
                <a:spcPct val="130000"/>
              </a:lnSpc>
              <a:defRPr sz="2800">
                <a:solidFill>
                  <a:srgbClr val="C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依据以上两步获取的信息点，按题干要求分条概括，规范作答。</a:t>
            </a:r>
          </a:p>
        </p:txBody>
      </p:sp>
      <p:grpSp>
        <p:nvGrpSpPr>
          <p:cNvPr id="16" name="组合 15"/>
          <p:cNvGrpSpPr/>
          <p:nvPr/>
        </p:nvGrpSpPr>
        <p:grpSpPr>
          <a:xfrm>
            <a:off x="807137" y="2714007"/>
            <a:ext cx="4387348" cy="641268"/>
            <a:chOff x="966905" y="1230642"/>
            <a:chExt cx="4387348" cy="641268"/>
          </a:xfrm>
        </p:grpSpPr>
        <p:sp>
          <p:nvSpPr>
            <p:cNvPr id="17" name="矩形: 圆角 16"/>
            <p:cNvSpPr/>
            <p:nvPr/>
          </p:nvSpPr>
          <p:spPr>
            <a:xfrm>
              <a:off x="966905" y="1294106"/>
              <a:ext cx="4299701" cy="57780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sp>
          <p:nvSpPr>
            <p:cNvPr id="18" name="文本框 17"/>
            <p:cNvSpPr txBox="1"/>
            <p:nvPr/>
          </p:nvSpPr>
          <p:spPr>
            <a:xfrm>
              <a:off x="1125621" y="1230642"/>
              <a:ext cx="4228632"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3D1B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②诵读全文，梳理结构</a:t>
              </a:r>
            </a:p>
          </p:txBody>
        </p:sp>
      </p:grpSp>
      <p:grpSp>
        <p:nvGrpSpPr>
          <p:cNvPr id="19" name="组合 18"/>
          <p:cNvGrpSpPr/>
          <p:nvPr/>
        </p:nvGrpSpPr>
        <p:grpSpPr>
          <a:xfrm>
            <a:off x="807137" y="4928832"/>
            <a:ext cx="4387348" cy="641268"/>
            <a:chOff x="966905" y="1230642"/>
            <a:chExt cx="4387348" cy="641268"/>
          </a:xfrm>
        </p:grpSpPr>
        <p:sp>
          <p:nvSpPr>
            <p:cNvPr id="20" name="矩形: 圆角 19"/>
            <p:cNvSpPr/>
            <p:nvPr/>
          </p:nvSpPr>
          <p:spPr>
            <a:xfrm>
              <a:off x="966905" y="1294106"/>
              <a:ext cx="4299701" cy="57780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sp>
          <p:nvSpPr>
            <p:cNvPr id="21" name="文本框 20"/>
            <p:cNvSpPr txBox="1"/>
            <p:nvPr/>
          </p:nvSpPr>
          <p:spPr>
            <a:xfrm>
              <a:off x="1125621" y="1230642"/>
              <a:ext cx="4228632"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3D1B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③分条陈述，规范作答</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8950" y="861441"/>
            <a:ext cx="11214100" cy="557029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latin typeface="Arial" panose="020B0604020202090204"/>
              <a:ea typeface="等线"/>
            </a:endParaRPr>
          </a:p>
        </p:txBody>
      </p:sp>
      <p:sp>
        <p:nvSpPr>
          <p:cNvPr id="5" name="文本框 4"/>
          <p:cNvSpPr txBox="1"/>
          <p:nvPr/>
        </p:nvSpPr>
        <p:spPr>
          <a:xfrm>
            <a:off x="1045718" y="1014540"/>
            <a:ext cx="10308486" cy="1120371"/>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defRPr kumimoji="0" sz="2800" b="1" i="0" u="none" strike="noStrike" cap="none" spc="0" normalizeH="0" baseline="0">
                <a:ln>
                  <a:noFill/>
                </a:ln>
                <a:solidFill>
                  <a:srgbClr val="4F635A"/>
                </a:solidFill>
                <a:effectLst/>
                <a:uLnTx/>
                <a:uFillTx/>
                <a:latin typeface="微软雅黑" panose="020B0503020204020204" pitchFamily="34" charset="-122"/>
                <a:ea typeface="微软雅黑" panose="020B0503020204020204" pitchFamily="34" charset="-122"/>
              </a:defRPr>
            </a:lvl1pPr>
          </a:lstStyle>
          <a:p>
            <a:r>
              <a:rPr lang="en-US" altLang="zh-CN" dirty="0">
                <a:sym typeface="微软雅黑" panose="020B0503020204020204" pitchFamily="34" charset="-122"/>
              </a:rPr>
              <a:t>(2020·</a:t>
            </a:r>
            <a:r>
              <a:rPr lang="zh-CN" altLang="zh-CN" dirty="0">
                <a:sym typeface="微软雅黑" panose="020B0503020204020204" pitchFamily="34" charset="-122"/>
              </a:rPr>
              <a:t>全国Ⅲ卷</a:t>
            </a:r>
            <a:r>
              <a:rPr lang="en-US" altLang="zh-CN" dirty="0">
                <a:sym typeface="微软雅黑" panose="020B0503020204020204" pitchFamily="34" charset="-122"/>
              </a:rPr>
              <a:t>《</a:t>
            </a:r>
            <a:r>
              <a:rPr lang="zh-CN" altLang="zh-CN" dirty="0">
                <a:sym typeface="微软雅黑" panose="020B0503020204020204" pitchFamily="34" charset="-122"/>
              </a:rPr>
              <a:t>记忆里的光</a:t>
            </a:r>
            <a:r>
              <a:rPr lang="en-US" altLang="zh-CN" dirty="0">
                <a:sym typeface="微软雅黑" panose="020B0503020204020204" pitchFamily="34" charset="-122"/>
              </a:rPr>
              <a:t>》)</a:t>
            </a:r>
            <a:r>
              <a:rPr lang="zh-CN" altLang="zh-CN" dirty="0">
                <a:sym typeface="微软雅黑" panose="020B0503020204020204" pitchFamily="34" charset="-122"/>
              </a:rPr>
              <a:t>作者对儿时看火车经历的叙述很有层次感</a:t>
            </a:r>
            <a:r>
              <a:rPr lang="zh-CN" altLang="en-US" dirty="0">
                <a:sym typeface="微软雅黑" panose="020B0503020204020204" pitchFamily="34" charset="-122"/>
              </a:rPr>
              <a:t>，</a:t>
            </a:r>
            <a:r>
              <a:rPr lang="zh-CN" altLang="zh-CN" dirty="0">
                <a:sym typeface="微软雅黑" panose="020B0503020204020204" pitchFamily="34" charset="-122"/>
              </a:rPr>
              <a:t>请结合作品具体分析。</a:t>
            </a:r>
            <a:r>
              <a:rPr lang="en-US" altLang="zh-CN" dirty="0">
                <a:sym typeface="微软雅黑" panose="020B0503020204020204" pitchFamily="34" charset="-122"/>
              </a:rPr>
              <a:t>(6</a:t>
            </a:r>
            <a:r>
              <a:rPr lang="zh-CN" altLang="zh-CN" dirty="0">
                <a:sym typeface="微软雅黑" panose="020B0503020204020204" pitchFamily="34" charset="-122"/>
              </a:rPr>
              <a:t>分</a:t>
            </a:r>
            <a:r>
              <a:rPr lang="en-US" altLang="zh-CN" dirty="0">
                <a:sym typeface="微软雅黑" panose="020B0503020204020204" pitchFamily="34" charset="-122"/>
              </a:rPr>
              <a:t>)</a:t>
            </a:r>
            <a:endParaRPr lang="zh-CN" altLang="zh-CN" dirty="0">
              <a:sym typeface="微软雅黑" panose="020B0503020204020204" pitchFamily="34" charset="-122"/>
            </a:endParaRPr>
          </a:p>
        </p:txBody>
      </p:sp>
      <p:sp>
        <p:nvSpPr>
          <p:cNvPr id="3" name="文本框 2"/>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zh-CN" altLang="en-US" sz="3600" dirty="0">
                <a:gradFill flip="none" rotWithShape="1">
                  <a:gsLst>
                    <a:gs pos="94828">
                      <a:srgbClr val="CAA774"/>
                    </a:gs>
                    <a:gs pos="68000">
                      <a:srgbClr val="4F635A"/>
                    </a:gs>
                    <a:gs pos="0">
                      <a:srgbClr val="CAA774"/>
                    </a:gs>
                    <a:gs pos="37000">
                      <a:srgbClr val="5F776C"/>
                    </a:gs>
                  </a:gsLst>
                  <a:lin ang="2700000" scaled="1"/>
                  <a:tileRect/>
                </a:gradFill>
                <a:sym typeface="微软雅黑" panose="020B0503020204020204" pitchFamily="34" charset="-122"/>
              </a:rPr>
              <a:t>“高考真题”</a:t>
            </a:r>
            <a:endParaRPr sz="3600" dirty="0">
              <a:gradFill flip="none" rotWithShape="1">
                <a:gsLst>
                  <a:gs pos="94828">
                    <a:srgbClr val="CAA774"/>
                  </a:gs>
                  <a:gs pos="68000">
                    <a:srgbClr val="4F635A"/>
                  </a:gs>
                  <a:gs pos="0">
                    <a:srgbClr val="CAA774"/>
                  </a:gs>
                  <a:gs pos="37000">
                    <a:srgbClr val="5F776C"/>
                  </a:gs>
                </a:gsLst>
                <a:lin ang="2700000" scaled="1"/>
                <a:tileRect/>
              </a:gradFill>
              <a:sym typeface="微软雅黑" panose="020B0503020204020204" pitchFamily="34" charset="-122"/>
            </a:endParaRPr>
          </a:p>
        </p:txBody>
      </p:sp>
      <p:cxnSp>
        <p:nvCxnSpPr>
          <p:cNvPr id="7" name="直接连接符 6"/>
          <p:cNvCxnSpPr/>
          <p:nvPr/>
        </p:nvCxnSpPr>
        <p:spPr>
          <a:xfrm>
            <a:off x="914043" y="2265345"/>
            <a:ext cx="10308486" cy="0"/>
          </a:xfrm>
          <a:prstGeom prst="line">
            <a:avLst/>
          </a:prstGeom>
          <a:ln w="12700">
            <a:solidFill>
              <a:srgbClr val="4F635A"/>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35556" y="2411511"/>
            <a:ext cx="9865460" cy="1158074"/>
          </a:xfrm>
          <a:prstGeom prst="rect">
            <a:avLst/>
          </a:prstGeom>
        </p:spPr>
        <p:txBody>
          <a:bodyPr wrap="square">
            <a:spAutoFit/>
          </a:bodyPr>
          <a:lstStyle>
            <a:defPPr>
              <a:defRPr lang="zh-CN"/>
            </a:defPPr>
            <a:lvl1pPr algn="just">
              <a:lnSpc>
                <a:spcPct val="130000"/>
              </a:lnSpc>
              <a:defRPr sz="2800">
                <a:solidFill>
                  <a:srgbClr val="C00000"/>
                </a:solidFill>
                <a:latin typeface="微软雅黑" panose="020B0503020204020204" pitchFamily="34" charset="-122"/>
                <a:ea typeface="微软雅黑" panose="020B0503020204020204" pitchFamily="34" charset="-122"/>
              </a:defRPr>
            </a:lvl1pPr>
          </a:lstStyle>
          <a:p>
            <a:pPr lvl="0" algn="l">
              <a:spcAft>
                <a:spcPct val="0"/>
              </a:spcAft>
              <a:tabLst>
                <a:tab pos="1188085" algn="l"/>
                <a:tab pos="2163445" algn="l"/>
                <a:tab pos="3142615" algn="l"/>
                <a:tab pos="4190365" algn="l"/>
              </a:tabLst>
              <a:defRPr/>
            </a:pPr>
            <a:r>
              <a:rPr kumimoji="0" lang="zh-CN" altLang="en-US"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①审题</a:t>
            </a:r>
            <a:r>
              <a:rPr lang="zh-CN" altLang="en-US" b="1" dirty="0">
                <a:solidFill>
                  <a:srgbClr val="4F635A"/>
                </a:solidFill>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题干已明确指出</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叙述很有层次感</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可知该题是分析文章局部的思路。</a:t>
            </a:r>
          </a:p>
        </p:txBody>
      </p:sp>
      <p:sp>
        <p:nvSpPr>
          <p:cNvPr id="10" name="文本框 9"/>
          <p:cNvSpPr txBox="1"/>
          <p:nvPr/>
        </p:nvSpPr>
        <p:spPr>
          <a:xfrm>
            <a:off x="1135556" y="3657313"/>
            <a:ext cx="9865460" cy="1158074"/>
          </a:xfrm>
          <a:prstGeom prst="rect">
            <a:avLst/>
          </a:prstGeom>
        </p:spPr>
        <p:txBody>
          <a:bodyPr wrap="square">
            <a:spAutoFit/>
          </a:bodyPr>
          <a:lstStyle>
            <a:defPPr>
              <a:defRPr lang="zh-CN"/>
            </a:defPPr>
            <a:lvl1pPr algn="just">
              <a:lnSpc>
                <a:spcPct val="130000"/>
              </a:lnSpc>
              <a:defRPr sz="2800">
                <a:solidFill>
                  <a:srgbClr val="C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ct val="0"/>
              </a:spcAft>
              <a:buClrTx/>
              <a:buSzTx/>
              <a:buFontTx/>
              <a:buNone/>
              <a:tabLst>
                <a:tab pos="1188085" algn="l"/>
                <a:tab pos="2163445" algn="l"/>
                <a:tab pos="3142615" algn="l"/>
                <a:tab pos="4190365" algn="l"/>
              </a:tabLst>
              <a:defRPr/>
            </a:pPr>
            <a:r>
              <a:rPr lang="zh-CN" altLang="en-US" b="1" dirty="0">
                <a:solidFill>
                  <a:srgbClr val="90604C"/>
                </a:solidFill>
                <a:sym typeface="微软雅黑" panose="020B0503020204020204" pitchFamily="34" charset="-122"/>
              </a:rPr>
              <a:t>②梳理</a:t>
            </a:r>
            <a:r>
              <a:rPr kumimoji="0" lang="zh-CN" altLang="en-US"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作者对儿时看火车经历的叙述主要集中在</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1-5</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段</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分析每段的内容</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然后进行层次的划分。</a:t>
            </a:r>
          </a:p>
        </p:txBody>
      </p:sp>
      <p:sp>
        <p:nvSpPr>
          <p:cNvPr id="11" name="文本框 10"/>
          <p:cNvSpPr txBox="1"/>
          <p:nvPr/>
        </p:nvSpPr>
        <p:spPr>
          <a:xfrm>
            <a:off x="1135556" y="4893294"/>
            <a:ext cx="9865460" cy="1158074"/>
          </a:xfrm>
          <a:prstGeom prst="rect">
            <a:avLst/>
          </a:prstGeom>
        </p:spPr>
        <p:txBody>
          <a:bodyPr wrap="square">
            <a:spAutoFit/>
          </a:bodyPr>
          <a:lstStyle>
            <a:defPPr>
              <a:defRPr lang="zh-CN"/>
            </a:defPPr>
            <a:lvl1pPr algn="just">
              <a:lnSpc>
                <a:spcPct val="130000"/>
              </a:lnSpc>
              <a:defRPr sz="2800">
                <a:solidFill>
                  <a:srgbClr val="C00000"/>
                </a:solidFill>
                <a:latin typeface="微软雅黑" panose="020B0503020204020204" pitchFamily="34" charset="-122"/>
                <a:ea typeface="微软雅黑" panose="020B0503020204020204" pitchFamily="34" charset="-122"/>
              </a:defRPr>
            </a:lvl1pPr>
          </a:lstStyle>
          <a:p>
            <a:pPr lvl="0" algn="l">
              <a:spcAft>
                <a:spcPct val="0"/>
              </a:spcAft>
              <a:tabLst>
                <a:tab pos="1188085" algn="l"/>
                <a:tab pos="2163445" algn="l"/>
                <a:tab pos="3142615" algn="l"/>
                <a:tab pos="4190365" algn="l"/>
              </a:tabLst>
              <a:defRPr/>
            </a:pPr>
            <a:r>
              <a:rPr lang="zh-CN" altLang="en-US" b="1" dirty="0">
                <a:solidFill>
                  <a:srgbClr val="90604C"/>
                </a:solidFill>
                <a:sym typeface="微软雅黑" panose="020B0503020204020204" pitchFamily="34" charset="-122"/>
              </a:rPr>
              <a:t>③分条</a:t>
            </a:r>
            <a:r>
              <a:rPr lang="zh-CN" altLang="en-US" b="1" dirty="0">
                <a:solidFill>
                  <a:srgbClr val="4F635A"/>
                </a:solidFill>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作答时</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可先把作者的思路顺序写出来</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再结合文本分层进行梳理</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要注意点出每个层次所写的内容。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from="0" to="1" calcmode="lin" valueType="num">
                                      <p:cBhvr>
                                        <p:cTn id="7" dur="10" fill="hold">
                                          <p:stCondLst>
                                            <p:cond delay="0"/>
                                          </p:stCondLst>
                                        </p:cTn>
                                        <p:tgtEl>
                                          <p:spTgt spid="10"/>
                                        </p:tgtEl>
                                        <p:attrNameLst>
                                          <p:attrName>style.opacity</p:attrName>
                                        </p:attrNameLst>
                                      </p:cBhvr>
                                    </p:anim>
                                    <p:anim to="" calcmode="lin" valueType="num">
                                      <p:cBhvr>
                                        <p:cTn id="8" dur="1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from="0" to="1" calcmode="lin" valueType="num">
                                      <p:cBhvr>
                                        <p:cTn id="13" dur="10" fill="hold">
                                          <p:stCondLst>
                                            <p:cond delay="0"/>
                                          </p:stCondLst>
                                        </p:cTn>
                                        <p:tgtEl>
                                          <p:spTgt spid="9"/>
                                        </p:tgtEl>
                                        <p:attrNameLst>
                                          <p:attrName>style.opacity</p:attrName>
                                        </p:attrNameLst>
                                      </p:cBhvr>
                                    </p:anim>
                                    <p:anim to="" calcmode="lin" valueType="num">
                                      <p:cBhvr>
                                        <p:cTn id="14"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from="0" to="1" calcmode="lin" valueType="num">
                                      <p:cBhvr>
                                        <p:cTn id="19" dur="10" fill="hold">
                                          <p:stCondLst>
                                            <p:cond delay="0"/>
                                          </p:stCondLst>
                                        </p:cTn>
                                        <p:tgtEl>
                                          <p:spTgt spid="11"/>
                                        </p:tgtEl>
                                        <p:attrNameLst>
                                          <p:attrName>style.opacity</p:attrName>
                                        </p:attrNameLst>
                                      </p:cBhvr>
                                    </p:anim>
                                    <p:anim to="" calcmode="lin" valueType="num">
                                      <p:cBhvr>
                                        <p:cTn id="20"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266701"/>
            <a:ext cx="11214100" cy="624840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latin typeface="Arial" panose="020B0604020202090204"/>
              <a:ea typeface="等线"/>
            </a:endParaRPr>
          </a:p>
        </p:txBody>
      </p:sp>
      <p:grpSp>
        <p:nvGrpSpPr>
          <p:cNvPr id="3" name="组合 2"/>
          <p:cNvGrpSpPr/>
          <p:nvPr/>
        </p:nvGrpSpPr>
        <p:grpSpPr>
          <a:xfrm>
            <a:off x="699189" y="446808"/>
            <a:ext cx="10868924" cy="941861"/>
            <a:chOff x="699189" y="446808"/>
            <a:chExt cx="10868924" cy="941861"/>
          </a:xfrm>
        </p:grpSpPr>
        <p:sp>
          <p:nvSpPr>
            <p:cNvPr id="25" name="矩形: 圆角 24"/>
            <p:cNvSpPr/>
            <p:nvPr/>
          </p:nvSpPr>
          <p:spPr>
            <a:xfrm>
              <a:off x="699189" y="529157"/>
              <a:ext cx="10868924" cy="783406"/>
            </a:xfrm>
            <a:prstGeom prst="roundRect">
              <a:avLst>
                <a:gd name="adj" fmla="val 12100"/>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99189" y="520922"/>
              <a:ext cx="1462765" cy="799878"/>
              <a:chOff x="699188" y="571722"/>
              <a:chExt cx="1871484" cy="799878"/>
            </a:xfrm>
          </p:grpSpPr>
          <p:sp>
            <p:nvSpPr>
              <p:cNvPr id="4" name="矩形: 圆角 3"/>
              <p:cNvSpPr/>
              <p:nvPr/>
            </p:nvSpPr>
            <p:spPr>
              <a:xfrm>
                <a:off x="699188" y="571722"/>
                <a:ext cx="1871484" cy="799878"/>
              </a:xfrm>
              <a:prstGeom prst="roundRect">
                <a:avLst>
                  <a:gd name="adj" fmla="val 12535"/>
                </a:avLst>
              </a:prstGeom>
              <a:gradFill>
                <a:gsLst>
                  <a:gs pos="0">
                    <a:srgbClr val="4F635A"/>
                  </a:gs>
                  <a:gs pos="100000">
                    <a:srgbClr val="294236"/>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833823" y="679273"/>
                <a:ext cx="1602212" cy="584775"/>
              </a:xfrm>
              <a:prstGeom prst="rect">
                <a:avLst/>
              </a:prstGeom>
              <a:noFill/>
            </p:spPr>
            <p:txBody>
              <a:bodyPr wrap="square" rtlCol="0">
                <a:spAutoFit/>
              </a:bodyPr>
              <a:lstStyle/>
              <a:p>
                <a:r>
                  <a:rPr lang="zh-CN"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第</a:t>
                </a:r>
                <a:r>
                  <a:rPr lang="en-US"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1</a:t>
                </a:r>
                <a:r>
                  <a:rPr lang="zh-CN"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段</a:t>
                </a:r>
              </a:p>
            </p:txBody>
          </p:sp>
        </p:grpSp>
        <p:sp>
          <p:nvSpPr>
            <p:cNvPr id="6" name="文本框 5"/>
            <p:cNvSpPr txBox="1"/>
            <p:nvPr/>
          </p:nvSpPr>
          <p:spPr>
            <a:xfrm>
              <a:off x="2267085" y="446808"/>
              <a:ext cx="9120494" cy="941861"/>
            </a:xfrm>
            <a:prstGeom prst="rect">
              <a:avLst/>
            </a:prstGeom>
            <a:noFill/>
          </p:spPr>
          <p:txBody>
            <a:bodyPr wrap="square">
              <a:spAutoFit/>
            </a:bodyPr>
            <a:lstStyle/>
            <a:p>
              <a:pPr>
                <a:lnSpc>
                  <a:spcPct val="110000"/>
                </a:lnSpc>
                <a:spcAft>
                  <a:spcPct val="0"/>
                </a:spcAft>
                <a:tabLst>
                  <a:tab pos="1188085" algn="l"/>
                  <a:tab pos="2163445" algn="l"/>
                  <a:tab pos="3142615" algn="l"/>
                  <a:tab pos="4190365" algn="l"/>
                </a:tabLst>
              </a:pPr>
              <a:r>
                <a:rPr lang="zh-CN" altLang="zh-CN" sz="2600" dirty="0">
                  <a:solidFill>
                    <a:srgbClr val="4F635A"/>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先写看火车的缘起</a:t>
              </a:r>
              <a:r>
                <a:rPr lang="zh-CN" altLang="en-US" sz="2600" dirty="0">
                  <a:solidFill>
                    <a:srgbClr val="4F635A"/>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在听到同学的炫耀后</a:t>
              </a:r>
              <a:r>
                <a:rPr lang="en-US" altLang="zh-CN" sz="2600" dirty="0">
                  <a:solidFill>
                    <a:srgbClr val="4F635A"/>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大家兴起了对看火车的</a:t>
              </a:r>
              <a:r>
                <a:rPr lang="zh-CN" altLang="zh-CN" sz="2600" b="1" dirty="0">
                  <a:solidFill>
                    <a:srgbClr val="90604C"/>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期待</a:t>
              </a:r>
              <a:r>
                <a:rPr lang="zh-CN" altLang="en-US"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之情。</a:t>
              </a:r>
            </a:p>
          </p:txBody>
        </p:sp>
      </p:grpSp>
      <p:grpSp>
        <p:nvGrpSpPr>
          <p:cNvPr id="5" name="组合 4"/>
          <p:cNvGrpSpPr/>
          <p:nvPr/>
        </p:nvGrpSpPr>
        <p:grpSpPr>
          <a:xfrm>
            <a:off x="699189" y="1433777"/>
            <a:ext cx="10868924" cy="941861"/>
            <a:chOff x="699189" y="1433777"/>
            <a:chExt cx="10868924" cy="941861"/>
          </a:xfrm>
        </p:grpSpPr>
        <p:sp>
          <p:nvSpPr>
            <p:cNvPr id="26" name="矩形: 圆角 25"/>
            <p:cNvSpPr/>
            <p:nvPr/>
          </p:nvSpPr>
          <p:spPr>
            <a:xfrm>
              <a:off x="699189" y="1509969"/>
              <a:ext cx="10868924" cy="799877"/>
            </a:xfrm>
            <a:prstGeom prst="roundRect">
              <a:avLst>
                <a:gd name="adj" fmla="val 12100"/>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699189" y="1518207"/>
              <a:ext cx="1462765" cy="799878"/>
              <a:chOff x="699188" y="571722"/>
              <a:chExt cx="1871484" cy="799878"/>
            </a:xfrm>
          </p:grpSpPr>
          <p:sp>
            <p:nvSpPr>
              <p:cNvPr id="10" name="矩形: 圆角 9"/>
              <p:cNvSpPr/>
              <p:nvPr/>
            </p:nvSpPr>
            <p:spPr>
              <a:xfrm>
                <a:off x="699188" y="571722"/>
                <a:ext cx="1871484" cy="799878"/>
              </a:xfrm>
              <a:prstGeom prst="roundRect">
                <a:avLst>
                  <a:gd name="adj" fmla="val 8205"/>
                </a:avLst>
              </a:prstGeom>
              <a:gradFill>
                <a:gsLst>
                  <a:gs pos="0">
                    <a:srgbClr val="4F635A"/>
                  </a:gs>
                  <a:gs pos="100000">
                    <a:srgbClr val="294236"/>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框 10"/>
              <p:cNvSpPr txBox="1"/>
              <p:nvPr/>
            </p:nvSpPr>
            <p:spPr>
              <a:xfrm>
                <a:off x="833693" y="679273"/>
                <a:ext cx="1602212" cy="584775"/>
              </a:xfrm>
              <a:prstGeom prst="rect">
                <a:avLst/>
              </a:prstGeom>
              <a:noFill/>
            </p:spPr>
            <p:txBody>
              <a:bodyPr wrap="square" rtlCol="0">
                <a:spAutoFit/>
              </a:bodyPr>
              <a:lstStyle/>
              <a:p>
                <a:r>
                  <a:rPr lang="zh-CN"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第</a:t>
                </a:r>
                <a:r>
                  <a:rPr lang="en-US"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2</a:t>
                </a:r>
                <a:r>
                  <a:rPr lang="zh-CN"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段</a:t>
                </a:r>
              </a:p>
            </p:txBody>
          </p:sp>
        </p:grpSp>
        <p:sp>
          <p:nvSpPr>
            <p:cNvPr id="12" name="文本框 11"/>
            <p:cNvSpPr txBox="1"/>
            <p:nvPr/>
          </p:nvSpPr>
          <p:spPr>
            <a:xfrm>
              <a:off x="2267085" y="1433777"/>
              <a:ext cx="9120493" cy="941861"/>
            </a:xfrm>
            <a:prstGeom prst="rect">
              <a:avLst/>
            </a:prstGeom>
            <a:noFill/>
          </p:spPr>
          <p:txBody>
            <a:bodyPr wrap="square">
              <a:spAutoFit/>
            </a:bodyPr>
            <a:lstStyle/>
            <a:p>
              <a:pPr>
                <a:lnSpc>
                  <a:spcPct val="110000"/>
                </a:lnSpc>
                <a:spcAft>
                  <a:spcPct val="0"/>
                </a:spcAft>
                <a:tabLst>
                  <a:tab pos="1188085" algn="l"/>
                  <a:tab pos="2163445" algn="l"/>
                  <a:tab pos="3142615" algn="l"/>
                  <a:tab pos="4190365" algn="l"/>
                </a:tabLst>
              </a:pP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写去看火车的途中</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夜晚的阴森树林使</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我们</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b="1" dirty="0">
                  <a:solidFill>
                    <a:srgbClr val="90604C"/>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恐惧害怕</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我们</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为了看火车而穿过林子</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克服了恐惧。</a:t>
              </a:r>
            </a:p>
          </p:txBody>
        </p:sp>
      </p:grpSp>
      <p:grpSp>
        <p:nvGrpSpPr>
          <p:cNvPr id="30" name="组合 29"/>
          <p:cNvGrpSpPr/>
          <p:nvPr/>
        </p:nvGrpSpPr>
        <p:grpSpPr>
          <a:xfrm>
            <a:off x="699189" y="2452572"/>
            <a:ext cx="10868924" cy="941861"/>
            <a:chOff x="699189" y="2452572"/>
            <a:chExt cx="10868924" cy="941861"/>
          </a:xfrm>
        </p:grpSpPr>
        <p:sp>
          <p:nvSpPr>
            <p:cNvPr id="27" name="矩形: 圆角 26"/>
            <p:cNvSpPr/>
            <p:nvPr/>
          </p:nvSpPr>
          <p:spPr>
            <a:xfrm>
              <a:off x="699189" y="2529878"/>
              <a:ext cx="10868924" cy="799877"/>
            </a:xfrm>
            <a:prstGeom prst="roundRect">
              <a:avLst>
                <a:gd name="adj" fmla="val 12100"/>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267085" y="2452572"/>
              <a:ext cx="9171688" cy="941861"/>
            </a:xfrm>
            <a:prstGeom prst="rect">
              <a:avLst/>
            </a:prstGeom>
            <a:noFill/>
          </p:spPr>
          <p:txBody>
            <a:bodyPr wrap="square">
              <a:spAutoFit/>
            </a:bodyPr>
            <a:lstStyle/>
            <a:p>
              <a:pPr>
                <a:lnSpc>
                  <a:spcPct val="110000"/>
                </a:lnSpc>
                <a:spcAft>
                  <a:spcPct val="0"/>
                </a:spcAft>
                <a:tabLst>
                  <a:tab pos="1188085" algn="l"/>
                  <a:tab pos="2163445" algn="l"/>
                  <a:tab pos="3142615" algn="l"/>
                  <a:tab pos="4190365" algn="l"/>
                </a:tabLst>
              </a:pP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写终于到达铁道旁</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感到</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b="1" dirty="0">
                  <a:solidFill>
                    <a:srgbClr val="90604C"/>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兴奋和好奇</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并贴在道轨上听火车运行的声音</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把</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看火车</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的期待情绪提到了最高。</a:t>
              </a:r>
            </a:p>
          </p:txBody>
        </p:sp>
        <p:grpSp>
          <p:nvGrpSpPr>
            <p:cNvPr id="16" name="组合 15"/>
            <p:cNvGrpSpPr/>
            <p:nvPr/>
          </p:nvGrpSpPr>
          <p:grpSpPr>
            <a:xfrm>
              <a:off x="699189" y="2515492"/>
              <a:ext cx="1462765" cy="799878"/>
              <a:chOff x="699188" y="571722"/>
              <a:chExt cx="1871484" cy="799878"/>
            </a:xfrm>
          </p:grpSpPr>
          <p:sp>
            <p:nvSpPr>
              <p:cNvPr id="17" name="矩形: 圆角 16"/>
              <p:cNvSpPr/>
              <p:nvPr/>
            </p:nvSpPr>
            <p:spPr>
              <a:xfrm>
                <a:off x="699188" y="571722"/>
                <a:ext cx="1871484" cy="799878"/>
              </a:xfrm>
              <a:prstGeom prst="roundRect">
                <a:avLst>
                  <a:gd name="adj" fmla="val 9937"/>
                </a:avLst>
              </a:prstGeom>
              <a:gradFill>
                <a:gsLst>
                  <a:gs pos="0">
                    <a:srgbClr val="4F635A"/>
                  </a:gs>
                  <a:gs pos="100000">
                    <a:srgbClr val="294236"/>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文本框 17"/>
              <p:cNvSpPr txBox="1"/>
              <p:nvPr/>
            </p:nvSpPr>
            <p:spPr>
              <a:xfrm>
                <a:off x="833693" y="679273"/>
                <a:ext cx="1602212" cy="584775"/>
              </a:xfrm>
              <a:prstGeom prst="rect">
                <a:avLst/>
              </a:prstGeom>
              <a:noFill/>
            </p:spPr>
            <p:txBody>
              <a:bodyPr wrap="square" rtlCol="0">
                <a:spAutoFit/>
              </a:bodyPr>
              <a:lstStyle/>
              <a:p>
                <a:r>
                  <a:rPr lang="zh-CN"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第</a:t>
                </a:r>
                <a:r>
                  <a:rPr lang="en-US"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3</a:t>
                </a:r>
                <a:r>
                  <a:rPr lang="zh-CN"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段</a:t>
                </a:r>
              </a:p>
            </p:txBody>
          </p:sp>
        </p:grpSp>
      </p:grpSp>
      <p:grpSp>
        <p:nvGrpSpPr>
          <p:cNvPr id="31" name="组合 30"/>
          <p:cNvGrpSpPr/>
          <p:nvPr/>
        </p:nvGrpSpPr>
        <p:grpSpPr>
          <a:xfrm>
            <a:off x="699189" y="3510924"/>
            <a:ext cx="10868924" cy="1822102"/>
            <a:chOff x="699189" y="3510924"/>
            <a:chExt cx="10868924" cy="1822102"/>
          </a:xfrm>
        </p:grpSpPr>
        <p:sp>
          <p:nvSpPr>
            <p:cNvPr id="28" name="矩形: 圆角 27"/>
            <p:cNvSpPr/>
            <p:nvPr/>
          </p:nvSpPr>
          <p:spPr>
            <a:xfrm>
              <a:off x="699189" y="3523384"/>
              <a:ext cx="10868924" cy="1807874"/>
            </a:xfrm>
            <a:prstGeom prst="roundRect">
              <a:avLst>
                <a:gd name="adj" fmla="val 3670"/>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267085" y="3510924"/>
              <a:ext cx="9171688" cy="1822102"/>
            </a:xfrm>
            <a:prstGeom prst="rect">
              <a:avLst/>
            </a:prstGeom>
            <a:noFill/>
          </p:spPr>
          <p:txBody>
            <a:bodyPr wrap="square">
              <a:spAutoFit/>
            </a:bodyPr>
            <a:lstStyle/>
            <a:p>
              <a:pPr>
                <a:lnSpc>
                  <a:spcPct val="110000"/>
                </a:lnSpc>
                <a:spcAft>
                  <a:spcPct val="0"/>
                </a:spcAft>
                <a:tabLst>
                  <a:tab pos="1188085" algn="l"/>
                  <a:tab pos="2163445" algn="l"/>
                  <a:tab pos="3142615" algn="l"/>
                  <a:tab pos="4190365" algn="l"/>
                </a:tabLst>
              </a:pP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写看到火车</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首先看到的是</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一股强大的光束</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en-US"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表达</a:t>
              </a:r>
              <a:r>
                <a:rPr lang="zh-CN" altLang="zh-CN" sz="2600" b="1" dirty="0">
                  <a:solidFill>
                    <a:srgbClr val="90604C"/>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震撼与激动</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的心情</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同时又通过</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我</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捂紧耳朵睁大双眼</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看到的镰刀</a:t>
              </a:r>
              <a:r>
                <a:rPr lang="zh-CN" altLang="en-US"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锤头</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呼应标题</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记忆里的光</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勾连起下文对镰刀锤头的情感体验与相关事件的叙述。</a:t>
              </a:r>
            </a:p>
          </p:txBody>
        </p:sp>
        <p:grpSp>
          <p:nvGrpSpPr>
            <p:cNvPr id="19" name="组合 18"/>
            <p:cNvGrpSpPr/>
            <p:nvPr/>
          </p:nvGrpSpPr>
          <p:grpSpPr>
            <a:xfrm>
              <a:off x="699189" y="3512777"/>
              <a:ext cx="1462765" cy="1818481"/>
              <a:chOff x="699188" y="571722"/>
              <a:chExt cx="1871484" cy="799878"/>
            </a:xfrm>
          </p:grpSpPr>
          <p:sp>
            <p:nvSpPr>
              <p:cNvPr id="20" name="矩形: 圆角 19"/>
              <p:cNvSpPr/>
              <p:nvPr/>
            </p:nvSpPr>
            <p:spPr>
              <a:xfrm>
                <a:off x="699188" y="571722"/>
                <a:ext cx="1871484" cy="799878"/>
              </a:xfrm>
              <a:prstGeom prst="roundRect">
                <a:avLst>
                  <a:gd name="adj" fmla="val 4660"/>
                </a:avLst>
              </a:prstGeom>
              <a:gradFill>
                <a:gsLst>
                  <a:gs pos="0">
                    <a:srgbClr val="4F635A"/>
                  </a:gs>
                  <a:gs pos="100000">
                    <a:srgbClr val="294236"/>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文本框 20"/>
              <p:cNvSpPr txBox="1"/>
              <p:nvPr/>
            </p:nvSpPr>
            <p:spPr>
              <a:xfrm>
                <a:off x="833693" y="843051"/>
                <a:ext cx="1602212" cy="257219"/>
              </a:xfrm>
              <a:prstGeom prst="rect">
                <a:avLst/>
              </a:prstGeom>
              <a:noFill/>
            </p:spPr>
            <p:txBody>
              <a:bodyPr wrap="square" rtlCol="0">
                <a:spAutoFit/>
              </a:bodyPr>
              <a:lstStyle/>
              <a:p>
                <a:r>
                  <a:rPr lang="zh-CN"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第</a:t>
                </a:r>
                <a:r>
                  <a:rPr lang="en-US"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4</a:t>
                </a:r>
                <a:r>
                  <a:rPr lang="zh-CN"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段</a:t>
                </a:r>
              </a:p>
            </p:txBody>
          </p:sp>
        </p:grpSp>
      </p:grpSp>
      <p:grpSp>
        <p:nvGrpSpPr>
          <p:cNvPr id="32" name="组合 31"/>
          <p:cNvGrpSpPr/>
          <p:nvPr/>
        </p:nvGrpSpPr>
        <p:grpSpPr>
          <a:xfrm>
            <a:off x="699189" y="5480339"/>
            <a:ext cx="10868924" cy="941861"/>
            <a:chOff x="699189" y="5480339"/>
            <a:chExt cx="10868924" cy="941861"/>
          </a:xfrm>
        </p:grpSpPr>
        <p:sp>
          <p:nvSpPr>
            <p:cNvPr id="29" name="矩形: 圆角 28"/>
            <p:cNvSpPr/>
            <p:nvPr/>
          </p:nvSpPr>
          <p:spPr>
            <a:xfrm>
              <a:off x="699189" y="5537476"/>
              <a:ext cx="10868924" cy="799877"/>
            </a:xfrm>
            <a:prstGeom prst="roundRect">
              <a:avLst>
                <a:gd name="adj" fmla="val 12100"/>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267084" y="5480339"/>
              <a:ext cx="9234561" cy="941861"/>
            </a:xfrm>
            <a:prstGeom prst="rect">
              <a:avLst/>
            </a:prstGeom>
            <a:noFill/>
          </p:spPr>
          <p:txBody>
            <a:bodyPr wrap="square">
              <a:spAutoFit/>
            </a:bodyPr>
            <a:lstStyle/>
            <a:p>
              <a:pPr>
                <a:lnSpc>
                  <a:spcPct val="110000"/>
                </a:lnSpc>
                <a:spcAft>
                  <a:spcPct val="0"/>
                </a:spcAft>
                <a:tabLst>
                  <a:tab pos="1188085" algn="l"/>
                  <a:tab pos="2163445" algn="l"/>
                  <a:tab pos="3142615" algn="l"/>
                  <a:tab pos="4190365" algn="l"/>
                </a:tabLst>
              </a:pP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写看过火车之后的内心情感</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因火车上的</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镰刀</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而感到自己与火车有了</a:t>
              </a:r>
              <a:r>
                <a:rPr lang="en-US" altLang="zh-CN" sz="2600" b="1" dirty="0">
                  <a:solidFill>
                    <a:srgbClr val="90604C"/>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b="1" dirty="0">
                  <a:solidFill>
                    <a:srgbClr val="90604C"/>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亲近</a:t>
              </a:r>
              <a:r>
                <a:rPr lang="en-US" altLang="zh-CN" sz="2600" b="1" dirty="0">
                  <a:solidFill>
                    <a:srgbClr val="90604C"/>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b="1" dirty="0">
                  <a:solidFill>
                    <a:srgbClr val="90604C"/>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关联</a:t>
              </a:r>
              <a:r>
                <a:rPr lang="en-US" altLang="zh-CN" sz="2600" b="1" dirty="0">
                  <a:solidFill>
                    <a:srgbClr val="90604C"/>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b="1" dirty="0">
                  <a:solidFill>
                    <a:srgbClr val="90604C"/>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的特别感觉</a:t>
              </a:r>
              <a:r>
                <a:rPr lang="en-US"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lang="zh-CN" altLang="zh-CN" sz="2600" dirty="0">
                  <a:solidFill>
                    <a:srgbClr val="4F635A"/>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引起后文。</a:t>
              </a:r>
            </a:p>
          </p:txBody>
        </p:sp>
        <p:grpSp>
          <p:nvGrpSpPr>
            <p:cNvPr id="22" name="组合 21"/>
            <p:cNvGrpSpPr/>
            <p:nvPr/>
          </p:nvGrpSpPr>
          <p:grpSpPr>
            <a:xfrm>
              <a:off x="699189" y="5528667"/>
              <a:ext cx="1462765" cy="799878"/>
              <a:chOff x="699188" y="571722"/>
              <a:chExt cx="1871484" cy="799878"/>
            </a:xfrm>
          </p:grpSpPr>
          <p:sp>
            <p:nvSpPr>
              <p:cNvPr id="23" name="矩形: 圆角 22"/>
              <p:cNvSpPr/>
              <p:nvPr/>
            </p:nvSpPr>
            <p:spPr>
              <a:xfrm>
                <a:off x="699188" y="571722"/>
                <a:ext cx="1871484" cy="799878"/>
              </a:xfrm>
              <a:prstGeom prst="roundRect">
                <a:avLst>
                  <a:gd name="adj" fmla="val 9937"/>
                </a:avLst>
              </a:prstGeom>
              <a:gradFill>
                <a:gsLst>
                  <a:gs pos="0">
                    <a:srgbClr val="4F635A"/>
                  </a:gs>
                  <a:gs pos="100000">
                    <a:srgbClr val="294236"/>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文本框 23"/>
              <p:cNvSpPr txBox="1"/>
              <p:nvPr/>
            </p:nvSpPr>
            <p:spPr>
              <a:xfrm>
                <a:off x="833693" y="679273"/>
                <a:ext cx="1602212" cy="584775"/>
              </a:xfrm>
              <a:prstGeom prst="rect">
                <a:avLst/>
              </a:prstGeom>
              <a:noFill/>
            </p:spPr>
            <p:txBody>
              <a:bodyPr wrap="square" rtlCol="0">
                <a:spAutoFit/>
              </a:bodyPr>
              <a:lstStyle/>
              <a:p>
                <a:r>
                  <a:rPr lang="zh-CN"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第</a:t>
                </a:r>
                <a:r>
                  <a:rPr lang="en-US"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5</a:t>
                </a:r>
                <a:r>
                  <a:rPr lang="zh-CN" altLang="zh-CN" sz="3200" b="1" dirty="0">
                    <a:solidFill>
                      <a:srgbClr val="E2E8E3"/>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段</a:t>
                </a: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868611"/>
            <a:ext cx="11214100" cy="557029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latin typeface="Arial" panose="020B0604020202090204"/>
              <a:ea typeface="等线"/>
            </a:endParaRPr>
          </a:p>
        </p:txBody>
      </p:sp>
      <p:sp>
        <p:nvSpPr>
          <p:cNvPr id="7" name="文本框 6"/>
          <p:cNvSpPr txBox="1"/>
          <p:nvPr/>
        </p:nvSpPr>
        <p:spPr>
          <a:xfrm>
            <a:off x="919969" y="2406987"/>
            <a:ext cx="10352063" cy="3398687"/>
          </a:xfrm>
          <a:prstGeom prst="rect">
            <a:avLst/>
          </a:prstGeom>
          <a:noFill/>
        </p:spPr>
        <p:txBody>
          <a:bodyPr wrap="square" rtlCol="0">
            <a:spAutoFit/>
          </a:bodyPr>
          <a:lstStyle>
            <a:defPPr>
              <a:defRPr lang="zh-CN"/>
            </a:defPPr>
            <a:lvl1pPr fontAlgn="auto">
              <a:lnSpc>
                <a:spcPct val="125000"/>
              </a:lnSpc>
              <a:defRPr sz="28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rPr>
              <a:t>事件层次：</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rPr>
              <a:t>按时间顺序，以期待看火车、夜行看火车途中、贴近铁轨听火车声、看到火车强烈的光束与火车头上的图标的顺序，层层递进地写了看火车的经过；</a:t>
            </a:r>
          </a:p>
          <a:p>
            <a:pPr marL="0" marR="0" lvl="0" indent="0" algn="l" defTabSz="914400" rtl="0" eaLnBrk="1" fontAlgn="auto" latinLnBrk="0" hangingPunct="1">
              <a:lnSpc>
                <a:spcPct val="130000"/>
              </a:lnSpc>
              <a:spcBef>
                <a:spcPts val="0"/>
              </a:spcBef>
              <a:spcAft>
                <a:spcPts val="0"/>
              </a:spcAft>
              <a:buClrTx/>
              <a:buSzTx/>
              <a:buFontTx/>
              <a:buNone/>
              <a:defRPr/>
            </a:pPr>
            <a:r>
              <a:rPr lang="zh-CN" altLang="en-US" dirty="0">
                <a:solidFill>
                  <a:srgbClr val="4F635A"/>
                </a:solidFill>
              </a:rPr>
              <a:t>情感层次：</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rPr>
              <a:t>向往</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rPr>
              <a:t>惧怕</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rPr>
              <a:t>兴奋好奇</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rPr>
              <a:t>激动震撼</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rPr>
              <a:t>感到亲近与特别；通过情绪的起伏波澜，描绘出孩子第一次看火车的真实心理感受。</a:t>
            </a:r>
          </a:p>
        </p:txBody>
      </p:sp>
      <p:sp>
        <p:nvSpPr>
          <p:cNvPr id="3" name="文本框 2"/>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zh-CN" altLang="en-US" sz="3600" dirty="0">
                <a:gradFill flip="none" rotWithShape="1">
                  <a:gsLst>
                    <a:gs pos="94828">
                      <a:srgbClr val="CAA774"/>
                    </a:gs>
                    <a:gs pos="68000">
                      <a:srgbClr val="4F635A"/>
                    </a:gs>
                    <a:gs pos="0">
                      <a:srgbClr val="CAA774"/>
                    </a:gs>
                    <a:gs pos="37000">
                      <a:srgbClr val="5F776C"/>
                    </a:gs>
                  </a:gsLst>
                  <a:lin ang="2700000" scaled="1"/>
                  <a:tileRect/>
                </a:gradFill>
                <a:sym typeface="微软雅黑" panose="020B0503020204020204" pitchFamily="34" charset="-122"/>
              </a:rPr>
              <a:t>“高考真题”</a:t>
            </a:r>
            <a:endParaRPr sz="3600" dirty="0">
              <a:gradFill flip="none" rotWithShape="1">
                <a:gsLst>
                  <a:gs pos="94828">
                    <a:srgbClr val="CAA774"/>
                  </a:gs>
                  <a:gs pos="68000">
                    <a:srgbClr val="4F635A"/>
                  </a:gs>
                  <a:gs pos="0">
                    <a:srgbClr val="CAA774"/>
                  </a:gs>
                  <a:gs pos="37000">
                    <a:srgbClr val="5F776C"/>
                  </a:gs>
                </a:gsLst>
                <a:lin ang="2700000" scaled="1"/>
                <a:tileRect/>
              </a:gradFill>
              <a:sym typeface="微软雅黑" panose="020B0503020204020204" pitchFamily="34" charset="-122"/>
            </a:endParaRPr>
          </a:p>
        </p:txBody>
      </p:sp>
      <p:sp>
        <p:nvSpPr>
          <p:cNvPr id="9" name="文本框 8"/>
          <p:cNvSpPr txBox="1"/>
          <p:nvPr/>
        </p:nvSpPr>
        <p:spPr>
          <a:xfrm>
            <a:off x="914043" y="1017187"/>
            <a:ext cx="10453393" cy="1120371"/>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defRPr kumimoji="0" sz="2800" b="1" i="0" u="none" strike="noStrike" cap="none" spc="0" normalizeH="0" baseline="0">
                <a:ln>
                  <a:noFill/>
                </a:ln>
                <a:solidFill>
                  <a:srgbClr val="4F635A"/>
                </a:solidFill>
                <a:effectLst/>
                <a:uLnTx/>
                <a:uFillTx/>
                <a:latin typeface="微软雅黑" panose="020B0503020204020204" pitchFamily="34" charset="-122"/>
                <a:ea typeface="微软雅黑" panose="020B0503020204020204" pitchFamily="34" charset="-122"/>
              </a:defRPr>
            </a:lvl1pPr>
          </a:lstStyle>
          <a:p>
            <a:r>
              <a:rPr lang="en-US" altLang="zh-CN" dirty="0">
                <a:sym typeface="微软雅黑" panose="020B0503020204020204" pitchFamily="34" charset="-122"/>
              </a:rPr>
              <a:t>(2020·</a:t>
            </a:r>
            <a:r>
              <a:rPr lang="zh-CN" altLang="zh-CN" dirty="0">
                <a:sym typeface="微软雅黑" panose="020B0503020204020204" pitchFamily="34" charset="-122"/>
              </a:rPr>
              <a:t>全国Ⅲ卷</a:t>
            </a:r>
            <a:r>
              <a:rPr lang="en-US" altLang="zh-CN" dirty="0">
                <a:sym typeface="微软雅黑" panose="020B0503020204020204" pitchFamily="34" charset="-122"/>
              </a:rPr>
              <a:t>《</a:t>
            </a:r>
            <a:r>
              <a:rPr lang="zh-CN" altLang="zh-CN" dirty="0">
                <a:sym typeface="微软雅黑" panose="020B0503020204020204" pitchFamily="34" charset="-122"/>
              </a:rPr>
              <a:t>记忆里的光</a:t>
            </a:r>
            <a:r>
              <a:rPr lang="en-US" altLang="zh-CN" dirty="0">
                <a:sym typeface="微软雅黑" panose="020B0503020204020204" pitchFamily="34" charset="-122"/>
              </a:rPr>
              <a:t>》)</a:t>
            </a:r>
            <a:r>
              <a:rPr lang="zh-CN" altLang="zh-CN" dirty="0">
                <a:sym typeface="微软雅黑" panose="020B0503020204020204" pitchFamily="34" charset="-122"/>
              </a:rPr>
              <a:t>作者对儿时看火车经历的叙述很有层次感</a:t>
            </a:r>
            <a:r>
              <a:rPr lang="zh-CN" altLang="en-US" dirty="0">
                <a:sym typeface="微软雅黑" panose="020B0503020204020204" pitchFamily="34" charset="-122"/>
              </a:rPr>
              <a:t>，</a:t>
            </a:r>
            <a:r>
              <a:rPr lang="zh-CN" altLang="zh-CN" dirty="0">
                <a:sym typeface="微软雅黑" panose="020B0503020204020204" pitchFamily="34" charset="-122"/>
              </a:rPr>
              <a:t>请结合作品具体分析。</a:t>
            </a:r>
            <a:r>
              <a:rPr lang="en-US" altLang="zh-CN" dirty="0">
                <a:sym typeface="微软雅黑" panose="020B0503020204020204" pitchFamily="34" charset="-122"/>
              </a:rPr>
              <a:t>(6</a:t>
            </a:r>
            <a:r>
              <a:rPr lang="zh-CN" altLang="zh-CN" dirty="0">
                <a:sym typeface="微软雅黑" panose="020B0503020204020204" pitchFamily="34" charset="-122"/>
              </a:rPr>
              <a:t>分</a:t>
            </a:r>
            <a:r>
              <a:rPr lang="en-US" altLang="zh-CN" dirty="0">
                <a:sym typeface="微软雅黑" panose="020B0503020204020204" pitchFamily="34" charset="-122"/>
              </a:rPr>
              <a:t>)</a:t>
            </a:r>
            <a:endParaRPr lang="zh-CN" altLang="zh-CN" dirty="0">
              <a:sym typeface="微软雅黑" panose="020B0503020204020204" pitchFamily="34" charset="-122"/>
            </a:endParaRPr>
          </a:p>
        </p:txBody>
      </p:sp>
      <p:cxnSp>
        <p:nvCxnSpPr>
          <p:cNvPr id="10" name="直接连接符 9"/>
          <p:cNvCxnSpPr/>
          <p:nvPr/>
        </p:nvCxnSpPr>
        <p:spPr>
          <a:xfrm>
            <a:off x="997527" y="2265345"/>
            <a:ext cx="10225002" cy="0"/>
          </a:xfrm>
          <a:prstGeom prst="line">
            <a:avLst/>
          </a:prstGeom>
          <a:ln w="12700">
            <a:solidFill>
              <a:srgbClr val="4F635A"/>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from="0" to="1" calcmode="lin" valueType="num">
                                      <p:cBhvr>
                                        <p:cTn id="7" dur="10" fill="hold">
                                          <p:stCondLst>
                                            <p:cond delay="0"/>
                                          </p:stCondLst>
                                        </p:cTn>
                                        <p:tgtEl>
                                          <p:spTgt spid="7">
                                            <p:txEl>
                                              <p:pRg st="0" end="0"/>
                                            </p:txEl>
                                          </p:spTgt>
                                        </p:tgtEl>
                                        <p:attrNameLst>
                                          <p:attrName>style.opacity</p:attrName>
                                        </p:attrNameLst>
                                      </p:cBhvr>
                                    </p:anim>
                                    <p:anim to="" calcmode="lin" valueType="num">
                                      <p:cBhvr>
                                        <p:cTn id="8" dur="10" fill="hold">
                                          <p:stCondLst>
                                            <p:cond delay="0"/>
                                          </p:stCondLst>
                                        </p:cTn>
                                        <p:tgtEl>
                                          <p:spTgt spid="7">
                                            <p:txEl>
                                              <p:pRg st="0" end="0"/>
                                            </p:txEl>
                                          </p:spTgt>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from="0" to="1" calcmode="lin" valueType="num">
                                      <p:cBhvr>
                                        <p:cTn id="13" dur="10" fill="hold">
                                          <p:stCondLst>
                                            <p:cond delay="0"/>
                                          </p:stCondLst>
                                        </p:cTn>
                                        <p:tgtEl>
                                          <p:spTgt spid="7">
                                            <p:txEl>
                                              <p:pRg st="1" end="1"/>
                                            </p:txEl>
                                          </p:spTgt>
                                        </p:tgtEl>
                                        <p:attrNameLst>
                                          <p:attrName>style.opacity</p:attrName>
                                        </p:attrNameLst>
                                      </p:cBhvr>
                                    </p:anim>
                                    <p:anim to="" calcmode="lin" valueType="num">
                                      <p:cBhvr>
                                        <p:cTn id="14" dur="10" fill="hold">
                                          <p:stCondLst>
                                            <p:cond delay="0"/>
                                          </p:stCondLst>
                                        </p:cTn>
                                        <p:tgtEl>
                                          <p:spTgt spid="7">
                                            <p:txEl>
                                              <p:pRg st="1" end="1"/>
                                            </p:txEl>
                                          </p:spTgt>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868611"/>
            <a:ext cx="11214100" cy="557029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latin typeface="Arial" panose="020B0604020202090204"/>
              <a:ea typeface="等线"/>
            </a:endParaRPr>
          </a:p>
        </p:txBody>
      </p:sp>
      <p:sp>
        <p:nvSpPr>
          <p:cNvPr id="3" name="矩形 2"/>
          <p:cNvSpPr>
            <a:spLocks noChangeAspect="1"/>
          </p:cNvSpPr>
          <p:nvPr/>
        </p:nvSpPr>
        <p:spPr>
          <a:xfrm>
            <a:off x="943317" y="2393133"/>
            <a:ext cx="10225002" cy="3274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zh-CN"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①萌生念头</a:t>
            </a:r>
            <a:r>
              <a:rPr kumimoji="0" lang="zh-CN" altLang="en-US"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大同学对火车形象的描述</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让</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我</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萌生看火车的念头</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defRPr/>
            </a:pPr>
            <a:r>
              <a:rPr lang="zh-CN" altLang="zh-CN" sz="2800" b="1" dirty="0">
                <a:solidFill>
                  <a:srgbClr val="4F635A"/>
                </a:solidFill>
                <a:latin typeface="微软雅黑" panose="020B0503020204020204" pitchFamily="34" charset="-122"/>
                <a:ea typeface="微软雅黑" panose="020B0503020204020204" pitchFamily="34" charset="-122"/>
                <a:sym typeface="微软雅黑" panose="020B0503020204020204" pitchFamily="34" charset="-122"/>
              </a:rPr>
              <a:t>②付诸行动</a:t>
            </a:r>
            <a:r>
              <a:rPr lang="zh-CN" altLang="en-US" sz="2800" b="1" dirty="0">
                <a:solidFill>
                  <a:srgbClr val="4F635A"/>
                </a:solidFill>
                <a:latin typeface="微软雅黑" panose="020B0503020204020204" pitchFamily="34" charset="-122"/>
                <a:ea typeface="微软雅黑" panose="020B0503020204020204" pitchFamily="34" charset="-122"/>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夜间穿过坟场</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耳朵贴在铁轨上</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写出</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我</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看火车时的兴奋与好奇</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defRPr/>
            </a:pPr>
            <a:r>
              <a:rPr lang="zh-CN" altLang="zh-CN" sz="2800" b="1" dirty="0">
                <a:solidFill>
                  <a:srgbClr val="4F635A"/>
                </a:solidFill>
                <a:latin typeface="微软雅黑" panose="020B0503020204020204" pitchFamily="34" charset="-122"/>
                <a:ea typeface="微软雅黑" panose="020B0503020204020204" pitchFamily="34" charset="-122"/>
                <a:sym typeface="微软雅黑" panose="020B0503020204020204" pitchFamily="34" charset="-122"/>
              </a:rPr>
              <a:t>③抒发感受</a:t>
            </a:r>
            <a:r>
              <a:rPr lang="zh-CN" altLang="en-US" sz="2800" b="1" dirty="0">
                <a:solidFill>
                  <a:srgbClr val="4F635A"/>
                </a:solidFill>
                <a:latin typeface="微软雅黑" panose="020B0503020204020204" pitchFamily="34" charset="-122"/>
                <a:ea typeface="微软雅黑" panose="020B0503020204020204" pitchFamily="34" charset="-122"/>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火车头上挂着光芒闪烁的镰刀锤头图案</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让</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我</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感到特别</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也感到亲切。</a:t>
            </a:r>
          </a:p>
        </p:txBody>
      </p:sp>
      <p:sp>
        <p:nvSpPr>
          <p:cNvPr id="5" name="文本框 4"/>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zh-CN" altLang="en-US" sz="3600" dirty="0">
                <a:gradFill flip="none" rotWithShape="1">
                  <a:gsLst>
                    <a:gs pos="94828">
                      <a:srgbClr val="CAA774"/>
                    </a:gs>
                    <a:gs pos="68000">
                      <a:srgbClr val="4F635A"/>
                    </a:gs>
                    <a:gs pos="0">
                      <a:srgbClr val="CAA774"/>
                    </a:gs>
                    <a:gs pos="37000">
                      <a:srgbClr val="5F776C"/>
                    </a:gs>
                  </a:gsLst>
                  <a:lin ang="2700000" scaled="1"/>
                  <a:tileRect/>
                </a:gradFill>
                <a:sym typeface="微软雅黑" panose="020B0503020204020204" pitchFamily="34" charset="-122"/>
              </a:rPr>
              <a:t>“高考真题”</a:t>
            </a:r>
            <a:endParaRPr sz="3600" dirty="0">
              <a:gradFill flip="none" rotWithShape="1">
                <a:gsLst>
                  <a:gs pos="94828">
                    <a:srgbClr val="CAA774"/>
                  </a:gs>
                  <a:gs pos="68000">
                    <a:srgbClr val="4F635A"/>
                  </a:gs>
                  <a:gs pos="0">
                    <a:srgbClr val="CAA774"/>
                  </a:gs>
                  <a:gs pos="37000">
                    <a:srgbClr val="5F776C"/>
                  </a:gs>
                </a:gsLst>
                <a:lin ang="2700000" scaled="1"/>
                <a:tileRect/>
              </a:gradFill>
              <a:sym typeface="微软雅黑" panose="020B0503020204020204" pitchFamily="34" charset="-122"/>
            </a:endParaRPr>
          </a:p>
        </p:txBody>
      </p:sp>
      <p:sp>
        <p:nvSpPr>
          <p:cNvPr id="6" name="文本框 5"/>
          <p:cNvSpPr txBox="1"/>
          <p:nvPr/>
        </p:nvSpPr>
        <p:spPr>
          <a:xfrm>
            <a:off x="914043" y="1017187"/>
            <a:ext cx="10453393" cy="1120371"/>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defRPr kumimoji="0" sz="2800" b="1" i="0" u="none" strike="noStrike" cap="none" spc="0" normalizeH="0" baseline="0">
                <a:ln>
                  <a:noFill/>
                </a:ln>
                <a:solidFill>
                  <a:srgbClr val="4F635A"/>
                </a:solidFill>
                <a:effectLst/>
                <a:uLnTx/>
                <a:uFillTx/>
                <a:latin typeface="微软雅黑" panose="020B0503020204020204" pitchFamily="34" charset="-122"/>
                <a:ea typeface="微软雅黑" panose="020B0503020204020204" pitchFamily="34" charset="-122"/>
              </a:defRPr>
            </a:lvl1pPr>
          </a:lstStyle>
          <a:p>
            <a:r>
              <a:rPr lang="en-US" altLang="zh-CN" dirty="0">
                <a:sym typeface="微软雅黑" panose="020B0503020204020204" pitchFamily="34" charset="-122"/>
              </a:rPr>
              <a:t>(2020·</a:t>
            </a:r>
            <a:r>
              <a:rPr lang="zh-CN" altLang="zh-CN" dirty="0">
                <a:sym typeface="微软雅黑" panose="020B0503020204020204" pitchFamily="34" charset="-122"/>
              </a:rPr>
              <a:t>全国Ⅲ卷</a:t>
            </a:r>
            <a:r>
              <a:rPr lang="en-US" altLang="zh-CN" dirty="0">
                <a:sym typeface="微软雅黑" panose="020B0503020204020204" pitchFamily="34" charset="-122"/>
              </a:rPr>
              <a:t>《</a:t>
            </a:r>
            <a:r>
              <a:rPr lang="zh-CN" altLang="zh-CN" dirty="0">
                <a:sym typeface="微软雅黑" panose="020B0503020204020204" pitchFamily="34" charset="-122"/>
              </a:rPr>
              <a:t>记忆里的光</a:t>
            </a:r>
            <a:r>
              <a:rPr lang="en-US" altLang="zh-CN" dirty="0">
                <a:sym typeface="微软雅黑" panose="020B0503020204020204" pitchFamily="34" charset="-122"/>
              </a:rPr>
              <a:t>》)</a:t>
            </a:r>
            <a:r>
              <a:rPr lang="zh-CN" altLang="zh-CN" dirty="0">
                <a:sym typeface="微软雅黑" panose="020B0503020204020204" pitchFamily="34" charset="-122"/>
              </a:rPr>
              <a:t>作者对儿时看火车经历的叙述很有层次感</a:t>
            </a:r>
            <a:r>
              <a:rPr lang="zh-CN" altLang="en-US" dirty="0">
                <a:sym typeface="微软雅黑" panose="020B0503020204020204" pitchFamily="34" charset="-122"/>
              </a:rPr>
              <a:t>，</a:t>
            </a:r>
            <a:r>
              <a:rPr lang="zh-CN" altLang="zh-CN" dirty="0">
                <a:sym typeface="微软雅黑" panose="020B0503020204020204" pitchFamily="34" charset="-122"/>
              </a:rPr>
              <a:t>请结合作品具体分析。</a:t>
            </a:r>
            <a:r>
              <a:rPr lang="en-US" altLang="zh-CN" dirty="0">
                <a:sym typeface="微软雅黑" panose="020B0503020204020204" pitchFamily="34" charset="-122"/>
              </a:rPr>
              <a:t>(6</a:t>
            </a:r>
            <a:r>
              <a:rPr lang="zh-CN" altLang="zh-CN" dirty="0">
                <a:sym typeface="微软雅黑" panose="020B0503020204020204" pitchFamily="34" charset="-122"/>
              </a:rPr>
              <a:t>分</a:t>
            </a:r>
            <a:r>
              <a:rPr lang="en-US" altLang="zh-CN" dirty="0">
                <a:sym typeface="微软雅黑" panose="020B0503020204020204" pitchFamily="34" charset="-122"/>
              </a:rPr>
              <a:t>)</a:t>
            </a:r>
            <a:endParaRPr lang="zh-CN" altLang="zh-CN" dirty="0">
              <a:sym typeface="微软雅黑" panose="020B0503020204020204" pitchFamily="34" charset="-122"/>
            </a:endParaRPr>
          </a:p>
        </p:txBody>
      </p:sp>
      <p:cxnSp>
        <p:nvCxnSpPr>
          <p:cNvPr id="7" name="直接连接符 6"/>
          <p:cNvCxnSpPr/>
          <p:nvPr/>
        </p:nvCxnSpPr>
        <p:spPr>
          <a:xfrm>
            <a:off x="997527" y="2265345"/>
            <a:ext cx="10225002" cy="0"/>
          </a:xfrm>
          <a:prstGeom prst="line">
            <a:avLst/>
          </a:prstGeom>
          <a:ln w="12700">
            <a:solidFill>
              <a:srgbClr val="4F635A"/>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0" to="1" calcmode="lin" valueType="num">
                                      <p:cBhvr>
                                        <p:cTn id="7" dur="10" fill="hold">
                                          <p:stCondLst>
                                            <p:cond delay="0"/>
                                          </p:stCondLst>
                                        </p:cTn>
                                        <p:tgtEl>
                                          <p:spTgt spid="3">
                                            <p:txEl>
                                              <p:pRg st="0" end="0"/>
                                            </p:txEl>
                                          </p:spTgt>
                                        </p:tgtEl>
                                        <p:attrNameLst>
                                          <p:attrName>style.opacity</p:attrName>
                                        </p:attrNameLst>
                                      </p:cBhvr>
                                    </p:anim>
                                    <p:anim to="" calcmode="lin" valueType="num">
                                      <p:cBhvr>
                                        <p:cTn id="8" dur="10" fill="hold">
                                          <p:stCondLst>
                                            <p:cond delay="0"/>
                                          </p:stCondLst>
                                        </p:cTn>
                                        <p:tgtEl>
                                          <p:spTgt spid="3">
                                            <p:txEl>
                                              <p:pRg st="0" end="0"/>
                                            </p:txEl>
                                          </p:spTgt>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from="0" to="1" calcmode="lin" valueType="num">
                                      <p:cBhvr>
                                        <p:cTn id="13" dur="10" fill="hold">
                                          <p:stCondLst>
                                            <p:cond delay="0"/>
                                          </p:stCondLst>
                                        </p:cTn>
                                        <p:tgtEl>
                                          <p:spTgt spid="3">
                                            <p:txEl>
                                              <p:pRg st="1" end="1"/>
                                            </p:txEl>
                                          </p:spTgt>
                                        </p:tgtEl>
                                        <p:attrNameLst>
                                          <p:attrName>style.opacity</p:attrName>
                                        </p:attrNameLst>
                                      </p:cBhvr>
                                    </p:anim>
                                    <p:anim to="" calcmode="lin" valueType="num">
                                      <p:cBhvr>
                                        <p:cTn id="14" dur="10" fill="hold">
                                          <p:stCondLst>
                                            <p:cond delay="0"/>
                                          </p:stCondLst>
                                        </p:cTn>
                                        <p:tgtEl>
                                          <p:spTgt spid="3">
                                            <p:txEl>
                                              <p:pRg st="1" end="1"/>
                                            </p:txEl>
                                          </p:spTgt>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from="0" to="1" calcmode="lin" valueType="num">
                                      <p:cBhvr>
                                        <p:cTn id="19" dur="10" fill="hold">
                                          <p:stCondLst>
                                            <p:cond delay="0"/>
                                          </p:stCondLst>
                                        </p:cTn>
                                        <p:tgtEl>
                                          <p:spTgt spid="3">
                                            <p:txEl>
                                              <p:pRg st="2" end="2"/>
                                            </p:txEl>
                                          </p:spTgt>
                                        </p:tgtEl>
                                        <p:attrNameLst>
                                          <p:attrName>style.opacity</p:attrName>
                                        </p:attrNameLst>
                                      </p:cBhvr>
                                    </p:anim>
                                    <p:anim to="" calcmode="lin" valueType="num">
                                      <p:cBhvr>
                                        <p:cTn id="20" dur="10" fill="hold">
                                          <p:stCondLst>
                                            <p:cond delay="0"/>
                                          </p:stCondLst>
                                        </p:cTn>
                                        <p:tgtEl>
                                          <p:spTgt spid="3">
                                            <p:txEl>
                                              <p:pRg st="2" end="2"/>
                                            </p:txEl>
                                          </p:spTgt>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482600" y="868611"/>
            <a:ext cx="11214100" cy="557029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latin typeface="Arial" panose="020B0604020202090204"/>
              <a:ea typeface="等线"/>
            </a:endParaRPr>
          </a:p>
        </p:txBody>
      </p:sp>
      <p:sp>
        <p:nvSpPr>
          <p:cNvPr id="3" name="文本框 2"/>
          <p:cNvSpPr txBox="1"/>
          <p:nvPr/>
        </p:nvSpPr>
        <p:spPr>
          <a:xfrm>
            <a:off x="1011961" y="944521"/>
            <a:ext cx="10315056" cy="1120371"/>
          </a:xfrm>
          <a:prstGeom prst="rect">
            <a:avLst/>
          </a:prstGeom>
          <a:noFill/>
        </p:spPr>
        <p:txBody>
          <a:bodyPr wrap="square" rtlCol="0">
            <a:spAutoFit/>
          </a:bodyPr>
          <a:lstStyle>
            <a:defPPr>
              <a:defRPr lang="zh-CN"/>
            </a:defPPr>
            <a:lvl1pPr fontAlgn="auto">
              <a:lnSpc>
                <a:spcPct val="125000"/>
              </a:lnSpc>
              <a:defRPr sz="2800" b="1">
                <a:latin typeface="微软雅黑" panose="020B0503020204020204" pitchFamily="34" charset="-122"/>
                <a:ea typeface="微软雅黑" panose="020B0503020204020204" pitchFamily="34" charset="-122"/>
              </a:defRPr>
            </a:lvl1pPr>
          </a:lstStyle>
          <a:p>
            <a:pPr lvl="0">
              <a:lnSpc>
                <a:spcPct val="120000"/>
              </a:lnSpc>
              <a:defRPr/>
            </a:pPr>
            <a:r>
              <a:rPr lang="en-US" altLang="zh-CN" dirty="0">
                <a:solidFill>
                  <a:srgbClr val="4F635A"/>
                </a:solidFill>
                <a:sym typeface="微软雅黑" panose="020B0503020204020204" pitchFamily="34" charset="-122"/>
              </a:rPr>
              <a:t>(2020·</a:t>
            </a:r>
            <a:r>
              <a:rPr lang="zh-CN" altLang="zh-CN" dirty="0">
                <a:solidFill>
                  <a:srgbClr val="4F635A"/>
                </a:solidFill>
                <a:sym typeface="微软雅黑" panose="020B0503020204020204" pitchFamily="34" charset="-122"/>
              </a:rPr>
              <a:t>全国Ⅲ卷</a:t>
            </a:r>
            <a:r>
              <a:rPr lang="en-US" altLang="zh-CN" dirty="0">
                <a:solidFill>
                  <a:srgbClr val="4F635A"/>
                </a:solidFill>
                <a:sym typeface="微软雅黑" panose="020B0503020204020204" pitchFamily="34" charset="-122"/>
              </a:rPr>
              <a:t>《</a:t>
            </a:r>
            <a:r>
              <a:rPr lang="zh-CN" altLang="zh-CN" dirty="0">
                <a:solidFill>
                  <a:srgbClr val="4F635A"/>
                </a:solidFill>
                <a:sym typeface="微软雅黑" panose="020B0503020204020204" pitchFamily="34" charset="-122"/>
              </a:rPr>
              <a:t>记忆里的光</a:t>
            </a:r>
            <a:r>
              <a:rPr lang="en-US" altLang="zh-CN" dirty="0">
                <a:solidFill>
                  <a:srgbClr val="4F635A"/>
                </a:solidFill>
                <a:sym typeface="微软雅黑" panose="020B0503020204020204" pitchFamily="34" charset="-122"/>
              </a:rPr>
              <a:t>》)</a:t>
            </a:r>
            <a:r>
              <a:rPr lang="zh-CN" altLang="zh-CN" dirty="0">
                <a:solidFill>
                  <a:srgbClr val="4F635A"/>
                </a:solidFill>
                <a:sym typeface="微软雅黑" panose="020B0503020204020204" pitchFamily="34" charset="-122"/>
              </a:rPr>
              <a:t>从文章谋篇布局的角度</a:t>
            </a:r>
            <a:r>
              <a:rPr lang="zh-CN" altLang="en-US" dirty="0">
                <a:solidFill>
                  <a:srgbClr val="4F635A"/>
                </a:solidFill>
                <a:sym typeface="微软雅黑" panose="020B0503020204020204" pitchFamily="34" charset="-122"/>
              </a:rPr>
              <a:t>，</a:t>
            </a:r>
            <a:r>
              <a:rPr lang="zh-CN" altLang="zh-CN" dirty="0">
                <a:solidFill>
                  <a:srgbClr val="4F635A"/>
                </a:solidFill>
                <a:sym typeface="微软雅黑" panose="020B0503020204020204" pitchFamily="34" charset="-122"/>
              </a:rPr>
              <a:t>分析题目“记忆里的光”是如何统摄全文的。</a:t>
            </a:r>
            <a:r>
              <a:rPr lang="en-US" altLang="zh-CN" dirty="0">
                <a:solidFill>
                  <a:srgbClr val="4F635A"/>
                </a:solidFill>
                <a:sym typeface="微软雅黑" panose="020B0503020204020204" pitchFamily="34" charset="-122"/>
              </a:rPr>
              <a:t>(6</a:t>
            </a:r>
            <a:r>
              <a:rPr lang="zh-CN" altLang="zh-CN" dirty="0">
                <a:solidFill>
                  <a:srgbClr val="4F635A"/>
                </a:solidFill>
                <a:sym typeface="微软雅黑" panose="020B0503020204020204" pitchFamily="34" charset="-122"/>
              </a:rPr>
              <a:t>分</a:t>
            </a:r>
            <a:r>
              <a:rPr lang="en-US" altLang="zh-CN" dirty="0">
                <a:solidFill>
                  <a:srgbClr val="4F635A"/>
                </a:solidFill>
                <a:sym typeface="微软雅黑" panose="020B0503020204020204" pitchFamily="34" charset="-122"/>
              </a:rPr>
              <a:t>)</a:t>
            </a:r>
            <a:endParaRPr lang="zh-CN" altLang="zh-CN" dirty="0">
              <a:solidFill>
                <a:srgbClr val="4F635A"/>
              </a:solidFill>
              <a:sym typeface="微软雅黑" panose="020B0503020204020204" pitchFamily="34" charset="-122"/>
            </a:endParaRPr>
          </a:p>
        </p:txBody>
      </p:sp>
      <p:sp>
        <p:nvSpPr>
          <p:cNvPr id="5" name="文本框 4"/>
          <p:cNvSpPr txBox="1"/>
          <p:nvPr/>
        </p:nvSpPr>
        <p:spPr>
          <a:xfrm>
            <a:off x="835792" y="2213853"/>
            <a:ext cx="10462590" cy="3892669"/>
          </a:xfrm>
          <a:prstGeom prst="rect">
            <a:avLst/>
          </a:prstGeom>
          <a:noFill/>
        </p:spPr>
        <p:txBody>
          <a:bodyPr wrap="square" rtlCol="0">
            <a:spAutoFit/>
          </a:bodyPr>
          <a:lstStyle>
            <a:defPPr>
              <a:defRPr lang="zh-CN"/>
            </a:defPPr>
            <a:lvl1pPr>
              <a:lnSpc>
                <a:spcPct val="125000"/>
              </a:lnSpc>
              <a:defRPr sz="2800" b="0">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解析：</a:t>
            </a:r>
            <a:r>
              <a:rPr kumimoji="0" lang="zh-CN" altLang="en-US" sz="26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标题“记忆里的光”不单指火车头发出的强大光束；更指火车头上“光芒闪烁的图标：一把镰刀和一个大锤头”，即人生记忆里的光。</a:t>
            </a:r>
            <a:r>
              <a:rPr kumimoji="0" lang="zh-CN" altLang="en-US" sz="26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从内容上看</a:t>
            </a:r>
            <a:r>
              <a:rPr kumimoji="0" lang="zh-CN" altLang="en-US" sz="26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，文章按时间顺序写了“我”儿时看火车、青年当兵、中年以后握大锤的“记忆”，这些“记忆”都与“镰刀锤头”相关。</a:t>
            </a:r>
            <a:endParaRPr kumimoji="0" lang="en-US" altLang="zh-CN" sz="26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从结构和主旨上看</a:t>
            </a:r>
            <a:r>
              <a:rPr kumimoji="0" lang="zh-CN" altLang="en-US" sz="26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记忆里的光”是全文的线索，分别串联起儿时看火车，青年时贾队长的挎包，复员后抡大锤打铁几件事，让行文结构清晰明了。结尾写“少年时代拿镰刀，青年当兵，中年以后握大锤”，点出了“我”对“镰刀锤头”的深厚情感，呼应了标题，也升华了主题。 </a:t>
            </a:r>
            <a:endParaRPr kumimoji="0" lang="zh-CN" altLang="en-US" sz="26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zh-CN" altLang="en-US" sz="3600" dirty="0">
                <a:gradFill flip="none" rotWithShape="1">
                  <a:gsLst>
                    <a:gs pos="94828">
                      <a:srgbClr val="CAA774"/>
                    </a:gs>
                    <a:gs pos="68000">
                      <a:srgbClr val="4F635A"/>
                    </a:gs>
                    <a:gs pos="0">
                      <a:srgbClr val="CAA774"/>
                    </a:gs>
                    <a:gs pos="37000">
                      <a:srgbClr val="5F776C"/>
                    </a:gs>
                  </a:gsLst>
                  <a:lin ang="2700000" scaled="1"/>
                  <a:tileRect/>
                </a:gradFill>
                <a:sym typeface="微软雅黑" panose="020B0503020204020204" pitchFamily="34" charset="-122"/>
              </a:rPr>
              <a:t>“高考真题”</a:t>
            </a:r>
            <a:endParaRPr sz="3600" dirty="0">
              <a:gradFill flip="none" rotWithShape="1">
                <a:gsLst>
                  <a:gs pos="94828">
                    <a:srgbClr val="CAA774"/>
                  </a:gs>
                  <a:gs pos="68000">
                    <a:srgbClr val="4F635A"/>
                  </a:gs>
                  <a:gs pos="0">
                    <a:srgbClr val="CAA774"/>
                  </a:gs>
                  <a:gs pos="37000">
                    <a:srgbClr val="5F776C"/>
                  </a:gs>
                </a:gsLst>
                <a:lin ang="2700000" scaled="1"/>
                <a:tileRect/>
              </a:gradFill>
              <a:sym typeface="微软雅黑" panose="020B0503020204020204" pitchFamily="34" charset="-122"/>
            </a:endParaRPr>
          </a:p>
        </p:txBody>
      </p:sp>
      <p:cxnSp>
        <p:nvCxnSpPr>
          <p:cNvPr id="2" name="直接连接符 1"/>
          <p:cNvCxnSpPr/>
          <p:nvPr/>
        </p:nvCxnSpPr>
        <p:spPr>
          <a:xfrm>
            <a:off x="938472" y="2145874"/>
            <a:ext cx="10315056" cy="0"/>
          </a:xfrm>
          <a:prstGeom prst="line">
            <a:avLst/>
          </a:prstGeom>
          <a:ln w="12700">
            <a:solidFill>
              <a:srgbClr val="4F635A"/>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482600" y="868611"/>
            <a:ext cx="11214100" cy="557029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latin typeface="Arial" panose="020B0604020202090204"/>
              <a:ea typeface="等线"/>
            </a:endParaRPr>
          </a:p>
        </p:txBody>
      </p:sp>
      <p:sp>
        <p:nvSpPr>
          <p:cNvPr id="6" name="文本框 5"/>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zh-CN" altLang="en-US" sz="3600" dirty="0">
                <a:gradFill flip="none" rotWithShape="1">
                  <a:gsLst>
                    <a:gs pos="94828">
                      <a:srgbClr val="CAA774"/>
                    </a:gs>
                    <a:gs pos="68000">
                      <a:srgbClr val="4F635A"/>
                    </a:gs>
                    <a:gs pos="0">
                      <a:srgbClr val="CAA774"/>
                    </a:gs>
                    <a:gs pos="37000">
                      <a:srgbClr val="5F776C"/>
                    </a:gs>
                  </a:gsLst>
                  <a:lin ang="2700000" scaled="1"/>
                  <a:tileRect/>
                </a:gradFill>
                <a:sym typeface="微软雅黑" panose="020B0503020204020204" pitchFamily="34" charset="-122"/>
              </a:rPr>
              <a:t>“高考真题”</a:t>
            </a:r>
            <a:endParaRPr sz="3600" dirty="0">
              <a:gradFill flip="none" rotWithShape="1">
                <a:gsLst>
                  <a:gs pos="94828">
                    <a:srgbClr val="CAA774"/>
                  </a:gs>
                  <a:gs pos="68000">
                    <a:srgbClr val="4F635A"/>
                  </a:gs>
                  <a:gs pos="0">
                    <a:srgbClr val="CAA774"/>
                  </a:gs>
                  <a:gs pos="37000">
                    <a:srgbClr val="5F776C"/>
                  </a:gs>
                </a:gsLst>
                <a:lin ang="2700000" scaled="1"/>
                <a:tileRect/>
              </a:gradFill>
              <a:sym typeface="微软雅黑" panose="020B0503020204020204" pitchFamily="34" charset="-122"/>
            </a:endParaRPr>
          </a:p>
        </p:txBody>
      </p:sp>
      <p:sp>
        <p:nvSpPr>
          <p:cNvPr id="2" name="文本框 1"/>
          <p:cNvSpPr txBox="1"/>
          <p:nvPr/>
        </p:nvSpPr>
        <p:spPr>
          <a:xfrm>
            <a:off x="998620" y="996361"/>
            <a:ext cx="10315056" cy="1120371"/>
          </a:xfrm>
          <a:prstGeom prst="rect">
            <a:avLst/>
          </a:prstGeom>
          <a:noFill/>
        </p:spPr>
        <p:txBody>
          <a:bodyPr wrap="square" rtlCol="0">
            <a:spAutoFit/>
          </a:bodyPr>
          <a:lstStyle>
            <a:defPPr>
              <a:defRPr lang="zh-CN"/>
            </a:defPPr>
            <a:lvl1pPr fontAlgn="auto">
              <a:lnSpc>
                <a:spcPct val="125000"/>
              </a:lnSpc>
              <a:defRPr sz="2800" b="1">
                <a:latin typeface="微软雅黑" panose="020B0503020204020204" pitchFamily="34" charset="-122"/>
                <a:ea typeface="微软雅黑" panose="020B0503020204020204" pitchFamily="34" charset="-122"/>
              </a:defRPr>
            </a:lvl1pPr>
          </a:lstStyle>
          <a:p>
            <a:pPr lvl="0">
              <a:lnSpc>
                <a:spcPct val="120000"/>
              </a:lnSpc>
              <a:defRPr/>
            </a:pPr>
            <a:r>
              <a:rPr lang="en-US" altLang="zh-CN" dirty="0">
                <a:solidFill>
                  <a:srgbClr val="4F635A"/>
                </a:solidFill>
                <a:sym typeface="微软雅黑" panose="020B0503020204020204" pitchFamily="34" charset="-122"/>
              </a:rPr>
              <a:t>(2020·</a:t>
            </a:r>
            <a:r>
              <a:rPr lang="zh-CN" altLang="zh-CN" dirty="0">
                <a:solidFill>
                  <a:srgbClr val="4F635A"/>
                </a:solidFill>
                <a:sym typeface="微软雅黑" panose="020B0503020204020204" pitchFamily="34" charset="-122"/>
              </a:rPr>
              <a:t>全国Ⅲ卷</a:t>
            </a:r>
            <a:r>
              <a:rPr lang="en-US" altLang="zh-CN" dirty="0">
                <a:solidFill>
                  <a:srgbClr val="4F635A"/>
                </a:solidFill>
                <a:sym typeface="微软雅黑" panose="020B0503020204020204" pitchFamily="34" charset="-122"/>
              </a:rPr>
              <a:t>《</a:t>
            </a:r>
            <a:r>
              <a:rPr lang="zh-CN" altLang="zh-CN" dirty="0">
                <a:solidFill>
                  <a:srgbClr val="4F635A"/>
                </a:solidFill>
                <a:sym typeface="微软雅黑" panose="020B0503020204020204" pitchFamily="34" charset="-122"/>
              </a:rPr>
              <a:t>记忆里的光</a:t>
            </a:r>
            <a:r>
              <a:rPr lang="en-US" altLang="zh-CN" dirty="0">
                <a:solidFill>
                  <a:srgbClr val="4F635A"/>
                </a:solidFill>
                <a:sym typeface="微软雅黑" panose="020B0503020204020204" pitchFamily="34" charset="-122"/>
              </a:rPr>
              <a:t>》)</a:t>
            </a:r>
            <a:r>
              <a:rPr lang="zh-CN" altLang="zh-CN" dirty="0">
                <a:solidFill>
                  <a:srgbClr val="4F635A"/>
                </a:solidFill>
                <a:sym typeface="微软雅黑" panose="020B0503020204020204" pitchFamily="34" charset="-122"/>
              </a:rPr>
              <a:t>从文章谋篇布局的角度</a:t>
            </a:r>
            <a:r>
              <a:rPr lang="zh-CN" altLang="en-US" dirty="0">
                <a:solidFill>
                  <a:srgbClr val="4F635A"/>
                </a:solidFill>
                <a:sym typeface="微软雅黑" panose="020B0503020204020204" pitchFamily="34" charset="-122"/>
              </a:rPr>
              <a:t>，</a:t>
            </a:r>
            <a:r>
              <a:rPr lang="zh-CN" altLang="zh-CN" dirty="0">
                <a:solidFill>
                  <a:srgbClr val="4F635A"/>
                </a:solidFill>
                <a:sym typeface="微软雅黑" panose="020B0503020204020204" pitchFamily="34" charset="-122"/>
              </a:rPr>
              <a:t>分析题目“记忆里的光”是如何统摄全文的。</a:t>
            </a:r>
            <a:r>
              <a:rPr lang="en-US" altLang="zh-CN" dirty="0">
                <a:solidFill>
                  <a:srgbClr val="4F635A"/>
                </a:solidFill>
                <a:sym typeface="微软雅黑" panose="020B0503020204020204" pitchFamily="34" charset="-122"/>
              </a:rPr>
              <a:t>(6</a:t>
            </a:r>
            <a:r>
              <a:rPr lang="zh-CN" altLang="zh-CN" dirty="0">
                <a:solidFill>
                  <a:srgbClr val="4F635A"/>
                </a:solidFill>
                <a:sym typeface="微软雅黑" panose="020B0503020204020204" pitchFamily="34" charset="-122"/>
              </a:rPr>
              <a:t>分</a:t>
            </a:r>
            <a:r>
              <a:rPr lang="en-US" altLang="zh-CN" dirty="0">
                <a:solidFill>
                  <a:srgbClr val="4F635A"/>
                </a:solidFill>
                <a:sym typeface="微软雅黑" panose="020B0503020204020204" pitchFamily="34" charset="-122"/>
              </a:rPr>
              <a:t>)</a:t>
            </a:r>
            <a:endParaRPr lang="zh-CN" altLang="zh-CN" dirty="0">
              <a:solidFill>
                <a:srgbClr val="4F635A"/>
              </a:solidFill>
              <a:sym typeface="微软雅黑" panose="020B0503020204020204" pitchFamily="34" charset="-122"/>
            </a:endParaRPr>
          </a:p>
        </p:txBody>
      </p:sp>
      <p:cxnSp>
        <p:nvCxnSpPr>
          <p:cNvPr id="7" name="直接连接符 6"/>
          <p:cNvCxnSpPr/>
          <p:nvPr/>
        </p:nvCxnSpPr>
        <p:spPr>
          <a:xfrm>
            <a:off x="907473" y="2223010"/>
            <a:ext cx="10315056" cy="0"/>
          </a:xfrm>
          <a:prstGeom prst="line">
            <a:avLst/>
          </a:prstGeom>
          <a:ln w="12700">
            <a:solidFill>
              <a:srgbClr val="4F635A"/>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907473" y="2347690"/>
            <a:ext cx="10285907" cy="1201201"/>
            <a:chOff x="907473" y="2347690"/>
            <a:chExt cx="10285907" cy="1201201"/>
          </a:xfrm>
        </p:grpSpPr>
        <p:sp>
          <p:nvSpPr>
            <p:cNvPr id="12" name="矩形: 圆角 11"/>
            <p:cNvSpPr/>
            <p:nvPr/>
          </p:nvSpPr>
          <p:spPr>
            <a:xfrm>
              <a:off x="907473" y="2347690"/>
              <a:ext cx="10285907" cy="1201201"/>
            </a:xfrm>
            <a:prstGeom prst="roundRect">
              <a:avLst>
                <a:gd name="adj" fmla="val 9619"/>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sp>
          <p:nvSpPr>
            <p:cNvPr id="9" name="文本框 8"/>
            <p:cNvSpPr txBox="1"/>
            <p:nvPr/>
          </p:nvSpPr>
          <p:spPr>
            <a:xfrm>
              <a:off x="998620" y="2347690"/>
              <a:ext cx="10031932" cy="1082669"/>
            </a:xfrm>
            <a:prstGeom prst="rect">
              <a:avLst/>
            </a:prstGeom>
            <a:noFill/>
          </p:spPr>
          <p:txBody>
            <a:bodyPr wrap="square" rtlCol="0">
              <a:spAutoFit/>
            </a:bodyPr>
            <a:lstStyle>
              <a:defPPr>
                <a:defRPr lang="zh-CN"/>
              </a:defPPr>
              <a:lvl1pPr algn="just">
                <a:lnSpc>
                  <a:spcPct val="120000"/>
                </a:lnSpc>
                <a:defRPr sz="2800" b="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spcBef>
                  <a:spcPts val="0"/>
                </a:spcBef>
                <a:spcAft>
                  <a:spcPts val="0"/>
                </a:spcAft>
                <a:buClrTx/>
                <a:buSzTx/>
                <a:buFontTx/>
                <a:buNone/>
                <a:defRPr/>
              </a:pPr>
              <a:r>
                <a:rPr kumimoji="0" lang="zh-CN"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①“记忆里的光”</a:t>
              </a: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指火车头上“光芒闪烁的图标”</a:t>
              </a: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即镰刀锤头</a:t>
              </a: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是本文的核心意象</a:t>
              </a: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907473" y="3677216"/>
            <a:ext cx="10285907" cy="1201201"/>
            <a:chOff x="907473" y="3677216"/>
            <a:chExt cx="10285907" cy="1201201"/>
          </a:xfrm>
        </p:grpSpPr>
        <p:sp>
          <p:nvSpPr>
            <p:cNvPr id="13" name="矩形: 圆角 12"/>
            <p:cNvSpPr/>
            <p:nvPr/>
          </p:nvSpPr>
          <p:spPr>
            <a:xfrm>
              <a:off x="907473" y="3677216"/>
              <a:ext cx="10285907" cy="1201201"/>
            </a:xfrm>
            <a:prstGeom prst="roundRect">
              <a:avLst>
                <a:gd name="adj" fmla="val 9619"/>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sp>
          <p:nvSpPr>
            <p:cNvPr id="10" name="文本框 9"/>
            <p:cNvSpPr txBox="1"/>
            <p:nvPr/>
          </p:nvSpPr>
          <p:spPr>
            <a:xfrm>
              <a:off x="998620" y="3735161"/>
              <a:ext cx="10031932" cy="1082669"/>
            </a:xfrm>
            <a:prstGeom prst="rect">
              <a:avLst/>
            </a:prstGeom>
            <a:noFill/>
          </p:spPr>
          <p:txBody>
            <a:bodyPr wrap="square" rtlCol="0">
              <a:spAutoFit/>
            </a:bodyPr>
            <a:lstStyle>
              <a:defPPr>
                <a:defRPr lang="zh-CN"/>
              </a:defPPr>
              <a:lvl1pPr algn="just">
                <a:lnSpc>
                  <a:spcPct val="120000"/>
                </a:lnSpc>
                <a:defRPr sz="2800" b="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spcBef>
                  <a:spcPts val="0"/>
                </a:spcBef>
                <a:spcAft>
                  <a:spcPts val="0"/>
                </a:spcAft>
                <a:buClrTx/>
                <a:buSzTx/>
                <a:buFontTx/>
                <a:buNone/>
                <a:defRPr/>
              </a:pPr>
              <a:r>
                <a:rPr kumimoji="0" lang="zh-CN"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②围绕这一核心按照时间顺序</a:t>
              </a: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安排了“我”少年、青年、中年的人生片段</a:t>
              </a: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每一片段都同“镰刀和锤头”相关</a:t>
              </a: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grpSp>
        <p:nvGrpSpPr>
          <p:cNvPr id="15" name="组合 14"/>
          <p:cNvGrpSpPr/>
          <p:nvPr/>
        </p:nvGrpSpPr>
        <p:grpSpPr>
          <a:xfrm>
            <a:off x="907473" y="5006742"/>
            <a:ext cx="10285907" cy="1201201"/>
            <a:chOff x="907473" y="5006742"/>
            <a:chExt cx="10285907" cy="1201201"/>
          </a:xfrm>
        </p:grpSpPr>
        <p:sp>
          <p:nvSpPr>
            <p:cNvPr id="14" name="矩形: 圆角 13"/>
            <p:cNvSpPr/>
            <p:nvPr/>
          </p:nvSpPr>
          <p:spPr>
            <a:xfrm>
              <a:off x="907473" y="5006742"/>
              <a:ext cx="10285907" cy="1201201"/>
            </a:xfrm>
            <a:prstGeom prst="roundRect">
              <a:avLst>
                <a:gd name="adj" fmla="val 9619"/>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sp>
          <p:nvSpPr>
            <p:cNvPr id="11" name="文本框 10"/>
            <p:cNvSpPr txBox="1"/>
            <p:nvPr/>
          </p:nvSpPr>
          <p:spPr>
            <a:xfrm>
              <a:off x="998620" y="5071830"/>
              <a:ext cx="10031932" cy="1082669"/>
            </a:xfrm>
            <a:prstGeom prst="rect">
              <a:avLst/>
            </a:prstGeom>
            <a:noFill/>
          </p:spPr>
          <p:txBody>
            <a:bodyPr wrap="square" rtlCol="0">
              <a:spAutoFit/>
            </a:bodyPr>
            <a:lstStyle>
              <a:defPPr>
                <a:defRPr lang="zh-CN"/>
              </a:defPPr>
              <a:lvl1pPr algn="just">
                <a:lnSpc>
                  <a:spcPct val="120000"/>
                </a:lnSpc>
                <a:defRPr sz="2800" b="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spcBef>
                  <a:spcPts val="0"/>
                </a:spcBef>
                <a:spcAft>
                  <a:spcPts val="0"/>
                </a:spcAft>
                <a:buClrTx/>
                <a:buSzTx/>
                <a:buFontTx/>
                <a:buNone/>
                <a:defRPr/>
              </a:pPr>
              <a:r>
                <a:rPr kumimoji="0" lang="zh-CN"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③最后</a:t>
              </a: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以“全科人”的身份表达出“我”对“镰刀锤头”的深厚感情</a:t>
              </a: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呼应题目</a:t>
              </a: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升华主题。</a:t>
              </a:r>
              <a:endPar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from="0" to="1" calcmode="lin" valueType="num">
                                      <p:cBhvr>
                                        <p:cTn id="7" dur="10" fill="hold">
                                          <p:stCondLst>
                                            <p:cond delay="0"/>
                                          </p:stCondLst>
                                        </p:cTn>
                                        <p:tgtEl>
                                          <p:spTgt spid="5"/>
                                        </p:tgtEl>
                                        <p:attrNameLst>
                                          <p:attrName>style.opacity</p:attrName>
                                        </p:attrNameLst>
                                      </p:cBhvr>
                                    </p:anim>
                                    <p:anim to="" calcmode="lin" valueType="num">
                                      <p:cBhvr>
                                        <p:cTn id="8" dur="10" fill="hold">
                                          <p:stCondLst>
                                            <p:cond delay="0"/>
                                          </p:stCondLst>
                                        </p:cTn>
                                        <p:tgtEl>
                                          <p:spTgt spid="5"/>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from="0" to="1" calcmode="lin" valueType="num">
                                      <p:cBhvr>
                                        <p:cTn id="13" dur="10" fill="hold">
                                          <p:stCondLst>
                                            <p:cond delay="0"/>
                                          </p:stCondLst>
                                        </p:cTn>
                                        <p:tgtEl>
                                          <p:spTgt spid="8"/>
                                        </p:tgtEl>
                                        <p:attrNameLst>
                                          <p:attrName>style.opacity</p:attrName>
                                        </p:attrNameLst>
                                      </p:cBhvr>
                                    </p:anim>
                                    <p:anim to="" calcmode="lin" valueType="num">
                                      <p:cBhvr>
                                        <p:cTn id="14" dur="1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from="0" to="1" calcmode="lin" valueType="num">
                                      <p:cBhvr>
                                        <p:cTn id="19" dur="10" fill="hold">
                                          <p:stCondLst>
                                            <p:cond delay="0"/>
                                          </p:stCondLst>
                                        </p:cTn>
                                        <p:tgtEl>
                                          <p:spTgt spid="15"/>
                                        </p:tgtEl>
                                        <p:attrNameLst>
                                          <p:attrName>style.opacity</p:attrName>
                                        </p:attrNameLst>
                                      </p:cBhvr>
                                    </p:anim>
                                    <p:anim to="" calcmode="lin" valueType="num">
                                      <p:cBhvr>
                                        <p:cTn id="20" dur="1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descr="山上的风景&#10;&#10;描述已自动生成"/>
          <p:cNvPicPr>
            <a:picLocks noChangeAspect="1"/>
          </p:cNvPicPr>
          <p:nvPr/>
        </p:nvPicPr>
        <p:blipFill rotWithShape="1">
          <a:blip r:embed="rId2" cstate="print">
            <a:alphaModFix amt="50000"/>
            <a:extLst>
              <a:ext uri="{BEBA8EAE-BF5A-486C-A8C5-ECC9F3942E4B}">
                <a14:imgProps xmlns:a14="http://schemas.microsoft.com/office/drawing/2010/main">
                  <a14:imgLayer r:embed="rId3">
                    <a14:imgEffect>
                      <a14:artisticPaintBrush trans="60000" brushSize="1"/>
                    </a14:imgEffect>
                    <a14:imgEffect>
                      <a14:brightnessContrast bright="-3000" contrast="20000"/>
                    </a14:imgEffect>
                  </a14:imgLayer>
                </a14:imgProps>
              </a:ext>
              <a:ext uri="{28A0092B-C50C-407E-A947-70E740481C1C}">
                <a14:useLocalDpi xmlns:a14="http://schemas.microsoft.com/office/drawing/2010/main" val="0"/>
              </a:ext>
            </a:extLst>
          </a:blip>
          <a:srcRect b="51350"/>
          <a:stretch>
            <a:fillRect/>
          </a:stretch>
        </p:blipFill>
        <p:spPr>
          <a:xfrm flipV="1">
            <a:off x="0" y="0"/>
            <a:ext cx="12191998" cy="1512356"/>
          </a:xfrm>
          <a:custGeom>
            <a:avLst/>
            <a:gdLst>
              <a:gd name="connsiteX0" fmla="*/ 0 w 12191998"/>
              <a:gd name="connsiteY0" fmla="*/ 1512356 h 1512356"/>
              <a:gd name="connsiteX1" fmla="*/ 12191998 w 12191998"/>
              <a:gd name="connsiteY1" fmla="*/ 1512356 h 1512356"/>
              <a:gd name="connsiteX2" fmla="*/ 12191998 w 12191998"/>
              <a:gd name="connsiteY2" fmla="*/ 0 h 1512356"/>
              <a:gd name="connsiteX3" fmla="*/ 0 w 12191998"/>
              <a:gd name="connsiteY3" fmla="*/ 0 h 1512356"/>
            </a:gdLst>
            <a:ahLst/>
            <a:cxnLst>
              <a:cxn ang="0">
                <a:pos x="connsiteX0" y="connsiteY0"/>
              </a:cxn>
              <a:cxn ang="0">
                <a:pos x="connsiteX1" y="connsiteY1"/>
              </a:cxn>
              <a:cxn ang="0">
                <a:pos x="connsiteX2" y="connsiteY2"/>
              </a:cxn>
              <a:cxn ang="0">
                <a:pos x="connsiteX3" y="connsiteY3"/>
              </a:cxn>
            </a:cxnLst>
            <a:rect l="l" t="t" r="r" b="b"/>
            <a:pathLst>
              <a:path w="12191998" h="1512356">
                <a:moveTo>
                  <a:pt x="0" y="1512356"/>
                </a:moveTo>
                <a:lnTo>
                  <a:pt x="12191998" y="1512356"/>
                </a:lnTo>
                <a:lnTo>
                  <a:pt x="12191998" y="0"/>
                </a:lnTo>
                <a:lnTo>
                  <a:pt x="0" y="0"/>
                </a:lnTo>
                <a:close/>
              </a:path>
            </a:pathLst>
          </a:custGeom>
        </p:spPr>
      </p:pic>
      <p:pic>
        <p:nvPicPr>
          <p:cNvPr id="27" name="图片 26" descr="图片包含 烟, 云, 盘子, 蛋糕&#10;&#10;描述已自动生成"/>
          <p:cNvPicPr>
            <a:picLocks noChangeAspect="1"/>
          </p:cNvPicPr>
          <p:nvPr/>
        </p:nvPicPr>
        <p:blipFill>
          <a:blip r:embed="rId4">
            <a:alphaModFix amt="50000"/>
            <a:extLst>
              <a:ext uri="{28A0092B-C50C-407E-A947-70E740481C1C}">
                <a14:useLocalDpi xmlns:a14="http://schemas.microsoft.com/office/drawing/2010/main" val="0"/>
              </a:ext>
            </a:extLst>
          </a:blip>
          <a:srcRect t="24728"/>
          <a:stretch>
            <a:fillRect/>
          </a:stretch>
        </p:blipFill>
        <p:spPr>
          <a:xfrm>
            <a:off x="23528" y="1292"/>
            <a:ext cx="12168472" cy="5650208"/>
          </a:xfrm>
          <a:custGeom>
            <a:avLst/>
            <a:gdLst>
              <a:gd name="connsiteX0" fmla="*/ 0 w 12168472"/>
              <a:gd name="connsiteY0" fmla="*/ 0 h 5224207"/>
              <a:gd name="connsiteX1" fmla="*/ 12168472 w 12168472"/>
              <a:gd name="connsiteY1" fmla="*/ 0 h 5224207"/>
              <a:gd name="connsiteX2" fmla="*/ 12168472 w 12168472"/>
              <a:gd name="connsiteY2" fmla="*/ 5224207 h 5224207"/>
              <a:gd name="connsiteX3" fmla="*/ 0 w 12168472"/>
              <a:gd name="connsiteY3" fmla="*/ 5224207 h 5224207"/>
            </a:gdLst>
            <a:ahLst/>
            <a:cxnLst>
              <a:cxn ang="0">
                <a:pos x="connsiteX0" y="connsiteY0"/>
              </a:cxn>
              <a:cxn ang="0">
                <a:pos x="connsiteX1" y="connsiteY1"/>
              </a:cxn>
              <a:cxn ang="0">
                <a:pos x="connsiteX2" y="connsiteY2"/>
              </a:cxn>
              <a:cxn ang="0">
                <a:pos x="connsiteX3" y="connsiteY3"/>
              </a:cxn>
            </a:cxnLst>
            <a:rect l="l" t="t" r="r" b="b"/>
            <a:pathLst>
              <a:path w="12168472" h="5224207">
                <a:moveTo>
                  <a:pt x="0" y="0"/>
                </a:moveTo>
                <a:lnTo>
                  <a:pt x="12168472" y="0"/>
                </a:lnTo>
                <a:lnTo>
                  <a:pt x="12168472" y="5224207"/>
                </a:lnTo>
                <a:lnTo>
                  <a:pt x="0" y="5224207"/>
                </a:lnTo>
                <a:close/>
              </a:path>
            </a:pathLst>
          </a:custGeom>
        </p:spPr>
      </p:pic>
      <p:pic>
        <p:nvPicPr>
          <p:cNvPr id="37" name="图片 36" descr="查看图片"/>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artisticPaintBrush trans="50000"/>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0243" b="22464"/>
          <a:stretch>
            <a:fillRect/>
          </a:stretch>
        </p:blipFill>
        <p:spPr bwMode="auto">
          <a:xfrm flipH="1">
            <a:off x="-2" y="1551507"/>
            <a:ext cx="6948095" cy="3980746"/>
          </a:xfrm>
          <a:custGeom>
            <a:avLst/>
            <a:gdLst>
              <a:gd name="connsiteX0" fmla="*/ 6948095 w 6948095"/>
              <a:gd name="connsiteY0" fmla="*/ 0 h 6713066"/>
              <a:gd name="connsiteX1" fmla="*/ 0 w 6948095"/>
              <a:gd name="connsiteY1" fmla="*/ 0 h 6713066"/>
              <a:gd name="connsiteX2" fmla="*/ 0 w 6948095"/>
              <a:gd name="connsiteY2" fmla="*/ 6713066 h 6713066"/>
              <a:gd name="connsiteX3" fmla="*/ 6948095 w 6948095"/>
              <a:gd name="connsiteY3" fmla="*/ 6713066 h 6713066"/>
            </a:gdLst>
            <a:ahLst/>
            <a:cxnLst>
              <a:cxn ang="0">
                <a:pos x="connsiteX0" y="connsiteY0"/>
              </a:cxn>
              <a:cxn ang="0">
                <a:pos x="connsiteX1" y="connsiteY1"/>
              </a:cxn>
              <a:cxn ang="0">
                <a:pos x="connsiteX2" y="connsiteY2"/>
              </a:cxn>
              <a:cxn ang="0">
                <a:pos x="connsiteX3" y="connsiteY3"/>
              </a:cxn>
            </a:cxnLst>
            <a:rect l="l" t="t" r="r" b="b"/>
            <a:pathLst>
              <a:path w="6948095" h="6713066">
                <a:moveTo>
                  <a:pt x="6948095" y="0"/>
                </a:moveTo>
                <a:lnTo>
                  <a:pt x="0" y="0"/>
                </a:lnTo>
                <a:lnTo>
                  <a:pt x="0" y="6713066"/>
                </a:lnTo>
                <a:lnTo>
                  <a:pt x="6948095" y="6713066"/>
                </a:lnTo>
                <a:close/>
              </a:path>
            </a:pathLst>
          </a:custGeom>
          <a:noFill/>
          <a:extLst>
            <a:ext uri="{909E8E84-426E-40DD-AFC4-6F175D3DCCD1}">
              <a14:hiddenFill xmlns:a14="http://schemas.microsoft.com/office/drawing/2010/main">
                <a:solidFill>
                  <a:srgbClr val="FFFFFF"/>
                </a:solidFill>
              </a14:hiddenFill>
            </a:ext>
          </a:extLst>
        </p:spPr>
      </p:pic>
      <p:pic>
        <p:nvPicPr>
          <p:cNvPr id="30" name="图片 29" descr="山上的风景&#10;&#10;描述已自动生成"/>
          <p:cNvPicPr>
            <a:picLocks noChangeAspect="1"/>
          </p:cNvPicPr>
          <p:nvPr/>
        </p:nvPicPr>
        <p:blipFill rotWithShape="1">
          <a:blip r:embed="rId2" cstate="print">
            <a:extLst>
              <a:ext uri="{BEBA8EAE-BF5A-486C-A8C5-ECC9F3942E4B}">
                <a14:imgProps xmlns:a14="http://schemas.microsoft.com/office/drawing/2010/main">
                  <a14:imgLayer r:embed="rId3">
                    <a14:imgEffect>
                      <a14:artisticPaintBrush trans="60000" brushSize="1"/>
                    </a14:imgEffect>
                    <a14:imgEffect>
                      <a14:brightnessContrast bright="-3000" contrast="20000"/>
                    </a14:imgEffect>
                  </a14:imgLayer>
                </a14:imgProps>
              </a:ext>
              <a:ext uri="{28A0092B-C50C-407E-A947-70E740481C1C}">
                <a14:useLocalDpi xmlns:a14="http://schemas.microsoft.com/office/drawing/2010/main" val="0"/>
              </a:ext>
            </a:extLst>
          </a:blip>
          <a:srcRect b="15932"/>
          <a:stretch>
            <a:fillRect/>
          </a:stretch>
        </p:blipFill>
        <p:spPr>
          <a:xfrm>
            <a:off x="0" y="4244604"/>
            <a:ext cx="12192000" cy="2613396"/>
          </a:xfrm>
          <a:custGeom>
            <a:avLst/>
            <a:gdLst>
              <a:gd name="connsiteX0" fmla="*/ 0 w 12192000"/>
              <a:gd name="connsiteY0" fmla="*/ 0 h 2613396"/>
              <a:gd name="connsiteX1" fmla="*/ 12192000 w 12192000"/>
              <a:gd name="connsiteY1" fmla="*/ 0 h 2613396"/>
              <a:gd name="connsiteX2" fmla="*/ 12192000 w 12192000"/>
              <a:gd name="connsiteY2" fmla="*/ 2613396 h 2613396"/>
              <a:gd name="connsiteX3" fmla="*/ 0 w 12192000"/>
              <a:gd name="connsiteY3" fmla="*/ 2613396 h 2613396"/>
            </a:gdLst>
            <a:ahLst/>
            <a:cxnLst>
              <a:cxn ang="0">
                <a:pos x="connsiteX0" y="connsiteY0"/>
              </a:cxn>
              <a:cxn ang="0">
                <a:pos x="connsiteX1" y="connsiteY1"/>
              </a:cxn>
              <a:cxn ang="0">
                <a:pos x="connsiteX2" y="connsiteY2"/>
              </a:cxn>
              <a:cxn ang="0">
                <a:pos x="connsiteX3" y="connsiteY3"/>
              </a:cxn>
            </a:cxnLst>
            <a:rect l="l" t="t" r="r" b="b"/>
            <a:pathLst>
              <a:path w="12192000" h="2613396">
                <a:moveTo>
                  <a:pt x="0" y="0"/>
                </a:moveTo>
                <a:lnTo>
                  <a:pt x="12192000" y="0"/>
                </a:lnTo>
                <a:lnTo>
                  <a:pt x="12192000" y="2613396"/>
                </a:lnTo>
                <a:lnTo>
                  <a:pt x="0" y="2613396"/>
                </a:lnTo>
                <a:close/>
              </a:path>
            </a:pathLst>
          </a:custGeom>
        </p:spPr>
      </p:pic>
      <p:pic>
        <p:nvPicPr>
          <p:cNvPr id="11" name="Picture 18" descr="查看图片"/>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4831" y="5532252"/>
            <a:ext cx="7814313" cy="2572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查看图片"/>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a:off x="-1243616" y="5130740"/>
            <a:ext cx="6324729" cy="236821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查看图片"/>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5000" contrast="40000"/>
                    </a14:imgEffect>
                    <a14:imgEffect>
                      <a14:saturation sat="50000"/>
                    </a14:imgEffect>
                  </a14:imgLayer>
                </a14:imgProps>
              </a:ext>
              <a:ext uri="{28A0092B-C50C-407E-A947-70E740481C1C}">
                <a14:useLocalDpi xmlns:a14="http://schemas.microsoft.com/office/drawing/2010/main" val="0"/>
              </a:ext>
            </a:extLst>
          </a:blip>
          <a:srcRect t="39936" b="42472"/>
          <a:stretch>
            <a:fillRect/>
          </a:stretch>
        </p:blipFill>
        <p:spPr bwMode="auto">
          <a:xfrm>
            <a:off x="7897702" y="644955"/>
            <a:ext cx="5153195" cy="90655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p:cNvGrpSpPr/>
          <p:nvPr/>
        </p:nvGrpSpPr>
        <p:grpSpPr>
          <a:xfrm rot="16200000">
            <a:off x="5210076" y="-1494940"/>
            <a:ext cx="1769622" cy="9362664"/>
            <a:chOff x="-314568" y="1639562"/>
            <a:chExt cx="12876211" cy="2560562"/>
          </a:xfrm>
          <a:effectLst/>
        </p:grpSpPr>
        <p:sp>
          <p:nvSpPr>
            <p:cNvPr id="19" name="双波形 18"/>
            <p:cNvSpPr/>
            <p:nvPr/>
          </p:nvSpPr>
          <p:spPr>
            <a:xfrm rot="5400000">
              <a:off x="4846475" y="-3515045"/>
              <a:ext cx="2554126" cy="12876211"/>
            </a:xfrm>
            <a:prstGeom prst="doubleWave">
              <a:avLst>
                <a:gd name="adj1" fmla="val 3004"/>
                <a:gd name="adj2" fmla="val 0"/>
              </a:avLst>
            </a:prstGeom>
            <a:blipFill dpi="0" rotWithShape="0">
              <a:blip r:embed="rId10">
                <a:extLst>
                  <a:ext uri="{BEBA8EAE-BF5A-486C-A8C5-ECC9F3942E4B}">
                    <a14:imgProps xmlns:a14="http://schemas.microsoft.com/office/drawing/2010/main">
                      <a14:imgLayer r:embed="rId11">
                        <a14:imgEffect>
                          <a14:brightnessContrast bright="-20000"/>
                        </a14:imgEffect>
                        <a14:imgEffect>
                          <a14:colorTemperature colorTemp="4700"/>
                        </a14:imgEffect>
                        <a14:imgEffect>
                          <a14:saturation sat="80000"/>
                        </a14:imgEffect>
                      </a14:imgLayer>
                    </a14:imgProps>
                  </a:ext>
                </a:extLst>
              </a:blip>
              <a:srcRect/>
              <a:tile tx="0" ty="0" sx="50000" sy="50000" flip="none" algn="ctr"/>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等线"/>
                <a:cs typeface="+mn-cs"/>
              </a:endParaRPr>
            </a:p>
          </p:txBody>
        </p:sp>
        <p:cxnSp>
          <p:nvCxnSpPr>
            <p:cNvPr id="22" name="直接连接符 21"/>
            <p:cNvCxnSpPr/>
            <p:nvPr/>
          </p:nvCxnSpPr>
          <p:spPr>
            <a:xfrm>
              <a:off x="0" y="1639562"/>
              <a:ext cx="12192000" cy="0"/>
            </a:xfrm>
            <a:prstGeom prst="line">
              <a:avLst/>
            </a:prstGeom>
            <a:ln w="76200">
              <a:solidFill>
                <a:srgbClr val="B1AE8F"/>
              </a:solidFill>
            </a:ln>
            <a:effectLst>
              <a:outerShdw blurRad="50800" dir="5400000" algn="t"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0" y="4200123"/>
              <a:ext cx="12192000" cy="0"/>
            </a:xfrm>
            <a:prstGeom prst="line">
              <a:avLst/>
            </a:prstGeom>
            <a:ln w="76200">
              <a:solidFill>
                <a:srgbClr val="B1AE8F"/>
              </a:solidFill>
            </a:ln>
            <a:effectLst>
              <a:outerShdw blurRad="50800" dir="5400000" algn="t"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464584" y="2413207"/>
            <a:ext cx="9290328" cy="1067343"/>
          </a:xfrm>
          <a:prstGeom prst="rect">
            <a:avLst/>
          </a:prstGeom>
          <a:noFill/>
          <a:ln w="9525">
            <a:noFill/>
          </a:ln>
          <a:effectLst>
            <a:outerShdw blurRad="50800" dist="38100" dir="5400000" algn="t" rotWithShape="0">
              <a:srgbClr val="35433D">
                <a:alpha val="40000"/>
              </a:srgbClr>
            </a:outerShdw>
          </a:effectLst>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D2CCBE"/>
                </a:solidFill>
                <a:effectLst/>
                <a:uLnTx/>
                <a:uFillTx/>
                <a:latin typeface="鸿雷行书简体" panose="00000505000000000000" pitchFamily="2" charset="-122"/>
                <a:ea typeface="鸿雷行书简体" panose="00000505000000000000" pitchFamily="2" charset="-122"/>
                <a:cs typeface="+mn-cs"/>
                <a:sym typeface="微软雅黑" panose="020B0503020204020204" pitchFamily="34" charset="-122"/>
              </a:rPr>
              <a:t>二、赏析散文的表达技巧</a:t>
            </a:r>
          </a:p>
        </p:txBody>
      </p:sp>
      <p:pic>
        <p:nvPicPr>
          <p:cNvPr id="34" name="Picture 10" descr="查看图片"/>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7000" contrast="40000"/>
                    </a14:imgEffect>
                    <a14:imgEffect>
                      <a14:saturation sat="40000"/>
                    </a14:imgEffect>
                  </a14:imgLayer>
                </a14:imgProps>
              </a:ext>
              <a:ext uri="{28A0092B-C50C-407E-A947-70E740481C1C}">
                <a14:useLocalDpi xmlns:a14="http://schemas.microsoft.com/office/drawing/2010/main" val="0"/>
              </a:ext>
            </a:extLst>
          </a:blip>
          <a:srcRect l="-22295" t="15477" r="22295" b="66931"/>
          <a:stretch>
            <a:fillRect/>
          </a:stretch>
        </p:blipFill>
        <p:spPr bwMode="auto">
          <a:xfrm>
            <a:off x="9044909" y="2963126"/>
            <a:ext cx="3900622" cy="6861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查看图片"/>
          <p:cNvPicPr>
            <a:picLocks noChangeAspect="1" noChangeArrowheads="1"/>
          </p:cNvPicPr>
          <p:nvPr/>
        </p:nvPicPr>
        <p:blipFill rotWithShape="1">
          <a:blip r:embed="rId14" cstate="print">
            <a:extLst>
              <a:ext uri="{BEBA8EAE-BF5A-486C-A8C5-ECC9F3942E4B}">
                <a14:imgProps xmlns:a14="http://schemas.microsoft.com/office/drawing/2010/main">
                  <a14:imgLayer r:embed="rId9">
                    <a14:imgEffect>
                      <a14:brightnessContrast bright="-10000" contrast="40000"/>
                    </a14:imgEffect>
                    <a14:imgEffect>
                      <a14:saturation sat="50000"/>
                    </a14:imgEffect>
                  </a14:imgLayer>
                </a14:imgProps>
              </a:ext>
              <a:ext uri="{28A0092B-C50C-407E-A947-70E740481C1C}">
                <a14:useLocalDpi xmlns:a14="http://schemas.microsoft.com/office/drawing/2010/main" val="0"/>
              </a:ext>
            </a:extLst>
          </a:blip>
          <a:srcRect l="6494" t="64470" r="24579" b="17938"/>
          <a:stretch>
            <a:fillRect/>
          </a:stretch>
        </p:blipFill>
        <p:spPr bwMode="auto">
          <a:xfrm>
            <a:off x="-610748" y="1911805"/>
            <a:ext cx="3551930" cy="9065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查看图片"/>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9000" contrast="40000"/>
                    </a14:imgEffect>
                    <a14:imgEffect>
                      <a14:saturation sat="50000"/>
                    </a14:imgEffect>
                  </a14:imgLayer>
                </a14:imgProps>
              </a:ext>
              <a:ext uri="{28A0092B-C50C-407E-A947-70E740481C1C}">
                <a14:useLocalDpi xmlns:a14="http://schemas.microsoft.com/office/drawing/2010/main" val="0"/>
              </a:ext>
            </a:extLst>
          </a:blip>
          <a:srcRect t="39936" b="42472"/>
          <a:stretch>
            <a:fillRect/>
          </a:stretch>
        </p:blipFill>
        <p:spPr bwMode="auto">
          <a:xfrm>
            <a:off x="5644831" y="5588629"/>
            <a:ext cx="4060995" cy="71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74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utoRev="1" fill="hold" nodeType="withEffect">
                                  <p:stCondLst>
                                    <p:cond delay="0"/>
                                  </p:stCondLst>
                                  <p:childTnLst>
                                    <p:animMotion origin="layout" path="M -4.58333E-6 -3.7037E-6 L -0.15013 0.00301 " pathEditMode="relative" rAng="0" ptsTypes="AA">
                                      <p:cBhvr>
                                        <p:cTn id="6" dur="10000" fill="hold"/>
                                        <p:tgtEl>
                                          <p:spTgt spid="2058"/>
                                        </p:tgtEl>
                                        <p:attrNameLst>
                                          <p:attrName>ppt_x</p:attrName>
                                          <p:attrName>ppt_y</p:attrName>
                                        </p:attrNameLst>
                                      </p:cBhvr>
                                      <p:rCtr x="-7513" y="139"/>
                                    </p:animMotion>
                                  </p:childTnLst>
                                </p:cTn>
                              </p:par>
                              <p:par>
                                <p:cTn id="7" presetID="35" presetClass="path" presetSubtype="0" repeatCount="indefinite" autoRev="1" fill="hold" nodeType="withEffect">
                                  <p:stCondLst>
                                    <p:cond delay="0"/>
                                  </p:stCondLst>
                                  <p:childTnLst>
                                    <p:animMotion origin="layout" path="M -4.58333E-6 -3.7037E-6 L -0.15013 0.00301 " pathEditMode="relative" rAng="0" ptsTypes="AA">
                                      <p:cBhvr>
                                        <p:cTn id="8" dur="10000" spd="-100000" fill="hold"/>
                                        <p:tgtEl>
                                          <p:spTgt spid="43"/>
                                        </p:tgtEl>
                                        <p:attrNameLst>
                                          <p:attrName>ppt_x</p:attrName>
                                          <p:attrName>ppt_y</p:attrName>
                                        </p:attrNameLst>
                                      </p:cBhvr>
                                      <p:rCtr x="-7513" y="139"/>
                                    </p:animMotion>
                                  </p:childTnLst>
                                </p:cTn>
                              </p:par>
                              <p:par>
                                <p:cTn id="9" presetID="35" presetClass="path" presetSubtype="0" repeatCount="indefinite" autoRev="1" fill="hold" nodeType="withEffect">
                                  <p:stCondLst>
                                    <p:cond delay="0"/>
                                  </p:stCondLst>
                                  <p:childTnLst>
                                    <p:animMotion origin="layout" path="M -4.58333E-6 -3.7037E-6 L -0.15013 0.00301 " pathEditMode="relative" rAng="0" ptsTypes="AA">
                                      <p:cBhvr>
                                        <p:cTn id="10" dur="10000" fill="hold"/>
                                        <p:tgtEl>
                                          <p:spTgt spid="35"/>
                                        </p:tgtEl>
                                        <p:attrNameLst>
                                          <p:attrName>ppt_x</p:attrName>
                                          <p:attrName>ppt_y</p:attrName>
                                        </p:attrNameLst>
                                      </p:cBhvr>
                                      <p:rCtr x="-751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35472" y="770407"/>
            <a:ext cx="11484616" cy="4716057"/>
            <a:chOff x="623889" y="1193533"/>
            <a:chExt cx="10944224" cy="5072512"/>
          </a:xfrm>
        </p:grpSpPr>
        <p:sp>
          <p:nvSpPr>
            <p:cNvPr id="13" name="矩形: 剪去对角 12"/>
            <p:cNvSpPr/>
            <p:nvPr/>
          </p:nvSpPr>
          <p:spPr>
            <a:xfrm>
              <a:off x="623889" y="1193533"/>
              <a:ext cx="10944224" cy="5072512"/>
            </a:xfrm>
            <a:prstGeom prst="snip2DiagRect">
              <a:avLst>
                <a:gd name="adj1" fmla="val 7211"/>
                <a:gd name="adj2" fmla="val 7369"/>
              </a:avLst>
            </a:prstGeom>
            <a:blipFill>
              <a:blip r:embed="rId4">
                <a:extLst>
                  <a:ext uri="{BEBA8EAE-BF5A-486C-A8C5-ECC9F3942E4B}">
                    <a14:imgProps xmlns:a14="http://schemas.microsoft.com/office/drawing/2010/main">
                      <a14:imgLayer r:embed="rId5">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23" name="矩形 22"/>
            <p:cNvSpPr/>
            <p:nvPr/>
          </p:nvSpPr>
          <p:spPr>
            <a:xfrm>
              <a:off x="730250" y="1291611"/>
              <a:ext cx="10731502" cy="4876356"/>
            </a:xfrm>
            <a:prstGeom prst="rect">
              <a:avLst/>
            </a:prstGeom>
            <a:noFill/>
            <a:ln w="12700">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grpSp>
      <p:grpSp>
        <p:nvGrpSpPr>
          <p:cNvPr id="6" name="组合 5"/>
          <p:cNvGrpSpPr/>
          <p:nvPr/>
        </p:nvGrpSpPr>
        <p:grpSpPr>
          <a:xfrm>
            <a:off x="758742" y="2613652"/>
            <a:ext cx="4887897" cy="2882515"/>
            <a:chOff x="855286" y="3127732"/>
            <a:chExt cx="4887897" cy="2882515"/>
          </a:xfrm>
        </p:grpSpPr>
        <p:sp>
          <p:nvSpPr>
            <p:cNvPr id="3" name="PA-剪去对角的矩形 27"/>
            <p:cNvSpPr/>
            <p:nvPr>
              <p:custDataLst>
                <p:tags r:id="rId2"/>
              </p:custDataLst>
            </p:nvPr>
          </p:nvSpPr>
          <p:spPr>
            <a:xfrm>
              <a:off x="855286" y="3127732"/>
              <a:ext cx="4887897" cy="2882515"/>
            </a:xfrm>
            <a:prstGeom prst="snip2DiagRect">
              <a:avLst>
                <a:gd name="adj1" fmla="val 12021"/>
                <a:gd name="adj2" fmla="val 10685"/>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7" name="文本框 16"/>
            <p:cNvSpPr txBox="1"/>
            <p:nvPr/>
          </p:nvSpPr>
          <p:spPr>
            <a:xfrm>
              <a:off x="1106986" y="3223183"/>
              <a:ext cx="4384497" cy="2633863"/>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7F6F4"/>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鉴赏散文的表达技巧</a:t>
              </a:r>
              <a:endParaRPr kumimoji="0" lang="en-US" altLang="zh-CN" sz="2800" b="1" i="0" u="none" strike="noStrike" kern="1200" cap="none" spc="0" normalizeH="0" baseline="0" noProof="0" dirty="0">
                <a:ln>
                  <a:noFill/>
                </a:ln>
                <a:solidFill>
                  <a:srgbClr val="F7F6F4"/>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723900" algn="just"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7F6F4"/>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①首先要构建起关于表达技巧的知识体系，熟悉各种表达技巧的内涵及其表达效果；</a:t>
              </a:r>
            </a:p>
          </p:txBody>
        </p:sp>
      </p:grpSp>
      <p:sp>
        <p:nvSpPr>
          <p:cNvPr id="19" name="文本框 18"/>
          <p:cNvSpPr txBox="1"/>
          <p:nvPr/>
        </p:nvSpPr>
        <p:spPr>
          <a:xfrm>
            <a:off x="718536" y="988752"/>
            <a:ext cx="10714721" cy="1599733"/>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723900" algn="just"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从广义上讲，表达技巧是</a:t>
            </a: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作者在行文措辞和表达思想感情时所使用的特殊的语言组织方式，主要包括修辞手法、表达方式、表现手法和结构技巧。</a:t>
            </a:r>
          </a:p>
        </p:txBody>
      </p:sp>
      <p:grpSp>
        <p:nvGrpSpPr>
          <p:cNvPr id="7" name="组合 6"/>
          <p:cNvGrpSpPr/>
          <p:nvPr/>
        </p:nvGrpSpPr>
        <p:grpSpPr>
          <a:xfrm>
            <a:off x="5958296" y="2563208"/>
            <a:ext cx="5361317" cy="2882515"/>
            <a:chOff x="5975397" y="3127732"/>
            <a:chExt cx="5361317" cy="2882515"/>
          </a:xfrm>
        </p:grpSpPr>
        <p:sp>
          <p:nvSpPr>
            <p:cNvPr id="5" name="PA-剪去对角的矩形 27"/>
            <p:cNvSpPr/>
            <p:nvPr>
              <p:custDataLst>
                <p:tags r:id="rId1"/>
              </p:custDataLst>
            </p:nvPr>
          </p:nvSpPr>
          <p:spPr>
            <a:xfrm>
              <a:off x="5975397" y="3127732"/>
              <a:ext cx="5361317" cy="2882515"/>
            </a:xfrm>
            <a:prstGeom prst="snip2DiagRect">
              <a:avLst>
                <a:gd name="adj1" fmla="val 11353"/>
                <a:gd name="adj2" fmla="val 13357"/>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2" name="文本框 1"/>
            <p:cNvSpPr txBox="1"/>
            <p:nvPr/>
          </p:nvSpPr>
          <p:spPr>
            <a:xfrm>
              <a:off x="6266407" y="3223183"/>
              <a:ext cx="4779296" cy="2633863"/>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723900" algn="just"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7F6F4"/>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②其次要在具体文本中动态地了解它们、鉴赏它们，进而掌握鉴赏表达技巧题的审题要点及答题技巧，从而提升感悟散文美的能力。</a:t>
              </a:r>
            </a:p>
          </p:txBody>
        </p:sp>
      </p:grpSp>
      <p:sp>
        <p:nvSpPr>
          <p:cNvPr id="8" name="文本框 7">
            <a:extLst>
              <a:ext uri="{FF2B5EF4-FFF2-40B4-BE49-F238E27FC236}">
                <a16:creationId xmlns:a16="http://schemas.microsoft.com/office/drawing/2014/main" id="{EB278C61-4645-E4C8-E43F-2AD28FD0C510}"/>
              </a:ext>
            </a:extLst>
          </p:cNvPr>
          <p:cNvSpPr txBox="1"/>
          <p:nvPr/>
        </p:nvSpPr>
        <p:spPr>
          <a:xfrm>
            <a:off x="3858079" y="26131"/>
            <a:ext cx="3657602" cy="76944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zh-CN" altLang="en-US" dirty="0">
                <a:sym typeface="微软雅黑" panose="020B0503020204020204" pitchFamily="34" charset="-122"/>
              </a:rPr>
              <a:t>表达技巧</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from="0" to="1" calcmode="lin" valueType="num">
                                      <p:cBhvr>
                                        <p:cTn id="7" dur="10" fill="hold">
                                          <p:stCondLst>
                                            <p:cond delay="0"/>
                                          </p:stCondLst>
                                        </p:cTn>
                                        <p:tgtEl>
                                          <p:spTgt spid="6"/>
                                        </p:tgtEl>
                                        <p:attrNameLst>
                                          <p:attrName>style.opacity</p:attrName>
                                        </p:attrNameLst>
                                      </p:cBhvr>
                                    </p:anim>
                                    <p:anim to="" calcmode="lin" valueType="num">
                                      <p:cBhvr>
                                        <p:cTn id="8" dur="10" fill="hold">
                                          <p:stCondLst>
                                            <p:cond delay="0"/>
                                          </p:stCondLst>
                                        </p:cTn>
                                        <p:tgtEl>
                                          <p:spTgt spid="6"/>
                                        </p:tgtEl>
                                        <p:attrNameLst>
                                          <p:attrName>ppt_y</p:attrName>
                                        </p:attrNameLst>
                                      </p:cBhvr>
                                      <p:tavLst>
                                        <p:tav tm="0" fmla="$">
                                          <p:val>
                                            <p:strVal val="#ppt_y+.05"/>
                                          </p:val>
                                        </p:tav>
                                        <p:tav tm="100000" fmla="$">
                                          <p:val>
                                            <p:strVal val="#ppt_y"/>
                                          </p:val>
                                        </p:tav>
                                      </p:tavLst>
                                    </p:anim>
                                  </p:childTnLst>
                                </p:cTn>
                              </p:par>
                            </p:childTnLst>
                          </p:cTn>
                        </p:par>
                        <p:par>
                          <p:cTn id="9" fill="hold">
                            <p:stCondLst>
                              <p:cond delay="10"/>
                            </p:stCondLst>
                            <p:childTnLst>
                              <p:par>
                                <p:cTn id="10" presetID="10" presetClass="entr" presetSubtype="0" decel="10000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from="0" to="1" calcmode="lin" valueType="num">
                                      <p:cBhvr>
                                        <p:cTn id="12" dur="10" fill="hold">
                                          <p:stCondLst>
                                            <p:cond delay="0"/>
                                          </p:stCondLst>
                                        </p:cTn>
                                        <p:tgtEl>
                                          <p:spTgt spid="7"/>
                                        </p:tgtEl>
                                        <p:attrNameLst>
                                          <p:attrName>style.opacity</p:attrName>
                                        </p:attrNameLst>
                                      </p:cBhvr>
                                    </p:anim>
                                    <p:anim to="" calcmode="lin" valueType="num">
                                      <p:cBhvr>
                                        <p:cTn id="13" dur="10" fill="hold">
                                          <p:stCondLst>
                                            <p:cond delay="0"/>
                                          </p:stCondLst>
                                        </p:cTn>
                                        <p:tgtEl>
                                          <p:spTgt spid="7"/>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611186" y="1259064"/>
            <a:ext cx="10956928" cy="4535344"/>
            <a:chOff x="623889" y="1193533"/>
            <a:chExt cx="10944224" cy="5072512"/>
          </a:xfrm>
        </p:grpSpPr>
        <p:sp>
          <p:nvSpPr>
            <p:cNvPr id="36" name="矩形: 剪去对角 35"/>
            <p:cNvSpPr/>
            <p:nvPr/>
          </p:nvSpPr>
          <p:spPr>
            <a:xfrm>
              <a:off x="623889" y="1193533"/>
              <a:ext cx="10944224" cy="5072512"/>
            </a:xfrm>
            <a:prstGeom prst="snip2DiagRect">
              <a:avLst>
                <a:gd name="adj1" fmla="val 9111"/>
                <a:gd name="adj2" fmla="val 8923"/>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7" name="矩形 36"/>
            <p:cNvSpPr/>
            <p:nvPr/>
          </p:nvSpPr>
          <p:spPr>
            <a:xfrm>
              <a:off x="730250" y="1326814"/>
              <a:ext cx="10731502" cy="4805950"/>
            </a:xfrm>
            <a:prstGeom prst="rect">
              <a:avLst/>
            </a:prstGeom>
            <a:noFill/>
            <a:ln w="12700">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grpSp>
      <p:sp>
        <p:nvSpPr>
          <p:cNvPr id="3" name="文本框 2"/>
          <p:cNvSpPr txBox="1"/>
          <p:nvPr/>
        </p:nvSpPr>
        <p:spPr>
          <a:xfrm>
            <a:off x="1079634" y="1951052"/>
            <a:ext cx="10032732" cy="2838534"/>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R="0" lvl="0" indent="736600" algn="just"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行文</a:t>
            </a:r>
            <a:r>
              <a:rPr kumimoji="0" lang="zh-CN"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思路是作者按照一定的条理表达思想的路径、脉络</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是作品的</a:t>
            </a:r>
            <a:r>
              <a:rPr kumimoji="0" lang="zh-CN" altLang="zh-CN"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整体构思布局</a:t>
            </a:r>
            <a:r>
              <a:rPr kumimoji="0" lang="zh-CN"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R="0" lvl="0" indent="736600" algn="just"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概括</a:t>
            </a:r>
            <a:r>
              <a:rPr kumimoji="0" lang="zh-CN"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行文思路就是梳理</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概括</a:t>
            </a:r>
            <a:r>
              <a:rPr kumimoji="0" lang="zh-CN"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作者的构思布局。高考设置行文思路</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概括</a:t>
            </a:r>
            <a:r>
              <a:rPr kumimoji="0" lang="zh-CN"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题的侧重点在</a:t>
            </a:r>
            <a:r>
              <a:rPr kumimoji="0" lang="zh-CN" altLang="en-US"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梳理</a:t>
            </a:r>
            <a:r>
              <a:rPr kumimoji="0" lang="zh-CN" altLang="en-US"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上</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对全篇而言就是总体思路</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对具体段落或层次而言就是局部思路。</a:t>
            </a:r>
          </a:p>
        </p:txBody>
      </p:sp>
      <p:sp>
        <p:nvSpPr>
          <p:cNvPr id="5" name="文本框 4"/>
          <p:cNvSpPr txBox="1"/>
          <p:nvPr/>
        </p:nvSpPr>
        <p:spPr>
          <a:xfrm>
            <a:off x="4267199" y="200568"/>
            <a:ext cx="3657602" cy="76944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zh-CN" altLang="zh-CN" dirty="0">
                <a:sym typeface="微软雅黑" panose="020B0503020204020204" pitchFamily="34" charset="-122"/>
              </a:rPr>
              <a:t>行文思路</a:t>
            </a:r>
            <a:endParaRPr lang="zh-CN" altLang="en-US" dirty="0">
              <a:sym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82600" y="1066559"/>
            <a:ext cx="11214099" cy="4686878"/>
            <a:chOff x="623889" y="1193533"/>
            <a:chExt cx="10944224" cy="5072512"/>
          </a:xfrm>
        </p:grpSpPr>
        <p:sp>
          <p:nvSpPr>
            <p:cNvPr id="13" name="矩形: 剪去对角 12"/>
            <p:cNvSpPr/>
            <p:nvPr/>
          </p:nvSpPr>
          <p:spPr>
            <a:xfrm>
              <a:off x="623889" y="1193533"/>
              <a:ext cx="10944224" cy="5072512"/>
            </a:xfrm>
            <a:prstGeom prst="snip2DiagRect">
              <a:avLst>
                <a:gd name="adj1" fmla="val 7211"/>
                <a:gd name="adj2" fmla="val 7369"/>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23" name="矩形 22"/>
            <p:cNvSpPr/>
            <p:nvPr/>
          </p:nvSpPr>
          <p:spPr>
            <a:xfrm>
              <a:off x="730250" y="1291611"/>
              <a:ext cx="10731502" cy="4876356"/>
            </a:xfrm>
            <a:prstGeom prst="rect">
              <a:avLst/>
            </a:prstGeom>
            <a:noFill/>
            <a:ln w="12700">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grpSp>
      <p:sp>
        <p:nvSpPr>
          <p:cNvPr id="4" name="文本框 3"/>
          <p:cNvSpPr txBox="1"/>
          <p:nvPr/>
        </p:nvSpPr>
        <p:spPr>
          <a:xfrm>
            <a:off x="2945396" y="256101"/>
            <a:ext cx="6288506" cy="707886"/>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40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常见的设问方式</a:t>
            </a:r>
            <a:r>
              <a:rPr kumimoji="0" lang="en-US" altLang="zh-CN" sz="40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19" name="文本框 18"/>
          <p:cNvSpPr txBox="1"/>
          <p:nvPr/>
        </p:nvSpPr>
        <p:spPr>
          <a:xfrm>
            <a:off x="1012989" y="1380056"/>
            <a:ext cx="10402349" cy="3894208"/>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①请</a:t>
            </a: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赏析</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文中画线句子。</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萨丽娃姐姐的春天</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文章在</a:t>
            </a: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记叙寻墨</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的同时，为什么还用</a:t>
            </a: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大量笔墨描绘</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虹关古村</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虹关何处落徽墨</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文章第四段</a:t>
            </a: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运用了多种手法</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，表达了作者对老腔的感受。请结合具体语句加以</a:t>
            </a: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赏析</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白鹿原上奏响一支老腔</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④</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赏析文中画线句子的</a:t>
            </a: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表现手法与表达效果</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四堡雕版</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266700"/>
            <a:ext cx="11214100" cy="6121400"/>
          </a:xfrm>
          <a:prstGeom prst="roundRect">
            <a:avLst>
              <a:gd name="adj" fmla="val 1653"/>
            </a:avLst>
          </a:prstGeom>
          <a:blipFill>
            <a:blip r:embed="rId7">
              <a:extLst>
                <a:ext uri="{BEBA8EAE-BF5A-486C-A8C5-ECC9F3942E4B}">
                  <a14:imgProps xmlns:a14="http://schemas.microsoft.com/office/drawing/2010/main">
                    <a14:imgLayer r:embed="rId8">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32" name="矩形: 圆角 31"/>
          <p:cNvSpPr/>
          <p:nvPr/>
        </p:nvSpPr>
        <p:spPr>
          <a:xfrm>
            <a:off x="4547915" y="591360"/>
            <a:ext cx="6551885" cy="999457"/>
          </a:xfrm>
          <a:prstGeom prst="roundRect">
            <a:avLst>
              <a:gd name="adj" fmla="val 6788"/>
            </a:avLst>
          </a:prstGeom>
          <a:gradFill>
            <a:gsLst>
              <a:gs pos="0">
                <a:srgbClr val="E2E8E3"/>
              </a:gs>
              <a:gs pos="100000">
                <a:srgbClr val="DCE1DA"/>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26" name="矩形: 圆角 25"/>
          <p:cNvSpPr/>
          <p:nvPr/>
        </p:nvSpPr>
        <p:spPr>
          <a:xfrm>
            <a:off x="2084152" y="4719697"/>
            <a:ext cx="2124492" cy="1301691"/>
          </a:xfrm>
          <a:prstGeom prst="roundRect">
            <a:avLst>
              <a:gd name="adj" fmla="val 6654"/>
            </a:avLst>
          </a:prstGeom>
          <a:gradFill>
            <a:gsLst>
              <a:gs pos="100000">
                <a:srgbClr val="596F65">
                  <a:alpha val="70000"/>
                </a:srgbClr>
              </a:gs>
              <a:gs pos="0">
                <a:srgbClr val="4F635A"/>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27" name="矩形: 圆角 26"/>
          <p:cNvSpPr/>
          <p:nvPr/>
        </p:nvSpPr>
        <p:spPr>
          <a:xfrm>
            <a:off x="2088316" y="2956538"/>
            <a:ext cx="2124492" cy="1613225"/>
          </a:xfrm>
          <a:prstGeom prst="roundRect">
            <a:avLst>
              <a:gd name="adj" fmla="val 4703"/>
            </a:avLst>
          </a:prstGeom>
          <a:gradFill>
            <a:gsLst>
              <a:gs pos="100000">
                <a:srgbClr val="596F65">
                  <a:alpha val="70000"/>
                </a:srgbClr>
              </a:gs>
              <a:gs pos="0">
                <a:srgbClr val="4F635A"/>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9" name="矩形: 圆角 18"/>
          <p:cNvSpPr/>
          <p:nvPr/>
        </p:nvSpPr>
        <p:spPr>
          <a:xfrm>
            <a:off x="781060" y="582491"/>
            <a:ext cx="972149" cy="5438896"/>
          </a:xfrm>
          <a:prstGeom prst="roundRect">
            <a:avLst>
              <a:gd name="adj" fmla="val 8048"/>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3" name="左大括号 2"/>
          <p:cNvSpPr/>
          <p:nvPr>
            <p:custDataLst>
              <p:tags r:id="rId1"/>
            </p:custDataLst>
          </p:nvPr>
        </p:nvSpPr>
        <p:spPr>
          <a:xfrm>
            <a:off x="1746042" y="865702"/>
            <a:ext cx="340538" cy="4925498"/>
          </a:xfrm>
          <a:prstGeom prst="leftBrace">
            <a:avLst>
              <a:gd name="adj1" fmla="val 40432"/>
              <a:gd name="adj2" fmla="val 49670"/>
            </a:avLst>
          </a:prstGeom>
          <a:ln w="101600" cmpd="sng">
            <a:solidFill>
              <a:srgbClr val="889B8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1">
              <a:ln>
                <a:noFill/>
              </a:ln>
              <a:solidFill>
                <a:prstClr val="black"/>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endParaRPr>
          </a:p>
        </p:txBody>
      </p:sp>
      <p:sp>
        <p:nvSpPr>
          <p:cNvPr id="4" name="文本框 3"/>
          <p:cNvSpPr txBox="1"/>
          <p:nvPr/>
        </p:nvSpPr>
        <p:spPr>
          <a:xfrm>
            <a:off x="909432" y="1167021"/>
            <a:ext cx="738664" cy="4542706"/>
          </a:xfrm>
          <a:prstGeom prst="rect">
            <a:avLst/>
          </a:prstGeom>
          <a:noFill/>
        </p:spPr>
        <p:txBody>
          <a:bodyPr vert="eaVert"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赏析散文的表达技巧</a:t>
            </a:r>
          </a:p>
        </p:txBody>
      </p:sp>
      <p:grpSp>
        <p:nvGrpSpPr>
          <p:cNvPr id="13" name="组合 12"/>
          <p:cNvGrpSpPr/>
          <p:nvPr/>
        </p:nvGrpSpPr>
        <p:grpSpPr>
          <a:xfrm>
            <a:off x="2088316" y="591360"/>
            <a:ext cx="2124492" cy="973828"/>
            <a:chOff x="2088316" y="591360"/>
            <a:chExt cx="2124492" cy="973828"/>
          </a:xfrm>
        </p:grpSpPr>
        <p:sp>
          <p:nvSpPr>
            <p:cNvPr id="28" name="矩形: 圆角 27"/>
            <p:cNvSpPr/>
            <p:nvPr/>
          </p:nvSpPr>
          <p:spPr>
            <a:xfrm>
              <a:off x="2088316" y="591360"/>
              <a:ext cx="2124492" cy="973828"/>
            </a:xfrm>
            <a:prstGeom prst="roundRect">
              <a:avLst>
                <a:gd name="adj" fmla="val 9645"/>
              </a:avLst>
            </a:prstGeom>
            <a:gradFill>
              <a:gsLst>
                <a:gs pos="100000">
                  <a:srgbClr val="596F65">
                    <a:alpha val="70000"/>
                  </a:srgbClr>
                </a:gs>
                <a:gs pos="0">
                  <a:srgbClr val="4F635A"/>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6" name="文本框 5"/>
            <p:cNvSpPr txBox="1"/>
            <p:nvPr/>
          </p:nvSpPr>
          <p:spPr>
            <a:xfrm>
              <a:off x="2196659" y="791629"/>
              <a:ext cx="1907807" cy="523220"/>
            </a:xfrm>
            <a:prstGeom prst="rect">
              <a:avLst/>
            </a:prstGeom>
            <a:noFill/>
            <a:ln w="9525">
              <a:noFill/>
            </a:ln>
          </p:spPr>
          <p:txBody>
            <a:bodyPr wrap="square"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E2E8E3"/>
                  </a:solidFill>
                  <a:effectLst/>
                  <a:uLnTx/>
                  <a:uFillTx/>
                  <a:latin typeface="Arial" panose="020B0604020202090204" pitchFamily="34" charset="0"/>
                  <a:ea typeface="微软雅黑" panose="020B0503020204020204" pitchFamily="34" charset="-122"/>
                  <a:cs typeface="+mn-cs"/>
                  <a:sym typeface="微软雅黑" panose="020B0503020204020204" pitchFamily="34" charset="-122"/>
                </a:rPr>
                <a:t>1.</a:t>
              </a:r>
              <a:r>
                <a:rPr kumimoji="0" lang="zh-CN" altLang="en-US" sz="2800" b="1" i="0" u="none" strike="noStrike" kern="1200" cap="none" spc="0" normalizeH="0" baseline="0" noProof="0" dirty="0">
                  <a:ln>
                    <a:noFill/>
                  </a:ln>
                  <a:solidFill>
                    <a:srgbClr val="E2E8E3"/>
                  </a:solidFill>
                  <a:effectLst/>
                  <a:uLnTx/>
                  <a:uFillTx/>
                  <a:latin typeface="Arial" panose="020B0604020202090204" pitchFamily="34" charset="0"/>
                  <a:ea typeface="微软雅黑" panose="020B0503020204020204" pitchFamily="34" charset="-122"/>
                  <a:cs typeface="+mn-cs"/>
                  <a:sym typeface="微软雅黑" panose="020B0503020204020204" pitchFamily="34" charset="-122"/>
                </a:rPr>
                <a:t>修辞手法</a:t>
              </a:r>
            </a:p>
          </p:txBody>
        </p:sp>
      </p:grpSp>
      <p:sp>
        <p:nvSpPr>
          <p:cNvPr id="7" name="文本框 6"/>
          <p:cNvSpPr txBox="1"/>
          <p:nvPr/>
        </p:nvSpPr>
        <p:spPr>
          <a:xfrm>
            <a:off x="4783060" y="610037"/>
            <a:ext cx="5790701" cy="954107"/>
          </a:xfrm>
          <a:prstGeom prst="rect">
            <a:avLst/>
          </a:prstGeom>
          <a:noFill/>
          <a:ln w="9525">
            <a:noFill/>
          </a:ln>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比喻、比拟、排比、夸张、借代、对偶、反复、设问、反问、反语等</a:t>
            </a:r>
          </a:p>
        </p:txBody>
      </p:sp>
      <p:sp>
        <p:nvSpPr>
          <p:cNvPr id="10" name="左大括号 9"/>
          <p:cNvSpPr/>
          <p:nvPr>
            <p:custDataLst>
              <p:tags r:id="rId2"/>
            </p:custDataLst>
          </p:nvPr>
        </p:nvSpPr>
        <p:spPr>
          <a:xfrm>
            <a:off x="4211407" y="706326"/>
            <a:ext cx="336508" cy="743896"/>
          </a:xfrm>
          <a:prstGeom prst="leftBrace">
            <a:avLst>
              <a:gd name="adj1" fmla="val 8333"/>
              <a:gd name="adj2" fmla="val 49670"/>
            </a:avLst>
          </a:prstGeom>
          <a:ln w="101600" cmpd="sng">
            <a:solidFill>
              <a:srgbClr val="889B8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1">
              <a:ln>
                <a:noFill/>
              </a:ln>
              <a:solidFill>
                <a:prstClr val="black"/>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16" name="文本框 15"/>
          <p:cNvSpPr txBox="1"/>
          <p:nvPr/>
        </p:nvSpPr>
        <p:spPr>
          <a:xfrm>
            <a:off x="2100268" y="3501540"/>
            <a:ext cx="2100590" cy="523220"/>
          </a:xfrm>
          <a:prstGeom prst="rect">
            <a:avLst/>
          </a:prstGeom>
        </p:spPr>
        <p:txBody>
          <a:bodyPr wrap="square" anchor="t" anchorCtr="0">
            <a:spAutoFit/>
          </a:bodyPr>
          <a:lstStyle>
            <a:defPPr>
              <a:defRPr lang="zh-CN"/>
            </a:defPPr>
            <a:lvl1pPr algn="ctr">
              <a:defRPr sz="2800" b="1">
                <a:solidFill>
                  <a:srgbClr val="000000"/>
                </a:solidFill>
                <a:latin typeface="Arial" panose="020B060402020209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表现手法</a:t>
            </a:r>
          </a:p>
        </p:txBody>
      </p:sp>
      <p:sp>
        <p:nvSpPr>
          <p:cNvPr id="18" name="文本框 17"/>
          <p:cNvSpPr txBox="1"/>
          <p:nvPr/>
        </p:nvSpPr>
        <p:spPr>
          <a:xfrm>
            <a:off x="2100266" y="5108932"/>
            <a:ext cx="2100592" cy="523220"/>
          </a:xfrm>
          <a:prstGeom prst="rect">
            <a:avLst/>
          </a:prstGeom>
          <a:noFill/>
          <a:ln w="9525">
            <a:noFill/>
          </a:ln>
        </p:spPr>
        <p:txBody>
          <a:bodyPr wrap="square" anchor="t" anchorCtr="0">
            <a:spAutoFit/>
          </a:bodyPr>
          <a:lstStyle>
            <a:defPPr>
              <a:defRPr lang="zh-CN"/>
            </a:defPPr>
            <a:lvl1pPr algn="ctr">
              <a:defRPr sz="2800" b="1">
                <a:solidFill>
                  <a:srgbClr val="000000"/>
                </a:solidFill>
                <a:latin typeface="Arial" panose="020B060402020209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r>
            <a:r>
              <a:rPr kumimoji="0" lang="zh-CN" altLang="en-US"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结构技巧</a:t>
            </a:r>
          </a:p>
        </p:txBody>
      </p:sp>
      <p:sp>
        <p:nvSpPr>
          <p:cNvPr id="29" name="左大括号 28"/>
          <p:cNvSpPr/>
          <p:nvPr>
            <p:custDataLst>
              <p:tags r:id="rId3"/>
            </p:custDataLst>
          </p:nvPr>
        </p:nvSpPr>
        <p:spPr>
          <a:xfrm>
            <a:off x="4211407" y="3228225"/>
            <a:ext cx="336508" cy="1069850"/>
          </a:xfrm>
          <a:prstGeom prst="leftBrace">
            <a:avLst>
              <a:gd name="adj1" fmla="val 8333"/>
              <a:gd name="adj2" fmla="val 49670"/>
            </a:avLst>
          </a:prstGeom>
          <a:ln w="101600" cmpd="sng">
            <a:solidFill>
              <a:srgbClr val="889B8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1">
              <a:ln>
                <a:noFill/>
              </a:ln>
              <a:solidFill>
                <a:prstClr val="black"/>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1" name="左大括号 30"/>
          <p:cNvSpPr/>
          <p:nvPr>
            <p:custDataLst>
              <p:tags r:id="rId4"/>
            </p:custDataLst>
          </p:nvPr>
        </p:nvSpPr>
        <p:spPr>
          <a:xfrm>
            <a:off x="4211407" y="4893489"/>
            <a:ext cx="336508" cy="999456"/>
          </a:xfrm>
          <a:prstGeom prst="leftBrace">
            <a:avLst>
              <a:gd name="adj1" fmla="val 8333"/>
              <a:gd name="adj2" fmla="val 49670"/>
            </a:avLst>
          </a:prstGeom>
          <a:ln w="101600" cmpd="sng">
            <a:solidFill>
              <a:srgbClr val="889B8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1">
              <a:ln>
                <a:noFill/>
              </a:ln>
              <a:solidFill>
                <a:prstClr val="black"/>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nvGrpSpPr>
          <p:cNvPr id="21" name="组合 20"/>
          <p:cNvGrpSpPr/>
          <p:nvPr/>
        </p:nvGrpSpPr>
        <p:grpSpPr>
          <a:xfrm>
            <a:off x="2084152" y="1773949"/>
            <a:ext cx="2124492" cy="973828"/>
            <a:chOff x="2088316" y="591360"/>
            <a:chExt cx="2124492" cy="973828"/>
          </a:xfrm>
        </p:grpSpPr>
        <p:sp>
          <p:nvSpPr>
            <p:cNvPr id="22" name="矩形: 圆角 21"/>
            <p:cNvSpPr/>
            <p:nvPr/>
          </p:nvSpPr>
          <p:spPr>
            <a:xfrm>
              <a:off x="2088316" y="591360"/>
              <a:ext cx="2124492" cy="973828"/>
            </a:xfrm>
            <a:prstGeom prst="roundRect">
              <a:avLst>
                <a:gd name="adj" fmla="val 9645"/>
              </a:avLst>
            </a:prstGeom>
            <a:gradFill>
              <a:gsLst>
                <a:gs pos="100000">
                  <a:srgbClr val="596F65">
                    <a:alpha val="70000"/>
                  </a:srgbClr>
                </a:gs>
                <a:gs pos="0">
                  <a:srgbClr val="4F635A"/>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24" name="文本框 23"/>
            <p:cNvSpPr txBox="1"/>
            <p:nvPr/>
          </p:nvSpPr>
          <p:spPr>
            <a:xfrm>
              <a:off x="2196659" y="791629"/>
              <a:ext cx="1907807" cy="523220"/>
            </a:xfrm>
            <a:prstGeom prst="rect">
              <a:avLst/>
            </a:prstGeom>
            <a:noFill/>
            <a:ln w="9525">
              <a:noFill/>
            </a:ln>
          </p:spPr>
          <p:txBody>
            <a:bodyPr wrap="square"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E2E8E3"/>
                  </a:solidFill>
                  <a:effectLst/>
                  <a:uLnTx/>
                  <a:uFillTx/>
                  <a:latin typeface="Arial" panose="020B0604020202090204" pitchFamily="34" charset="0"/>
                  <a:ea typeface="微软雅黑" panose="020B0503020204020204" pitchFamily="34" charset="-122"/>
                  <a:cs typeface="+mn-cs"/>
                  <a:sym typeface="微软雅黑" panose="020B0503020204020204" pitchFamily="34" charset="-122"/>
                </a:rPr>
                <a:t>2.</a:t>
              </a:r>
              <a:r>
                <a:rPr kumimoji="0" lang="zh-CN" altLang="en-US" sz="2800" b="1" i="0" u="none" strike="noStrike" kern="1200" cap="none" spc="0" normalizeH="0" baseline="0" noProof="0" dirty="0">
                  <a:ln>
                    <a:noFill/>
                  </a:ln>
                  <a:solidFill>
                    <a:srgbClr val="E2E8E3"/>
                  </a:solidFill>
                  <a:effectLst/>
                  <a:uLnTx/>
                  <a:uFillTx/>
                  <a:latin typeface="Arial" panose="020B0604020202090204" pitchFamily="34" charset="0"/>
                  <a:ea typeface="微软雅黑" panose="020B0503020204020204" pitchFamily="34" charset="-122"/>
                  <a:cs typeface="+mn-cs"/>
                  <a:sym typeface="微软雅黑" panose="020B0503020204020204" pitchFamily="34" charset="-122"/>
                </a:rPr>
                <a:t>表达方式</a:t>
              </a:r>
            </a:p>
          </p:txBody>
        </p:sp>
      </p:grpSp>
      <p:sp>
        <p:nvSpPr>
          <p:cNvPr id="25" name="矩形: 圆角 24"/>
          <p:cNvSpPr/>
          <p:nvPr/>
        </p:nvSpPr>
        <p:spPr>
          <a:xfrm>
            <a:off x="4547915" y="1773949"/>
            <a:ext cx="6551885" cy="999457"/>
          </a:xfrm>
          <a:prstGeom prst="roundRect">
            <a:avLst>
              <a:gd name="adj" fmla="val 6788"/>
            </a:avLst>
          </a:prstGeom>
          <a:gradFill>
            <a:gsLst>
              <a:gs pos="0">
                <a:srgbClr val="E2E8E3"/>
              </a:gs>
              <a:gs pos="100000">
                <a:srgbClr val="DCE1DA"/>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1" name="左大括号 40"/>
          <p:cNvSpPr/>
          <p:nvPr>
            <p:custDataLst>
              <p:tags r:id="rId5"/>
            </p:custDataLst>
          </p:nvPr>
        </p:nvSpPr>
        <p:spPr>
          <a:xfrm>
            <a:off x="4209546" y="1888915"/>
            <a:ext cx="336508" cy="743896"/>
          </a:xfrm>
          <a:prstGeom prst="leftBrace">
            <a:avLst>
              <a:gd name="adj1" fmla="val 8333"/>
              <a:gd name="adj2" fmla="val 49670"/>
            </a:avLst>
          </a:prstGeom>
          <a:ln w="101600" cmpd="sng">
            <a:solidFill>
              <a:srgbClr val="889B8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1">
              <a:ln>
                <a:noFill/>
              </a:ln>
              <a:solidFill>
                <a:prstClr val="black"/>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44" name="文本框 43"/>
          <p:cNvSpPr txBox="1"/>
          <p:nvPr/>
        </p:nvSpPr>
        <p:spPr>
          <a:xfrm>
            <a:off x="4783060" y="2027199"/>
            <a:ext cx="5790701" cy="523220"/>
          </a:xfrm>
          <a:prstGeom prst="rect">
            <a:avLst/>
          </a:prstGeom>
          <a:noFill/>
          <a:ln w="9525">
            <a:noFill/>
          </a:ln>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记叙、描写、抒情、议论</a:t>
            </a:r>
          </a:p>
        </p:txBody>
      </p:sp>
      <p:sp>
        <p:nvSpPr>
          <p:cNvPr id="48" name="矩形: 圆角 47"/>
          <p:cNvSpPr/>
          <p:nvPr/>
        </p:nvSpPr>
        <p:spPr>
          <a:xfrm>
            <a:off x="4547915" y="2956538"/>
            <a:ext cx="6551885" cy="1613225"/>
          </a:xfrm>
          <a:prstGeom prst="roundRect">
            <a:avLst>
              <a:gd name="adj" fmla="val 6788"/>
            </a:avLst>
          </a:prstGeom>
          <a:gradFill>
            <a:gsLst>
              <a:gs pos="0">
                <a:srgbClr val="E2E8E3"/>
              </a:gs>
              <a:gs pos="100000">
                <a:srgbClr val="DCE1DA"/>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9" name="文本框 48"/>
          <p:cNvSpPr txBox="1"/>
          <p:nvPr/>
        </p:nvSpPr>
        <p:spPr>
          <a:xfrm>
            <a:off x="4783060" y="3070653"/>
            <a:ext cx="6122457" cy="1384995"/>
          </a:xfrm>
          <a:prstGeom prst="rect">
            <a:avLst/>
          </a:prstGeom>
          <a:noFill/>
          <a:ln w="9525">
            <a:noFill/>
          </a:ln>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象征、抑扬法、托物言志、虚实结合、借景抒情、衬托、渲染、点面结合、以小见大、联想、想象、对比等</a:t>
            </a:r>
          </a:p>
        </p:txBody>
      </p:sp>
      <p:sp>
        <p:nvSpPr>
          <p:cNvPr id="50" name="矩形: 圆角 49"/>
          <p:cNvSpPr/>
          <p:nvPr/>
        </p:nvSpPr>
        <p:spPr>
          <a:xfrm>
            <a:off x="4547915" y="4719697"/>
            <a:ext cx="6551885" cy="1301691"/>
          </a:xfrm>
          <a:prstGeom prst="roundRect">
            <a:avLst>
              <a:gd name="adj" fmla="val 6788"/>
            </a:avLst>
          </a:prstGeom>
          <a:gradFill>
            <a:gsLst>
              <a:gs pos="0">
                <a:srgbClr val="E2E8E3"/>
              </a:gs>
              <a:gs pos="100000">
                <a:srgbClr val="DCE1DA"/>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51" name="文本框 50"/>
          <p:cNvSpPr txBox="1"/>
          <p:nvPr/>
        </p:nvSpPr>
        <p:spPr>
          <a:xfrm>
            <a:off x="4783060" y="4893488"/>
            <a:ext cx="6398145" cy="954107"/>
          </a:xfrm>
          <a:prstGeom prst="rect">
            <a:avLst/>
          </a:prstGeom>
          <a:noFill/>
          <a:ln w="9525">
            <a:noFill/>
          </a:ln>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开门见山、卒章显志、照应题目、首尾呼应、前后照应、伏笔、铺垫、线索等</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611186" y="1259064"/>
            <a:ext cx="10956928" cy="4535344"/>
            <a:chOff x="623889" y="1193533"/>
            <a:chExt cx="10944224" cy="5072512"/>
          </a:xfrm>
        </p:grpSpPr>
        <p:sp>
          <p:nvSpPr>
            <p:cNvPr id="36" name="矩形: 剪去对角 35"/>
            <p:cNvSpPr/>
            <p:nvPr/>
          </p:nvSpPr>
          <p:spPr>
            <a:xfrm>
              <a:off x="623889" y="1193533"/>
              <a:ext cx="10944224" cy="5072512"/>
            </a:xfrm>
            <a:prstGeom prst="snip2DiagRect">
              <a:avLst>
                <a:gd name="adj1" fmla="val 9111"/>
                <a:gd name="adj2" fmla="val 8923"/>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7" name="矩形 36"/>
            <p:cNvSpPr/>
            <p:nvPr/>
          </p:nvSpPr>
          <p:spPr>
            <a:xfrm>
              <a:off x="730250" y="1326814"/>
              <a:ext cx="10731502" cy="4805950"/>
            </a:xfrm>
            <a:prstGeom prst="rect">
              <a:avLst/>
            </a:prstGeom>
            <a:noFill/>
            <a:ln w="12700">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grpSp>
      <p:sp>
        <p:nvSpPr>
          <p:cNvPr id="3" name="文本框 2"/>
          <p:cNvSpPr txBox="1"/>
          <p:nvPr/>
        </p:nvSpPr>
        <p:spPr>
          <a:xfrm>
            <a:off x="1079634" y="1951052"/>
            <a:ext cx="10032732" cy="2838534"/>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7366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修辞手法是为了提高表达效果，在语言写作时运用的表达方法的集合。它通过修饰、调整语句，运用特定的表达形式来提高语言表达的作用。</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7366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散文中常见的修辞手法有</a:t>
            </a: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比喻、比拟、排比、夸张、借代、对偶、反复、设问、反问、反语</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等。</a:t>
            </a:r>
          </a:p>
        </p:txBody>
      </p:sp>
      <p:sp>
        <p:nvSpPr>
          <p:cNvPr id="5" name="文本框 4"/>
          <p:cNvSpPr txBox="1"/>
          <p:nvPr/>
        </p:nvSpPr>
        <p:spPr>
          <a:xfrm>
            <a:off x="4015529" y="373409"/>
            <a:ext cx="3657602" cy="76944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修辞手法</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4"/>
            <a:ext cx="11214100" cy="5373665"/>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修辞手法</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nvGraphicFramePr>
        <p:xfrm>
          <a:off x="623889" y="1201312"/>
          <a:ext cx="10944224" cy="5049017"/>
        </p:xfrm>
        <a:graphic>
          <a:graphicData uri="http://schemas.openxmlformats.org/drawingml/2006/table">
            <a:tbl>
              <a:tblPr firstRow="1" firstCol="1" bandRow="1">
                <a:tableStyleId>{5C22544A-7EE6-4342-B048-85BDC9FD1C3A}</a:tableStyleId>
              </a:tblPr>
              <a:tblGrid>
                <a:gridCol w="1201607">
                  <a:extLst>
                    <a:ext uri="{9D8B030D-6E8A-4147-A177-3AD203B41FA5}">
                      <a16:colId xmlns:a16="http://schemas.microsoft.com/office/drawing/2014/main" val="20000"/>
                    </a:ext>
                  </a:extLst>
                </a:gridCol>
                <a:gridCol w="4321278">
                  <a:extLst>
                    <a:ext uri="{9D8B030D-6E8A-4147-A177-3AD203B41FA5}">
                      <a16:colId xmlns:a16="http://schemas.microsoft.com/office/drawing/2014/main" val="20001"/>
                    </a:ext>
                  </a:extLst>
                </a:gridCol>
                <a:gridCol w="5421339">
                  <a:extLst>
                    <a:ext uri="{9D8B030D-6E8A-4147-A177-3AD203B41FA5}">
                      <a16:colId xmlns:a16="http://schemas.microsoft.com/office/drawing/2014/main" val="20002"/>
                    </a:ext>
                  </a:extLst>
                </a:gridCol>
              </a:tblGrid>
              <a:tr h="586357">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修辞</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977914">
                <a:tc>
                  <a:txBody>
                    <a:bodyPr/>
                    <a:lstStyle/>
                    <a:p>
                      <a:pPr algn="ctr">
                        <a:lnSpc>
                          <a:spcPct val="130000"/>
                        </a:lnSpc>
                        <a:spcBef>
                          <a:spcPts val="1400"/>
                        </a:spcBef>
                        <a:spcAft>
                          <a:spcPts val="1450"/>
                        </a:spcAft>
                      </a:pPr>
                      <a:r>
                        <a:rPr lang="zh-CN"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比喻</a:t>
                      </a:r>
                      <a:endParaRPr lang="zh-CN" sz="2800" b="1"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spcBef>
                          <a:spcPts val="1400"/>
                        </a:spcBef>
                        <a:spcAft>
                          <a:spcPts val="1450"/>
                        </a:spcAft>
                      </a:pPr>
                      <a:endParaRPr lang="zh-CN" altLang="en-US" sz="2400" kern="100" dirty="0">
                        <a:solidFill>
                          <a:srgbClr val="AE4C2E"/>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84746">
                <a:tc>
                  <a:txBody>
                    <a:bodyPr/>
                    <a:lstStyle/>
                    <a:p>
                      <a:pPr algn="ctr">
                        <a:lnSpc>
                          <a:spcPct val="130000"/>
                        </a:lnSpc>
                      </a:pPr>
                      <a:r>
                        <a:rPr lang="zh-CN"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比拟</a:t>
                      </a:r>
                    </a:p>
                    <a:p>
                      <a:pPr algn="ctr">
                        <a:lnSpc>
                          <a:spcPct val="130000"/>
                        </a:lnSpc>
                        <a:spcBef>
                          <a:spcPts val="1400"/>
                        </a:spcBef>
                        <a:spcAft>
                          <a:spcPts val="1450"/>
                        </a:spcAft>
                      </a:pPr>
                      <a:r>
                        <a:rPr 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 </a:t>
                      </a:r>
                      <a:endParaRPr lang="zh-CN" sz="2800" b="1"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pPr>
                      <a:endParaRPr lang="zh-CN" altLang="en-US" sz="2400" kern="100" dirty="0">
                        <a:solidFill>
                          <a:schemeClr val="tx1"/>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8" name="文本框 7"/>
          <p:cNvSpPr txBox="1"/>
          <p:nvPr/>
        </p:nvSpPr>
        <p:spPr>
          <a:xfrm>
            <a:off x="1917700" y="1898268"/>
            <a:ext cx="3943350" cy="1827552"/>
          </a:xfrm>
          <a:prstGeom prst="rect">
            <a:avLst/>
          </a:prstGeom>
          <a:noFill/>
        </p:spPr>
        <p:txBody>
          <a:bodyPr wrap="square">
            <a:spAutoFit/>
          </a:bodyPr>
          <a:lstStyle/>
          <a:p>
            <a:pPr marL="0" marR="0" lvl="0" indent="0" algn="l" defTabSz="914400" rtl="0" eaLnBrk="1" fontAlgn="auto" latinLnBrk="0" hangingPunct="1">
              <a:lnSpc>
                <a:spcPct val="120000"/>
              </a:lnSpc>
              <a:spcBef>
                <a:spcPts val="1400"/>
              </a:spcBef>
              <a:spcAft>
                <a:spcPts val="1450"/>
              </a:spcAft>
              <a:buClrTx/>
              <a:buSzTx/>
              <a:buFontTx/>
              <a:buNone/>
              <a:tabLst/>
              <a:defRPr/>
            </a:pPr>
            <a:r>
              <a:rPr kumimoji="0" lang="zh-CN" altLang="zh-CN"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在描写事物或说明道理时</a:t>
            </a: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用</a:t>
            </a: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与</a:t>
            </a:r>
            <a:r>
              <a:rPr kumimoji="0" lang="zh-CN" altLang="zh-CN"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它有相似点的其他事物或道理来打比方。</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构成：本体、喻体、比喻词。</a:t>
            </a:r>
          </a:p>
        </p:txBody>
      </p:sp>
      <p:sp>
        <p:nvSpPr>
          <p:cNvPr id="11" name="文本框 10"/>
          <p:cNvSpPr txBox="1"/>
          <p:nvPr/>
        </p:nvSpPr>
        <p:spPr>
          <a:xfrm>
            <a:off x="1917700" y="3878023"/>
            <a:ext cx="4171950" cy="182755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比拟是借助想像把甲事物模拟作乙事物来写。可以把物当作人，也可以把人当作物。前者称为</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拟人</a:t>
            </a: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，后者称为</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拟物</a:t>
            </a:r>
            <a:r>
              <a:rPr kumimoji="0" lang="zh-CN" altLang="en-US"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a:t>
            </a:r>
            <a:endParaRPr kumimoji="0" lang="zh-CN" altLang="en-US"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p:txBody>
      </p:sp>
      <p:sp>
        <p:nvSpPr>
          <p:cNvPr id="12" name="文本框 11"/>
          <p:cNvSpPr txBox="1"/>
          <p:nvPr/>
        </p:nvSpPr>
        <p:spPr>
          <a:xfrm>
            <a:off x="6357938" y="1898268"/>
            <a:ext cx="4995861" cy="182755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浅显常见的事物对深奥的道理加以说明</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化陌生为熟悉</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化平淡为生动</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化深奥为浅显</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化抽象为具体</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深入浅出</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生动、形象地表情达意。</a:t>
            </a:r>
            <a:endParaRPr kumimoji="0" lang="zh-CN" altLang="zh-CN"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p:txBody>
      </p:sp>
      <p:sp>
        <p:nvSpPr>
          <p:cNvPr id="13" name="文本框 12"/>
          <p:cNvSpPr txBox="1"/>
          <p:nvPr/>
        </p:nvSpPr>
        <p:spPr>
          <a:xfrm>
            <a:off x="6330951" y="3878023"/>
            <a:ext cx="5237160" cy="22707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能寓情于物</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化静为动</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增强语言的形象性和生动性</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使读者便于理解</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引起联想。使被描摹的物</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等线"/>
                <a:cs typeface="+mn-cs"/>
                <a:sym typeface="微软雅黑" panose="020B0503020204020204" pitchFamily="34" charset="-122"/>
              </a:rPr>
              <a:t>拟人</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或人</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等线"/>
                <a:cs typeface="+mn-cs"/>
                <a:sym typeface="微软雅黑" panose="020B0503020204020204" pitchFamily="34" charset="-122"/>
              </a:rPr>
              <a:t>拟物</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生动形象</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表达亲切</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有情趣</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给人以鲜明深刻的印象。</a:t>
            </a:r>
            <a:endParaRPr kumimoji="0" lang="zh-CN" altLang="zh-CN"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from="0" to="1" calcmode="lin" valueType="num">
                                      <p:cBhvr>
                                        <p:cTn id="7" dur="10" fill="hold">
                                          <p:stCondLst>
                                            <p:cond delay="0"/>
                                          </p:stCondLst>
                                        </p:cTn>
                                        <p:tgtEl>
                                          <p:spTgt spid="12"/>
                                        </p:tgtEl>
                                        <p:attrNameLst>
                                          <p:attrName>style.opacity</p:attrName>
                                        </p:attrNameLst>
                                      </p:cBhvr>
                                    </p:anim>
                                    <p:anim to="" calcmode="lin" valueType="num">
                                      <p:cBhvr>
                                        <p:cTn id="8" dur="1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from="0" to="1" calcmode="lin" valueType="num">
                                      <p:cBhvr>
                                        <p:cTn id="13" dur="10" fill="hold">
                                          <p:stCondLst>
                                            <p:cond delay="0"/>
                                          </p:stCondLst>
                                        </p:cTn>
                                        <p:tgtEl>
                                          <p:spTgt spid="13"/>
                                        </p:tgtEl>
                                        <p:attrNameLst>
                                          <p:attrName>style.opacity</p:attrName>
                                        </p:attrNameLst>
                                      </p:cBhvr>
                                    </p:anim>
                                    <p:anim to="" calcmode="lin" valueType="num">
                                      <p:cBhvr>
                                        <p:cTn id="14" dur="1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4"/>
            <a:ext cx="11214100" cy="5373665"/>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修辞手法</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2360497121"/>
              </p:ext>
            </p:extLst>
          </p:nvPr>
        </p:nvGraphicFramePr>
        <p:xfrm>
          <a:off x="623889" y="1201312"/>
          <a:ext cx="10944224" cy="5049017"/>
        </p:xfrm>
        <a:graphic>
          <a:graphicData uri="http://schemas.openxmlformats.org/drawingml/2006/table">
            <a:tbl>
              <a:tblPr firstRow="1" firstCol="1" bandRow="1">
                <a:tableStyleId>{5C22544A-7EE6-4342-B048-85BDC9FD1C3A}</a:tableStyleId>
              </a:tblPr>
              <a:tblGrid>
                <a:gridCol w="1087465">
                  <a:extLst>
                    <a:ext uri="{9D8B030D-6E8A-4147-A177-3AD203B41FA5}">
                      <a16:colId xmlns:a16="http://schemas.microsoft.com/office/drawing/2014/main" val="20000"/>
                    </a:ext>
                  </a:extLst>
                </a:gridCol>
                <a:gridCol w="4546833">
                  <a:extLst>
                    <a:ext uri="{9D8B030D-6E8A-4147-A177-3AD203B41FA5}">
                      <a16:colId xmlns:a16="http://schemas.microsoft.com/office/drawing/2014/main" val="20001"/>
                    </a:ext>
                  </a:extLst>
                </a:gridCol>
                <a:gridCol w="5309926">
                  <a:extLst>
                    <a:ext uri="{9D8B030D-6E8A-4147-A177-3AD203B41FA5}">
                      <a16:colId xmlns:a16="http://schemas.microsoft.com/office/drawing/2014/main" val="20002"/>
                    </a:ext>
                  </a:extLst>
                </a:gridCol>
              </a:tblGrid>
              <a:tr h="586357">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修辞</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977914">
                <a:tc>
                  <a:txBody>
                    <a:bodyPr/>
                    <a:lstStyle/>
                    <a:p>
                      <a:pPr algn="ctr">
                        <a:lnSpc>
                          <a:spcPct val="130000"/>
                        </a:lnSpc>
                        <a:spcBef>
                          <a:spcPts val="1400"/>
                        </a:spcBef>
                        <a:spcAft>
                          <a:spcPts val="1450"/>
                        </a:spcAft>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排比</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spcBef>
                          <a:spcPts val="1400"/>
                        </a:spcBef>
                        <a:spcAft>
                          <a:spcPts val="1450"/>
                        </a:spcAft>
                      </a:pPr>
                      <a:endParaRPr lang="zh-CN" altLang="en-US" sz="24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en-US" sz="2400" kern="12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84746">
                <a:tc>
                  <a:txBody>
                    <a:bodyPr/>
                    <a:lstStyle/>
                    <a:p>
                      <a:pPr algn="ctr">
                        <a:lnSpc>
                          <a:spcPct val="130000"/>
                        </a:lnSpc>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夸张</a:t>
                      </a:r>
                      <a:r>
                        <a:rPr 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 </a:t>
                      </a:r>
                      <a:endParaRPr lang="zh-CN" sz="2800" b="1"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pPr>
                      <a:endParaRPr lang="zh-CN" altLang="en-US" sz="2400" kern="100" dirty="0">
                        <a:solidFill>
                          <a:srgbClr val="566C62"/>
                        </a:solidFill>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en-US" sz="2400" kern="12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3" name="文本框 2"/>
          <p:cNvSpPr txBox="1"/>
          <p:nvPr/>
        </p:nvSpPr>
        <p:spPr>
          <a:xfrm>
            <a:off x="1931245" y="1924514"/>
            <a:ext cx="4164755" cy="1827552"/>
          </a:xfrm>
          <a:prstGeom prst="rect">
            <a:avLst/>
          </a:prstGeom>
          <a:noFill/>
        </p:spPr>
        <p:txBody>
          <a:bodyPr wrap="square">
            <a:spAutoFit/>
          </a:bodyPr>
          <a:lstStyle/>
          <a:p>
            <a:pPr marL="0" marR="0" lvl="0" indent="0" algn="l" defTabSz="914400" rtl="0" eaLnBrk="1" fontAlgn="auto" latinLnBrk="0" hangingPunct="1">
              <a:lnSpc>
                <a:spcPct val="120000"/>
              </a:lnSpc>
              <a:spcBef>
                <a:spcPts val="1400"/>
              </a:spcBef>
              <a:spcAft>
                <a:spcPts val="1450"/>
              </a:spcAft>
              <a:buClrTx/>
              <a:buSzTx/>
              <a:buFontTx/>
              <a:buNone/>
              <a:tabLst/>
              <a:defRPr/>
            </a:pP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将结构相同或相似、内容相关、语气一致的</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三个或三个以上</a:t>
            </a: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的语言单位（短语、句子或段落）排列起来的修辞方式。</a:t>
            </a:r>
          </a:p>
        </p:txBody>
      </p:sp>
      <p:sp>
        <p:nvSpPr>
          <p:cNvPr id="8" name="文本框 7"/>
          <p:cNvSpPr txBox="1"/>
          <p:nvPr/>
        </p:nvSpPr>
        <p:spPr>
          <a:xfrm>
            <a:off x="1941781" y="4084298"/>
            <a:ext cx="4164755" cy="1485920"/>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运用远远超过客观事实的说法，</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故意对人或事物做扩大或缩小描写</a:t>
            </a: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的修辞方式。</a:t>
            </a:r>
          </a:p>
        </p:txBody>
      </p:sp>
      <p:sp>
        <p:nvSpPr>
          <p:cNvPr id="11" name="文本框 10"/>
          <p:cNvSpPr txBox="1"/>
          <p:nvPr/>
        </p:nvSpPr>
        <p:spPr>
          <a:xfrm>
            <a:off x="6459809" y="1953634"/>
            <a:ext cx="4638826" cy="182755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增强语言的气势和节奏，加大抒情的力量。一气呵成，节奏鲜明；突出强调，长于抒情；内容集中，增强气势。</a:t>
            </a:r>
          </a:p>
        </p:txBody>
      </p:sp>
      <p:sp>
        <p:nvSpPr>
          <p:cNvPr id="12" name="文本框 11"/>
          <p:cNvSpPr txBox="1"/>
          <p:nvPr/>
        </p:nvSpPr>
        <p:spPr>
          <a:xfrm>
            <a:off x="6375919" y="3933389"/>
            <a:ext cx="5108303" cy="196605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突出事物的某个特征，揭示事物本质，给读者留下深刻印象，以表达作者的强烈感情，增强语言的生动性和感染力。</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0" to="1" calcmode="lin" valueType="num">
                                      <p:cBhvr>
                                        <p:cTn id="7" dur="10" fill="hold">
                                          <p:stCondLst>
                                            <p:cond delay="0"/>
                                          </p:stCondLst>
                                        </p:cTn>
                                        <p:tgtEl>
                                          <p:spTgt spid="11"/>
                                        </p:tgtEl>
                                        <p:attrNameLst>
                                          <p:attrName>style.opacity</p:attrName>
                                        </p:attrNameLst>
                                      </p:cBhvr>
                                    </p:anim>
                                    <p:anim to="" calcmode="lin" valueType="num">
                                      <p:cBhvr>
                                        <p:cTn id="8"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from="0" to="1" calcmode="lin" valueType="num">
                                      <p:cBhvr>
                                        <p:cTn id="13" dur="10" fill="hold">
                                          <p:stCondLst>
                                            <p:cond delay="0"/>
                                          </p:stCondLst>
                                        </p:cTn>
                                        <p:tgtEl>
                                          <p:spTgt spid="12"/>
                                        </p:tgtEl>
                                        <p:attrNameLst>
                                          <p:attrName>style.opacity</p:attrName>
                                        </p:attrNameLst>
                                      </p:cBhvr>
                                    </p:anim>
                                    <p:anim to="" calcmode="lin" valueType="num">
                                      <p:cBhvr>
                                        <p:cTn id="14" dur="1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4"/>
            <a:ext cx="11214100" cy="5373665"/>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修辞手法</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nvGraphicFramePr>
        <p:xfrm>
          <a:off x="623889" y="1201313"/>
          <a:ext cx="10944224" cy="4958856"/>
        </p:xfrm>
        <a:graphic>
          <a:graphicData uri="http://schemas.openxmlformats.org/drawingml/2006/table">
            <a:tbl>
              <a:tblPr firstRow="1" firstCol="1" bandRow="1">
                <a:tableStyleId>{5C22544A-7EE6-4342-B048-85BDC9FD1C3A}</a:tableStyleId>
              </a:tblPr>
              <a:tblGrid>
                <a:gridCol w="1201607">
                  <a:extLst>
                    <a:ext uri="{9D8B030D-6E8A-4147-A177-3AD203B41FA5}">
                      <a16:colId xmlns:a16="http://schemas.microsoft.com/office/drawing/2014/main" val="20000"/>
                    </a:ext>
                  </a:extLst>
                </a:gridCol>
                <a:gridCol w="4045915">
                  <a:extLst>
                    <a:ext uri="{9D8B030D-6E8A-4147-A177-3AD203B41FA5}">
                      <a16:colId xmlns:a16="http://schemas.microsoft.com/office/drawing/2014/main" val="20001"/>
                    </a:ext>
                  </a:extLst>
                </a:gridCol>
                <a:gridCol w="5696702">
                  <a:extLst>
                    <a:ext uri="{9D8B030D-6E8A-4147-A177-3AD203B41FA5}">
                      <a16:colId xmlns:a16="http://schemas.microsoft.com/office/drawing/2014/main" val="20002"/>
                    </a:ext>
                  </a:extLst>
                </a:gridCol>
              </a:tblGrid>
              <a:tr h="575886">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修辞</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942594">
                <a:tc>
                  <a:txBody>
                    <a:bodyPr/>
                    <a:lstStyle/>
                    <a:p>
                      <a:pPr algn="ctr">
                        <a:lnSpc>
                          <a:spcPct val="130000"/>
                        </a:lnSpc>
                        <a:spcBef>
                          <a:spcPts val="1400"/>
                        </a:spcBef>
                        <a:spcAft>
                          <a:spcPts val="1450"/>
                        </a:spcAft>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借代</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spcBef>
                          <a:spcPts val="1400"/>
                        </a:spcBef>
                        <a:spcAft>
                          <a:spcPts val="1450"/>
                        </a:spcAft>
                      </a:pPr>
                      <a:endParaRPr lang="zh-CN" altLang="en-US" sz="26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en-US" sz="2600" kern="12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40376">
                <a:tc>
                  <a:txBody>
                    <a:bodyPr/>
                    <a:lstStyle/>
                    <a:p>
                      <a:pPr algn="ctr">
                        <a:lnSpc>
                          <a:spcPct val="130000"/>
                        </a:lnSpc>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对偶</a:t>
                      </a:r>
                      <a:r>
                        <a:rPr 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 </a:t>
                      </a:r>
                      <a:endParaRPr lang="zh-CN" sz="2800" b="1"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pPr>
                      <a:endParaRPr lang="zh-CN" altLang="en-US" sz="2600" kern="100" dirty="0">
                        <a:solidFill>
                          <a:srgbClr val="566C62"/>
                        </a:solidFill>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en-US" sz="2600" kern="12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3" name="文本框 2"/>
          <p:cNvSpPr txBox="1"/>
          <p:nvPr/>
        </p:nvSpPr>
        <p:spPr>
          <a:xfrm>
            <a:off x="1899495" y="2078549"/>
            <a:ext cx="3447205" cy="1158074"/>
          </a:xfrm>
          <a:prstGeom prst="rect">
            <a:avLst/>
          </a:prstGeom>
          <a:noFill/>
        </p:spPr>
        <p:txBody>
          <a:bodyPr wrap="square">
            <a:spAutoFit/>
          </a:bodyPr>
          <a:lstStyle/>
          <a:p>
            <a:pPr marL="0" marR="0" lvl="0" indent="0" algn="l" defTabSz="914400" rtl="0" eaLnBrk="1" fontAlgn="auto" latinLnBrk="0" hangingPunct="1">
              <a:lnSpc>
                <a:spcPct val="130000"/>
              </a:lnSpc>
              <a:spcBef>
                <a:spcPts val="1400"/>
              </a:spcBef>
              <a:spcAft>
                <a:spcPts val="1450"/>
              </a:spcAft>
              <a:buClrTx/>
              <a:buSzTx/>
              <a:buFontTx/>
              <a:buNone/>
              <a:tabLst/>
              <a:defRPr/>
            </a:pPr>
            <a:r>
              <a:rPr kumimoji="0" lang="zh-CN" altLang="en-US"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借助这一事物的某一特征来</a:t>
            </a:r>
            <a:r>
              <a:rPr kumimoji="0" lang="zh-CN" altLang="en-US" sz="28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指代事物本身</a:t>
            </a:r>
            <a:r>
              <a:rPr kumimoji="0" lang="zh-CN" altLang="en-US"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8" name="文本框 7"/>
          <p:cNvSpPr txBox="1"/>
          <p:nvPr/>
        </p:nvSpPr>
        <p:spPr>
          <a:xfrm>
            <a:off x="1899495" y="3826715"/>
            <a:ext cx="3840905" cy="196605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用两个</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结构相同、字数相等、意义对称的词组或句子</a:t>
            </a: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来表达相反、相似或相关意思的修辞方式。</a:t>
            </a:r>
          </a:p>
        </p:txBody>
      </p:sp>
      <p:sp>
        <p:nvSpPr>
          <p:cNvPr id="11" name="文本框 10"/>
          <p:cNvSpPr txBox="1"/>
          <p:nvPr/>
        </p:nvSpPr>
        <p:spPr>
          <a:xfrm>
            <a:off x="5981278" y="2103986"/>
            <a:ext cx="5282035" cy="115807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使语言生动形象，简洁明快，</a:t>
            </a:r>
            <a:endParaRPr kumimoji="0" lang="en-US" altLang="zh-CN"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具有新颖别致、幽默风趣等效果。</a:t>
            </a:r>
          </a:p>
        </p:txBody>
      </p:sp>
      <p:sp>
        <p:nvSpPr>
          <p:cNvPr id="12" name="文本框 11"/>
          <p:cNvSpPr txBox="1"/>
          <p:nvPr/>
        </p:nvSpPr>
        <p:spPr>
          <a:xfrm>
            <a:off x="5981278" y="3878189"/>
            <a:ext cx="5586833" cy="196605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形式</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上，结构整齐，节奏感强，有音乐美，便于吟诵；在</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内容</a:t>
            </a: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上，或两两对比，或两两映衬，或两两补充，使表达更集中、凝练且比照鲜明。</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0" to="1" calcmode="lin" valueType="num">
                                      <p:cBhvr>
                                        <p:cTn id="7" dur="10" fill="hold">
                                          <p:stCondLst>
                                            <p:cond delay="0"/>
                                          </p:stCondLst>
                                        </p:cTn>
                                        <p:tgtEl>
                                          <p:spTgt spid="11"/>
                                        </p:tgtEl>
                                        <p:attrNameLst>
                                          <p:attrName>style.opacity</p:attrName>
                                        </p:attrNameLst>
                                      </p:cBhvr>
                                    </p:anim>
                                    <p:anim to="" calcmode="lin" valueType="num">
                                      <p:cBhvr>
                                        <p:cTn id="8"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from="0" to="1" calcmode="lin" valueType="num">
                                      <p:cBhvr>
                                        <p:cTn id="13" dur="10" fill="hold">
                                          <p:stCondLst>
                                            <p:cond delay="0"/>
                                          </p:stCondLst>
                                        </p:cTn>
                                        <p:tgtEl>
                                          <p:spTgt spid="12"/>
                                        </p:tgtEl>
                                        <p:attrNameLst>
                                          <p:attrName>style.opacity</p:attrName>
                                        </p:attrNameLst>
                                      </p:cBhvr>
                                    </p:anim>
                                    <p:anim to="" calcmode="lin" valueType="num">
                                      <p:cBhvr>
                                        <p:cTn id="14" dur="1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4"/>
            <a:ext cx="11214100" cy="5373665"/>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修辞手法</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1641924274"/>
              </p:ext>
            </p:extLst>
          </p:nvPr>
        </p:nvGraphicFramePr>
        <p:xfrm>
          <a:off x="525466" y="1166377"/>
          <a:ext cx="10944224" cy="4820073"/>
        </p:xfrm>
        <a:graphic>
          <a:graphicData uri="http://schemas.openxmlformats.org/drawingml/2006/table">
            <a:tbl>
              <a:tblPr firstRow="1" firstCol="1" bandRow="1">
                <a:tableStyleId>{5C22544A-7EE6-4342-B048-85BDC9FD1C3A}</a:tableStyleId>
              </a:tblPr>
              <a:tblGrid>
                <a:gridCol w="1076831">
                  <a:extLst>
                    <a:ext uri="{9D8B030D-6E8A-4147-A177-3AD203B41FA5}">
                      <a16:colId xmlns:a16="http://schemas.microsoft.com/office/drawing/2014/main" val="20000"/>
                    </a:ext>
                  </a:extLst>
                </a:gridCol>
                <a:gridCol w="5806985">
                  <a:extLst>
                    <a:ext uri="{9D8B030D-6E8A-4147-A177-3AD203B41FA5}">
                      <a16:colId xmlns:a16="http://schemas.microsoft.com/office/drawing/2014/main" val="20001"/>
                    </a:ext>
                  </a:extLst>
                </a:gridCol>
                <a:gridCol w="4060408">
                  <a:extLst>
                    <a:ext uri="{9D8B030D-6E8A-4147-A177-3AD203B41FA5}">
                      <a16:colId xmlns:a16="http://schemas.microsoft.com/office/drawing/2014/main" val="20002"/>
                    </a:ext>
                  </a:extLst>
                </a:gridCol>
              </a:tblGrid>
              <a:tr h="602081">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修辞</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48519">
                <a:tc>
                  <a:txBody>
                    <a:bodyPr/>
                    <a:lstStyle/>
                    <a:p>
                      <a:pPr algn="ctr">
                        <a:lnSpc>
                          <a:spcPct val="130000"/>
                        </a:lnSpc>
                        <a:spcBef>
                          <a:spcPts val="1400"/>
                        </a:spcBef>
                        <a:spcAft>
                          <a:spcPts val="1450"/>
                        </a:spcAft>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反复</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spcBef>
                          <a:spcPts val="1400"/>
                        </a:spcBef>
                        <a:spcAft>
                          <a:spcPts val="1450"/>
                        </a:spcAft>
                      </a:pPr>
                      <a:endParaRPr lang="zh-CN" altLang="en-US" sz="24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en-US" sz="2600" kern="12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869473">
                <a:tc>
                  <a:txBody>
                    <a:bodyPr/>
                    <a:lstStyle/>
                    <a:p>
                      <a:pPr algn="ctr">
                        <a:lnSpc>
                          <a:spcPct val="130000"/>
                        </a:lnSpc>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设问</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pPr>
                      <a:endParaRPr lang="zh-CN" altLang="en-US" sz="2600" kern="100" dirty="0">
                        <a:solidFill>
                          <a:srgbClr val="566C62"/>
                        </a:solidFill>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en-US" sz="2600" kern="12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3" name="文本框 2"/>
          <p:cNvSpPr txBox="1"/>
          <p:nvPr/>
        </p:nvSpPr>
        <p:spPr>
          <a:xfrm>
            <a:off x="1629355" y="1876254"/>
            <a:ext cx="5707805" cy="2270750"/>
          </a:xfrm>
          <a:prstGeom prst="rect">
            <a:avLst/>
          </a:prstGeom>
          <a:noFill/>
        </p:spPr>
        <p:txBody>
          <a:bodyPr wrap="square">
            <a:spAutoFit/>
          </a:bodyPr>
          <a:lstStyle/>
          <a:p>
            <a:pPr marL="0" marR="0" lvl="0" indent="0" algn="l" defTabSz="914400" rtl="0" eaLnBrk="1" fontAlgn="auto" latinLnBrk="0" hangingPunct="1">
              <a:lnSpc>
                <a:spcPct val="120000"/>
              </a:lnSpc>
              <a:spcBef>
                <a:spcPts val="1400"/>
              </a:spcBef>
              <a:spcAft>
                <a:spcPts val="1450"/>
              </a:spcAft>
              <a:buClrTx/>
              <a:buSzTx/>
              <a:buFontTx/>
              <a:buNone/>
              <a:tabLst/>
              <a:defRPr/>
            </a:pP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根据表达的需要，使同一个词语或句子一再出现。有两种形式：一种是相同的语句紧紧地连接在一起，称为“</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连续反复</a:t>
            </a: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”，另一种是相同的语句隔离开反复出现，中间插入其他语句，叫做“</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间隔反复</a:t>
            </a: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8" name="文本框 7"/>
          <p:cNvSpPr txBox="1"/>
          <p:nvPr/>
        </p:nvSpPr>
        <p:spPr>
          <a:xfrm>
            <a:off x="1823883" y="4410219"/>
            <a:ext cx="4919817" cy="1005788"/>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为了突出强调某内容，故意先提出问题，明知故问，</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自问自答</a:t>
            </a:r>
            <a:r>
              <a:rPr kumimoji="0" lang="zh-CN" altLang="en-US" sz="24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a:t>
            </a:r>
          </a:p>
        </p:txBody>
      </p:sp>
      <p:sp>
        <p:nvSpPr>
          <p:cNvPr id="11" name="文本框 10"/>
          <p:cNvSpPr txBox="1"/>
          <p:nvPr/>
        </p:nvSpPr>
        <p:spPr>
          <a:xfrm>
            <a:off x="7708743" y="2196262"/>
            <a:ext cx="3579132" cy="1485920"/>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写景抒情感染力强；</a:t>
            </a:r>
            <a:endParaRPr kumimoji="0" lang="en-US"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承上启下，层次清楚；</a:t>
            </a:r>
            <a:endParaRPr kumimoji="0" lang="en-US" altLang="zh-CN"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多次强调，给人深刻印象。</a:t>
            </a:r>
          </a:p>
        </p:txBody>
      </p:sp>
      <p:sp>
        <p:nvSpPr>
          <p:cNvPr id="12" name="文本框 11"/>
          <p:cNvSpPr txBox="1"/>
          <p:nvPr/>
        </p:nvSpPr>
        <p:spPr>
          <a:xfrm>
            <a:off x="7578226" y="4205703"/>
            <a:ext cx="3947523" cy="1485920"/>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自问自答，启发读者思考。用在一段的开头或结尾，除引起思考外，还有过渡作用。</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0" to="1" calcmode="lin" valueType="num">
                                      <p:cBhvr>
                                        <p:cTn id="7" dur="10" fill="hold">
                                          <p:stCondLst>
                                            <p:cond delay="0"/>
                                          </p:stCondLst>
                                        </p:cTn>
                                        <p:tgtEl>
                                          <p:spTgt spid="11"/>
                                        </p:tgtEl>
                                        <p:attrNameLst>
                                          <p:attrName>style.opacity</p:attrName>
                                        </p:attrNameLst>
                                      </p:cBhvr>
                                    </p:anim>
                                    <p:anim to="" calcmode="lin" valueType="num">
                                      <p:cBhvr>
                                        <p:cTn id="8"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from="0" to="1" calcmode="lin" valueType="num">
                                      <p:cBhvr>
                                        <p:cTn id="13" dur="10" fill="hold">
                                          <p:stCondLst>
                                            <p:cond delay="0"/>
                                          </p:stCondLst>
                                        </p:cTn>
                                        <p:tgtEl>
                                          <p:spTgt spid="12"/>
                                        </p:tgtEl>
                                        <p:attrNameLst>
                                          <p:attrName>style.opacity</p:attrName>
                                        </p:attrNameLst>
                                      </p:cBhvr>
                                    </p:anim>
                                    <p:anim to="" calcmode="lin" valueType="num">
                                      <p:cBhvr>
                                        <p:cTn id="14" dur="1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4"/>
            <a:ext cx="11214100" cy="5373665"/>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修辞手法</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nvGraphicFramePr>
        <p:xfrm>
          <a:off x="623889" y="1201313"/>
          <a:ext cx="10944224" cy="4904950"/>
        </p:xfrm>
        <a:graphic>
          <a:graphicData uri="http://schemas.openxmlformats.org/drawingml/2006/table">
            <a:tbl>
              <a:tblPr firstRow="1" firstCol="1" bandRow="1">
                <a:tableStyleId>{5C22544A-7EE6-4342-B048-85BDC9FD1C3A}</a:tableStyleId>
              </a:tblPr>
              <a:tblGrid>
                <a:gridCol w="1201607">
                  <a:extLst>
                    <a:ext uri="{9D8B030D-6E8A-4147-A177-3AD203B41FA5}">
                      <a16:colId xmlns:a16="http://schemas.microsoft.com/office/drawing/2014/main" val="20000"/>
                    </a:ext>
                  </a:extLst>
                </a:gridCol>
                <a:gridCol w="5046942">
                  <a:extLst>
                    <a:ext uri="{9D8B030D-6E8A-4147-A177-3AD203B41FA5}">
                      <a16:colId xmlns:a16="http://schemas.microsoft.com/office/drawing/2014/main" val="20001"/>
                    </a:ext>
                  </a:extLst>
                </a:gridCol>
                <a:gridCol w="4695675">
                  <a:extLst>
                    <a:ext uri="{9D8B030D-6E8A-4147-A177-3AD203B41FA5}">
                      <a16:colId xmlns:a16="http://schemas.microsoft.com/office/drawing/2014/main" val="20002"/>
                    </a:ext>
                  </a:extLst>
                </a:gridCol>
              </a:tblGrid>
              <a:tr h="637112">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修辞</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927673">
                <a:tc>
                  <a:txBody>
                    <a:bodyPr/>
                    <a:lstStyle/>
                    <a:p>
                      <a:pPr algn="ctr">
                        <a:lnSpc>
                          <a:spcPct val="130000"/>
                        </a:lnSpc>
                        <a:spcBef>
                          <a:spcPts val="1400"/>
                        </a:spcBef>
                        <a:spcAft>
                          <a:spcPts val="1450"/>
                        </a:spcAft>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反问</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spcBef>
                          <a:spcPts val="1400"/>
                        </a:spcBef>
                        <a:spcAft>
                          <a:spcPts val="1450"/>
                        </a:spcAft>
                      </a:pPr>
                      <a:endParaRPr lang="zh-CN" altLang="en-US" sz="26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en-US" sz="2600" kern="12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40165">
                <a:tc>
                  <a:txBody>
                    <a:bodyPr/>
                    <a:lstStyle/>
                    <a:p>
                      <a:pPr algn="ctr">
                        <a:lnSpc>
                          <a:spcPct val="130000"/>
                        </a:lnSpc>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反语</a:t>
                      </a:r>
                      <a:r>
                        <a:rPr 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 </a:t>
                      </a:r>
                      <a:endParaRPr lang="zh-CN" sz="2800" b="1"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pPr>
                      <a:endParaRPr lang="zh-CN" altLang="en-US" sz="2600" kern="100" dirty="0">
                        <a:solidFill>
                          <a:srgbClr val="566C62"/>
                        </a:solidFill>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en-US" sz="2600" kern="12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3" name="文本框 2"/>
          <p:cNvSpPr txBox="1"/>
          <p:nvPr/>
        </p:nvSpPr>
        <p:spPr>
          <a:xfrm>
            <a:off x="1912783" y="1798306"/>
            <a:ext cx="4919817" cy="1972143"/>
          </a:xfrm>
          <a:prstGeom prst="rect">
            <a:avLst/>
          </a:prstGeom>
          <a:noFill/>
        </p:spPr>
        <p:txBody>
          <a:bodyPr wrap="square">
            <a:spAutoFit/>
          </a:bodyPr>
          <a:lstStyle/>
          <a:p>
            <a:pPr marL="0" marR="0" lvl="0" indent="0" algn="l" defTabSz="914400" rtl="0" eaLnBrk="1" fontAlgn="auto" latinLnBrk="0" hangingPunct="1">
              <a:lnSpc>
                <a:spcPct val="120000"/>
              </a:lnSpc>
              <a:spcBef>
                <a:spcPts val="1400"/>
              </a:spcBef>
              <a:spcAft>
                <a:spcPts val="1450"/>
              </a:spcAft>
              <a:buClrTx/>
              <a:buSzTx/>
              <a:buFontTx/>
              <a:buNone/>
              <a:tabLst/>
              <a:defRPr/>
            </a:pPr>
            <a:r>
              <a:rPr kumimoji="0" lang="zh-CN" altLang="en-US" sz="26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以疑问的方式表达肯定的意思</a:t>
            </a:r>
            <a:r>
              <a:rPr kumimoji="0" lang="zh-CN" altLang="en-US" sz="26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，叫做反问。具有最强烈的语气，可表达对某种观点的支持或质疑，也可以表达内心强烈的情感。</a:t>
            </a:r>
          </a:p>
        </p:txBody>
      </p:sp>
      <p:sp>
        <p:nvSpPr>
          <p:cNvPr id="8" name="文本框 7"/>
          <p:cNvSpPr txBox="1"/>
          <p:nvPr/>
        </p:nvSpPr>
        <p:spPr>
          <a:xfrm>
            <a:off x="1912783" y="3961909"/>
            <a:ext cx="4919817" cy="197214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用与本意相反的词语或句子表达本来的意思，以</a:t>
            </a:r>
            <a:r>
              <a:rPr kumimoji="0" lang="zh-CN" altLang="en-US" sz="26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说反话的方式</a:t>
            </a:r>
            <a:r>
              <a:rPr kumimoji="0" lang="zh-CN" altLang="en-US" sz="26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加强表达效果。有的讽刺揭露，有的表示亲密友好的感情。</a:t>
            </a:r>
          </a:p>
        </p:txBody>
      </p:sp>
      <p:sp>
        <p:nvSpPr>
          <p:cNvPr id="11" name="文本框 10"/>
          <p:cNvSpPr txBox="1"/>
          <p:nvPr/>
        </p:nvSpPr>
        <p:spPr>
          <a:xfrm>
            <a:off x="7157707" y="2076340"/>
            <a:ext cx="4410404" cy="149201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加强语气，发人深思，激发读者感情，加深读者印象，增强文中的气势和说服力。</a:t>
            </a:r>
          </a:p>
        </p:txBody>
      </p:sp>
      <p:sp>
        <p:nvSpPr>
          <p:cNvPr id="12" name="文本框 11"/>
          <p:cNvSpPr txBox="1"/>
          <p:nvPr/>
        </p:nvSpPr>
        <p:spPr>
          <a:xfrm>
            <a:off x="6973889" y="4072406"/>
            <a:ext cx="4594224" cy="149201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200" cap="none" spc="0" normalizeH="0" baseline="0" noProof="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多用于批判对象，揭露对象本质，进行讽刺嘲笑，语中含刺，能增强批判性；具有幽默感。</a:t>
            </a:r>
            <a:endParaRPr kumimoji="0" lang="zh-CN" altLang="en-US" sz="26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0" to="1" calcmode="lin" valueType="num">
                                      <p:cBhvr>
                                        <p:cTn id="7" dur="10" fill="hold">
                                          <p:stCondLst>
                                            <p:cond delay="0"/>
                                          </p:stCondLst>
                                        </p:cTn>
                                        <p:tgtEl>
                                          <p:spTgt spid="11"/>
                                        </p:tgtEl>
                                        <p:attrNameLst>
                                          <p:attrName>style.opacity</p:attrName>
                                        </p:attrNameLst>
                                      </p:cBhvr>
                                    </p:anim>
                                    <p:anim to="" calcmode="lin" valueType="num">
                                      <p:cBhvr>
                                        <p:cTn id="8"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from="0" to="1" calcmode="lin" valueType="num">
                                      <p:cBhvr>
                                        <p:cTn id="13" dur="10" fill="hold">
                                          <p:stCondLst>
                                            <p:cond delay="0"/>
                                          </p:stCondLst>
                                        </p:cTn>
                                        <p:tgtEl>
                                          <p:spTgt spid="12"/>
                                        </p:tgtEl>
                                        <p:attrNameLst>
                                          <p:attrName>style.opacity</p:attrName>
                                        </p:attrNameLst>
                                      </p:cBhvr>
                                    </p:anim>
                                    <p:anim to="" calcmode="lin" valueType="num">
                                      <p:cBhvr>
                                        <p:cTn id="14" dur="1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4"/>
            <a:ext cx="11214100" cy="5373665"/>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修辞手法</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3637931193"/>
              </p:ext>
            </p:extLst>
          </p:nvPr>
        </p:nvGraphicFramePr>
        <p:xfrm>
          <a:off x="623889" y="1201313"/>
          <a:ext cx="10944224" cy="5055108"/>
        </p:xfrm>
        <a:graphic>
          <a:graphicData uri="http://schemas.openxmlformats.org/drawingml/2006/table">
            <a:tbl>
              <a:tblPr firstRow="1" firstCol="1" bandRow="1">
                <a:tableStyleId>{5C22544A-7EE6-4342-B048-85BDC9FD1C3A}</a:tableStyleId>
              </a:tblPr>
              <a:tblGrid>
                <a:gridCol w="1053909">
                  <a:extLst>
                    <a:ext uri="{9D8B030D-6E8A-4147-A177-3AD203B41FA5}">
                      <a16:colId xmlns:a16="http://schemas.microsoft.com/office/drawing/2014/main" val="20000"/>
                    </a:ext>
                  </a:extLst>
                </a:gridCol>
                <a:gridCol w="4665250">
                  <a:extLst>
                    <a:ext uri="{9D8B030D-6E8A-4147-A177-3AD203B41FA5}">
                      <a16:colId xmlns:a16="http://schemas.microsoft.com/office/drawing/2014/main" val="20001"/>
                    </a:ext>
                  </a:extLst>
                </a:gridCol>
                <a:gridCol w="5225065">
                  <a:extLst>
                    <a:ext uri="{9D8B030D-6E8A-4147-A177-3AD203B41FA5}">
                      <a16:colId xmlns:a16="http://schemas.microsoft.com/office/drawing/2014/main" val="20002"/>
                    </a:ext>
                  </a:extLst>
                </a:gridCol>
              </a:tblGrid>
              <a:tr h="637416">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修辞</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467614">
                <a:tc>
                  <a:txBody>
                    <a:bodyPr/>
                    <a:lstStyle/>
                    <a:p>
                      <a:pPr algn="ctr">
                        <a:lnSpc>
                          <a:spcPct val="130000"/>
                        </a:lnSpc>
                        <a:spcBef>
                          <a:spcPts val="1400"/>
                        </a:spcBef>
                        <a:spcAft>
                          <a:spcPts val="1450"/>
                        </a:spcAft>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双关</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spcBef>
                          <a:spcPts val="1400"/>
                        </a:spcBef>
                        <a:spcAft>
                          <a:spcPts val="1450"/>
                        </a:spcAft>
                      </a:pPr>
                      <a:endParaRPr lang="zh-CN" altLang="en-US" sz="2600" kern="100" dirty="0">
                        <a:solidFill>
                          <a:srgbClr val="566C62"/>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en-US" sz="2600" kern="12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50078">
                <a:tc>
                  <a:txBody>
                    <a:bodyPr/>
                    <a:lstStyle/>
                    <a:p>
                      <a:pPr algn="ctr">
                        <a:lnSpc>
                          <a:spcPct val="130000"/>
                        </a:lnSpc>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通感</a:t>
                      </a:r>
                      <a:r>
                        <a:rPr 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 </a:t>
                      </a:r>
                      <a:endParaRPr lang="zh-CN" sz="2800" b="1"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pPr>
                      <a:endParaRPr lang="zh-CN" altLang="en-US" sz="2600" kern="100" dirty="0">
                        <a:solidFill>
                          <a:srgbClr val="566C62"/>
                        </a:solidFill>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en-US" sz="2600" kern="12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3" name="文本框 2"/>
          <p:cNvSpPr txBox="1"/>
          <p:nvPr/>
        </p:nvSpPr>
        <p:spPr>
          <a:xfrm>
            <a:off x="1823574" y="1817556"/>
            <a:ext cx="4365353" cy="1492012"/>
          </a:xfrm>
          <a:prstGeom prst="rect">
            <a:avLst/>
          </a:prstGeom>
          <a:noFill/>
        </p:spPr>
        <p:txBody>
          <a:bodyPr wrap="square">
            <a:spAutoFit/>
          </a:bodyPr>
          <a:lstStyle/>
          <a:p>
            <a:pPr marL="0" marR="0" lvl="0" indent="0" algn="l" defTabSz="914400" rtl="0" eaLnBrk="1" fontAlgn="auto" latinLnBrk="0" hangingPunct="1">
              <a:lnSpc>
                <a:spcPct val="120000"/>
              </a:lnSpc>
              <a:spcBef>
                <a:spcPts val="1400"/>
              </a:spcBef>
              <a:spcAft>
                <a:spcPts val="1450"/>
              </a:spcAft>
              <a:buClrTx/>
              <a:buSzTx/>
              <a:buFontTx/>
              <a:buNone/>
              <a:tabLst/>
              <a:defRPr/>
            </a:pPr>
            <a:r>
              <a:rPr kumimoji="0" lang="zh-CN" altLang="en-US" sz="26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利用词的多义及同音（或音近）条件，有意使语句有双重意义，</a:t>
            </a:r>
            <a:r>
              <a:rPr kumimoji="0" lang="zh-CN" altLang="en-US" sz="26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言在此而意在彼</a:t>
            </a:r>
            <a:r>
              <a:rPr kumimoji="0" lang="zh-CN" altLang="en-US" sz="26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p>
        </p:txBody>
      </p:sp>
      <p:sp>
        <p:nvSpPr>
          <p:cNvPr id="8" name="文本框 7"/>
          <p:cNvSpPr txBox="1"/>
          <p:nvPr/>
        </p:nvSpPr>
        <p:spPr>
          <a:xfrm>
            <a:off x="1719458" y="3556857"/>
            <a:ext cx="4587293" cy="245227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又叫“移觉”，在描述客观事物时，用形象的语言使感觉转移，将人的视觉、嗅觉、味觉、触觉、听觉等</a:t>
            </a:r>
            <a:r>
              <a:rPr kumimoji="0" lang="zh-CN" altLang="en-US" sz="26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不同感觉互相沟通、交错</a:t>
            </a:r>
            <a:r>
              <a:rPr kumimoji="0" lang="zh-CN" altLang="en-US" sz="26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，彼此挪移转换。</a:t>
            </a:r>
          </a:p>
        </p:txBody>
      </p:sp>
      <p:sp>
        <p:nvSpPr>
          <p:cNvPr id="11" name="文本框 10"/>
          <p:cNvSpPr txBox="1"/>
          <p:nvPr/>
        </p:nvSpPr>
        <p:spPr>
          <a:xfrm>
            <a:off x="6401782" y="1817556"/>
            <a:ext cx="4365353" cy="149201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表意委婉；含蓄隽永，耐人寻味，能增强抒情性；生动活泼，幽默风趣。</a:t>
            </a:r>
          </a:p>
        </p:txBody>
      </p:sp>
      <p:sp>
        <p:nvSpPr>
          <p:cNvPr id="12" name="文本框 11"/>
          <p:cNvSpPr txBox="1"/>
          <p:nvPr/>
        </p:nvSpPr>
        <p:spPr>
          <a:xfrm>
            <a:off x="6401782" y="3548433"/>
            <a:ext cx="5261362" cy="245227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能突破语言的局限，丰富表情达意的审美情趣，起到增强文采的表达效果。化抽象为具体，突出特征，增强表达效果；调动读者的多种感觉，激发联想，耐人寻味。</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0" to="1" calcmode="lin" valueType="num">
                                      <p:cBhvr>
                                        <p:cTn id="7" dur="10" fill="hold">
                                          <p:stCondLst>
                                            <p:cond delay="0"/>
                                          </p:stCondLst>
                                        </p:cTn>
                                        <p:tgtEl>
                                          <p:spTgt spid="11"/>
                                        </p:tgtEl>
                                        <p:attrNameLst>
                                          <p:attrName>style.opacity</p:attrName>
                                        </p:attrNameLst>
                                      </p:cBhvr>
                                    </p:anim>
                                    <p:anim to="" calcmode="lin" valueType="num">
                                      <p:cBhvr>
                                        <p:cTn id="8"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from="0" to="1" calcmode="lin" valueType="num">
                                      <p:cBhvr>
                                        <p:cTn id="13" dur="10" fill="hold">
                                          <p:stCondLst>
                                            <p:cond delay="0"/>
                                          </p:stCondLst>
                                        </p:cTn>
                                        <p:tgtEl>
                                          <p:spTgt spid="12"/>
                                        </p:tgtEl>
                                        <p:attrNameLst>
                                          <p:attrName>style.opacity</p:attrName>
                                        </p:attrNameLst>
                                      </p:cBhvr>
                                    </p:anim>
                                    <p:anim to="" calcmode="lin" valueType="num">
                                      <p:cBhvr>
                                        <p:cTn id="14" dur="1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26734"/>
            <a:ext cx="11214100" cy="5526066"/>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修辞手法</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1766813538"/>
              </p:ext>
            </p:extLst>
          </p:nvPr>
        </p:nvGraphicFramePr>
        <p:xfrm>
          <a:off x="623889" y="1201313"/>
          <a:ext cx="10944224" cy="5171207"/>
        </p:xfrm>
        <a:graphic>
          <a:graphicData uri="http://schemas.openxmlformats.org/drawingml/2006/table">
            <a:tbl>
              <a:tblPr firstRow="1" firstCol="1" bandRow="1">
                <a:tableStyleId>{5C22544A-7EE6-4342-B048-85BDC9FD1C3A}</a:tableStyleId>
              </a:tblPr>
              <a:tblGrid>
                <a:gridCol w="1011964">
                  <a:extLst>
                    <a:ext uri="{9D8B030D-6E8A-4147-A177-3AD203B41FA5}">
                      <a16:colId xmlns:a16="http://schemas.microsoft.com/office/drawing/2014/main" val="20000"/>
                    </a:ext>
                  </a:extLst>
                </a:gridCol>
                <a:gridCol w="5140332">
                  <a:extLst>
                    <a:ext uri="{9D8B030D-6E8A-4147-A177-3AD203B41FA5}">
                      <a16:colId xmlns:a16="http://schemas.microsoft.com/office/drawing/2014/main" val="20001"/>
                    </a:ext>
                  </a:extLst>
                </a:gridCol>
                <a:gridCol w="4791928">
                  <a:extLst>
                    <a:ext uri="{9D8B030D-6E8A-4147-A177-3AD203B41FA5}">
                      <a16:colId xmlns:a16="http://schemas.microsoft.com/office/drawing/2014/main" val="20002"/>
                    </a:ext>
                  </a:extLst>
                </a:gridCol>
              </a:tblGrid>
              <a:tr h="596814">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修辞</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dirty="0">
                        <a:solidFill>
                          <a:srgbClr val="F7F6F4"/>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74393">
                <a:tc>
                  <a:txBody>
                    <a:bodyPr/>
                    <a:lstStyle/>
                    <a:p>
                      <a:pPr algn="ctr">
                        <a:lnSpc>
                          <a:spcPct val="120000"/>
                        </a:lnSpc>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引用</a:t>
                      </a:r>
                      <a:r>
                        <a:rPr 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 </a:t>
                      </a:r>
                      <a:endParaRPr lang="zh-CN" sz="2800" b="1"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pPr>
                      <a:endParaRPr lang="zh-CN" altLang="en-US" sz="2600" kern="100" dirty="0">
                        <a:solidFill>
                          <a:srgbClr val="566C62"/>
                        </a:solidFill>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20000"/>
                        </a:lnSpc>
                      </a:pPr>
                      <a:endParaRPr lang="zh-CN" altLang="en-US" sz="2600" kern="12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1745516" y="1908638"/>
            <a:ext cx="4856006" cy="437280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指在说话或写作中引用现成的话，如诗句、格言、成语等，以表达自己思想感情的修辞方法。可分为</a:t>
            </a:r>
            <a:r>
              <a:rPr kumimoji="0" lang="zh-CN" altLang="en-US" sz="26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明引、暗引</a:t>
            </a:r>
            <a:r>
              <a:rPr kumimoji="0" lang="zh-CN" altLang="en-US" sz="26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两种。明引指直接引用原文，并加上引号，或者只引用原文大意，不加引号，但注明原文出处。暗引指不说明引文出处，将其编织在自己的话语中，或是引用原句，或是只引大意。</a:t>
            </a:r>
          </a:p>
        </p:txBody>
      </p:sp>
      <p:sp>
        <p:nvSpPr>
          <p:cNvPr id="8" name="文本框 7"/>
          <p:cNvSpPr txBox="1"/>
          <p:nvPr/>
        </p:nvSpPr>
        <p:spPr>
          <a:xfrm>
            <a:off x="6818344" y="2092803"/>
            <a:ext cx="4791712" cy="381880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引用传说故事：</a:t>
            </a:r>
            <a:r>
              <a:rPr kumimoji="0" lang="zh-CN" altLang="en-US" sz="26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增强文章的传奇性、物的神秘性，丰富文章的内容；</a:t>
            </a:r>
            <a:endParaRPr kumimoji="0" lang="en-US" altLang="zh-CN" sz="26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引用诗歌：</a:t>
            </a:r>
            <a:r>
              <a:rPr kumimoji="0" lang="zh-CN" altLang="en-US" sz="26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丰富文章内容，结合描写的景物，可增强文章的诗情画意，使文章具有意境美；</a:t>
            </a:r>
            <a:endParaRPr kumimoji="0" lang="en-US" altLang="zh-CN" sz="26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引用名言：</a:t>
            </a:r>
            <a:r>
              <a:rPr kumimoji="0" lang="zh-CN" altLang="en-US" sz="26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使文章更具说服力。</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from="0" to="1" calcmode="lin" valueType="num">
                                      <p:cBhvr>
                                        <p:cTn id="7" dur="10" fill="hold">
                                          <p:stCondLst>
                                            <p:cond delay="0"/>
                                          </p:stCondLst>
                                        </p:cTn>
                                        <p:tgtEl>
                                          <p:spTgt spid="8"/>
                                        </p:tgtEl>
                                        <p:attrNameLst>
                                          <p:attrName>style.opacity</p:attrName>
                                        </p:attrNameLst>
                                      </p:cBhvr>
                                    </p:anim>
                                    <p:anim to="" calcmode="lin" valueType="num">
                                      <p:cBhvr>
                                        <p:cTn id="8" dur="1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95300" y="1065234"/>
            <a:ext cx="11214100" cy="4956156"/>
            <a:chOff x="482600" y="1179729"/>
            <a:chExt cx="11214100" cy="4849548"/>
          </a:xfrm>
        </p:grpSpPr>
        <p:sp>
          <p:nvSpPr>
            <p:cNvPr id="9" name="矩形: 圆角 8"/>
            <p:cNvSpPr/>
            <p:nvPr/>
          </p:nvSpPr>
          <p:spPr>
            <a:xfrm>
              <a:off x="482600" y="1179731"/>
              <a:ext cx="11214100" cy="4849546"/>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latin typeface="Arial" panose="020B0604020202090204"/>
                <a:ea typeface="等线"/>
              </a:endParaRPr>
            </a:p>
          </p:txBody>
        </p:sp>
        <p:sp>
          <p:nvSpPr>
            <p:cNvPr id="10" name="矩形: 圆顶角 9"/>
            <p:cNvSpPr/>
            <p:nvPr/>
          </p:nvSpPr>
          <p:spPr>
            <a:xfrm flipH="1">
              <a:off x="495298" y="1179729"/>
              <a:ext cx="11196601" cy="1820141"/>
            </a:xfrm>
            <a:prstGeom prst="round2SameRect">
              <a:avLst>
                <a:gd name="adj1" fmla="val 4794"/>
                <a:gd name="adj2" fmla="val 0"/>
              </a:avLst>
            </a:prstGeom>
            <a:gradFill flip="none" rotWithShape="1">
              <a:gsLst>
                <a:gs pos="0">
                  <a:srgbClr val="4F635A"/>
                </a:gs>
                <a:gs pos="100000">
                  <a:srgbClr val="5F776C"/>
                </a:gs>
              </a:gsLst>
              <a:lin ang="13500000" scaled="1"/>
              <a:tileRect/>
            </a:gradFill>
            <a:ln>
              <a:gradFill flip="none" rotWithShape="1">
                <a:gsLst>
                  <a:gs pos="0">
                    <a:srgbClr val="A7B9B1"/>
                  </a:gs>
                  <a:gs pos="100000">
                    <a:srgbClr val="5F776C"/>
                  </a:gs>
                </a:gsLst>
                <a:lin ang="27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latin typeface="Arial" panose="020B0604020202090204"/>
                <a:ea typeface="等线"/>
              </a:endParaRPr>
            </a:p>
          </p:txBody>
        </p:sp>
      </p:grpSp>
      <p:sp>
        <p:nvSpPr>
          <p:cNvPr id="2" name="文本框 1"/>
          <p:cNvSpPr txBox="1"/>
          <p:nvPr/>
        </p:nvSpPr>
        <p:spPr>
          <a:xfrm>
            <a:off x="630020" y="258784"/>
            <a:ext cx="3515707"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algn="l"/>
            <a:r>
              <a:rPr lang="en-US" altLang="zh-CN" sz="3600" dirty="0">
                <a:sym typeface="微软雅黑" panose="020B0503020204020204" pitchFamily="34" charset="-122"/>
              </a:rPr>
              <a:t>1.</a:t>
            </a:r>
            <a:r>
              <a:rPr lang="zh-CN" altLang="en-US" sz="3600" dirty="0">
                <a:sym typeface="微软雅黑" panose="020B0503020204020204" pitchFamily="34" charset="-122"/>
              </a:rPr>
              <a:t>材料的组织</a:t>
            </a:r>
          </a:p>
        </p:txBody>
      </p:sp>
      <p:sp>
        <p:nvSpPr>
          <p:cNvPr id="3" name="文本框 2"/>
          <p:cNvSpPr txBox="1"/>
          <p:nvPr/>
        </p:nvSpPr>
        <p:spPr>
          <a:xfrm>
            <a:off x="842368" y="1424080"/>
            <a:ext cx="10642160" cy="1082669"/>
          </a:xfrm>
          <a:prstGeom prst="rect">
            <a:avLst/>
          </a:prstGeom>
        </p:spPr>
        <p:txBody>
          <a:bodyPr wrap="square">
            <a:spAutoFit/>
          </a:bodyPr>
          <a:lstStyle>
            <a:defPPr>
              <a:defRPr lang="zh-CN"/>
            </a:defPPr>
            <a:lvl1pPr algn="just">
              <a:lnSpc>
                <a:spcPct val="130000"/>
              </a:lnSpc>
              <a:defRPr sz="2800">
                <a:latin typeface="微软雅黑" panose="020B0503020204020204" pitchFamily="34" charset="-122"/>
                <a:ea typeface="微软雅黑" panose="020B0503020204020204" pitchFamily="34" charset="-122"/>
              </a:defRPr>
            </a:lvl1pPr>
          </a:lstStyle>
          <a:p>
            <a:pPr marR="0" lvl="0" indent="711200" algn="l" defTabSz="914400" rtl="0" eaLnBrk="1" fontAlgn="auto" latinLnBrk="0" hangingPunct="1">
              <a:lnSpc>
                <a:spcPct val="12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散文的“形”是“散”的，即写入散文前的材料是零散的，因此在写作时就需要运用一定的方式，把多个孤立的材料组织起来。</a:t>
            </a:r>
          </a:p>
        </p:txBody>
      </p:sp>
      <p:sp>
        <p:nvSpPr>
          <p:cNvPr id="5" name="文本框 4"/>
          <p:cNvSpPr txBox="1"/>
          <p:nvPr/>
        </p:nvSpPr>
        <p:spPr>
          <a:xfrm>
            <a:off x="754839" y="4125036"/>
            <a:ext cx="6096000" cy="1308884"/>
          </a:xfrm>
          <a:prstGeom prst="rect">
            <a:avLst/>
          </a:prstGeom>
          <a:noFill/>
          <a:ln w="9525">
            <a:noFill/>
          </a:ln>
        </p:spPr>
        <p:txBody>
          <a:bodyPr wrap="square">
            <a:spAutoFit/>
          </a:bodyPr>
          <a:lstStyle>
            <a:defPPr>
              <a:defRPr lang="zh-CN"/>
            </a:defPPr>
            <a:lvl1pPr algn="just">
              <a:lnSpc>
                <a:spcPct val="130000"/>
              </a:lnSpc>
              <a:defRPr sz="2800">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①从</a:t>
            </a:r>
            <a:r>
              <a:rPr kumimoji="0" lang="zh-CN" altLang="en-US"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时间</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上组织材料；</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②从</a:t>
            </a:r>
            <a:r>
              <a:rPr lang="zh-CN" altLang="en-US" b="1" dirty="0">
                <a:solidFill>
                  <a:srgbClr val="90604C"/>
                </a:solidFill>
                <a:sym typeface="微软雅黑" panose="020B0503020204020204" pitchFamily="34" charset="-122"/>
              </a:rPr>
              <a:t>空间(场面)</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上组织材料；</a:t>
            </a:r>
          </a:p>
        </p:txBody>
      </p:sp>
      <p:sp>
        <p:nvSpPr>
          <p:cNvPr id="4" name="矩形 3"/>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CAB8"/>
              </a:solidFill>
            </a:endParaRPr>
          </a:p>
        </p:txBody>
      </p:sp>
      <p:sp>
        <p:nvSpPr>
          <p:cNvPr id="14" name="文本框 13"/>
          <p:cNvSpPr txBox="1"/>
          <p:nvPr/>
        </p:nvSpPr>
        <p:spPr>
          <a:xfrm>
            <a:off x="5613400" y="3478705"/>
            <a:ext cx="6096000" cy="1955215"/>
          </a:xfrm>
          <a:prstGeom prst="rect">
            <a:avLst/>
          </a:prstGeom>
          <a:noFill/>
          <a:ln w="9525">
            <a:noFill/>
          </a:ln>
        </p:spPr>
        <p:txBody>
          <a:bodyPr wrap="square">
            <a:spAutoFit/>
          </a:bodyPr>
          <a:lstStyle>
            <a:defPPr>
              <a:defRPr lang="zh-CN"/>
            </a:defPPr>
            <a:lvl1pPr algn="just">
              <a:lnSpc>
                <a:spcPct val="130000"/>
              </a:lnSpc>
              <a:defRPr sz="2800">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③以</a:t>
            </a:r>
            <a:r>
              <a:rPr lang="zh-CN" altLang="en-US" b="1" dirty="0">
                <a:solidFill>
                  <a:srgbClr val="90604C"/>
                </a:solidFill>
                <a:sym typeface="微软雅黑" panose="020B0503020204020204" pitchFamily="34" charset="-122"/>
              </a:rPr>
              <a:t>物件(观察点)</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为中心组织材料；</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④以</a:t>
            </a:r>
            <a:r>
              <a:rPr lang="zh-CN" altLang="en-US" b="1" dirty="0">
                <a:solidFill>
                  <a:srgbClr val="90604C"/>
                </a:solidFill>
                <a:sym typeface="微软雅黑" panose="020B0503020204020204" pitchFamily="34" charset="-122"/>
              </a:rPr>
              <a:t>情感(或认识过程)</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来组织材料；</a:t>
            </a: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⑤</a:t>
            </a:r>
            <a:r>
              <a:rPr lang="zh-CN" altLang="en-US" b="1" dirty="0">
                <a:solidFill>
                  <a:srgbClr val="90604C"/>
                </a:solidFill>
                <a:sym typeface="微软雅黑" panose="020B0503020204020204" pitchFamily="34" charset="-122"/>
              </a:rPr>
              <a:t>由实到虚，层层深入</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，组织材料。</a:t>
            </a:r>
          </a:p>
        </p:txBody>
      </p:sp>
      <p:grpSp>
        <p:nvGrpSpPr>
          <p:cNvPr id="6" name="组合 5"/>
          <p:cNvGrpSpPr/>
          <p:nvPr/>
        </p:nvGrpSpPr>
        <p:grpSpPr>
          <a:xfrm>
            <a:off x="630021" y="3333090"/>
            <a:ext cx="5023051" cy="712154"/>
            <a:chOff x="630021" y="3333090"/>
            <a:chExt cx="5023051" cy="712154"/>
          </a:xfrm>
        </p:grpSpPr>
        <p:sp>
          <p:nvSpPr>
            <p:cNvPr id="15" name="矩形: 圆角 14"/>
            <p:cNvSpPr/>
            <p:nvPr/>
          </p:nvSpPr>
          <p:spPr>
            <a:xfrm>
              <a:off x="630021" y="3429000"/>
              <a:ext cx="4875630"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sp>
          <p:nvSpPr>
            <p:cNvPr id="16" name="文本框 15"/>
            <p:cNvSpPr txBox="1"/>
            <p:nvPr/>
          </p:nvSpPr>
          <p:spPr>
            <a:xfrm>
              <a:off x="767540" y="3333090"/>
              <a:ext cx="4885532" cy="662554"/>
            </a:xfrm>
            <a:prstGeom prst="rect">
              <a:avLst/>
            </a:prstGeom>
            <a:noFill/>
            <a:ln w="9525">
              <a:noFill/>
            </a:ln>
          </p:spPr>
          <p:txBody>
            <a:bodyPr wrap="square">
              <a:spAutoFit/>
            </a:bodyPr>
            <a:lstStyle>
              <a:defPPr>
                <a:defRPr lang="zh-CN"/>
              </a:defPPr>
              <a:lvl1pPr algn="just">
                <a:lnSpc>
                  <a:spcPct val="130000"/>
                </a:lnSpc>
                <a:defRPr sz="2800">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常用的组织方式有以下五种：</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from="0" to="1" calcmode="lin" valueType="num">
                                      <p:cBhvr>
                                        <p:cTn id="7" dur="10" fill="hold">
                                          <p:stCondLst>
                                            <p:cond delay="0"/>
                                          </p:stCondLst>
                                        </p:cTn>
                                        <p:tgtEl>
                                          <p:spTgt spid="6"/>
                                        </p:tgtEl>
                                        <p:attrNameLst>
                                          <p:attrName>style.opacity</p:attrName>
                                        </p:attrNameLst>
                                      </p:cBhvr>
                                    </p:anim>
                                    <p:anim to="" calcmode="lin" valueType="num">
                                      <p:cBhvr>
                                        <p:cTn id="8" dur="1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par>
                          <p:cTn id="9" fill="hold">
                            <p:stCondLst>
                              <p:cond delay="10"/>
                            </p:stCondLst>
                            <p:childTnLst>
                              <p:par>
                                <p:cTn id="10" presetID="10" presetClass="entr" presetSubtype="0" decel="10000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from="0" to="1" calcmode="lin" valueType="num">
                                      <p:cBhvr>
                                        <p:cTn id="12" dur="10" fill="hold">
                                          <p:stCondLst>
                                            <p:cond delay="0"/>
                                          </p:stCondLst>
                                        </p:cTn>
                                        <p:tgtEl>
                                          <p:spTgt spid="5">
                                            <p:txEl>
                                              <p:pRg st="0" end="0"/>
                                            </p:txEl>
                                          </p:spTgt>
                                        </p:tgtEl>
                                        <p:attrNameLst>
                                          <p:attrName>style.opacity</p:attrName>
                                        </p:attrNameLst>
                                      </p:cBhvr>
                                    </p:anim>
                                    <p:anim to="" calcmode="lin" valueType="num">
                                      <p:cBhvr>
                                        <p:cTn id="13" dur="10" fill="hold">
                                          <p:stCondLst>
                                            <p:cond delay="0"/>
                                          </p:stCondLst>
                                        </p:cTn>
                                        <p:tgtEl>
                                          <p:spTgt spid="5">
                                            <p:txEl>
                                              <p:pRg st="0" end="0"/>
                                            </p:txEl>
                                          </p:spTgt>
                                        </p:tgtEl>
                                        <p:attrNameLst>
                                          <p:attrName>ppt_x</p:attrName>
                                        </p:attrNameLst>
                                      </p:cBhvr>
                                      <p:tavLst>
                                        <p:tav tm="0" fmla="$">
                                          <p:val>
                                            <p:strVal val="#ppt_x-.05"/>
                                          </p:val>
                                        </p:tav>
                                        <p:tav tm="100000" fmla="$">
                                          <p:val>
                                            <p:strVal val="#ppt_x"/>
                                          </p:val>
                                        </p:tav>
                                      </p:tavLst>
                                    </p:anim>
                                  </p:childTnLst>
                                </p:cTn>
                              </p:par>
                            </p:childTnLst>
                          </p:cTn>
                        </p:par>
                        <p:par>
                          <p:cTn id="14" fill="hold">
                            <p:stCondLst>
                              <p:cond delay="20"/>
                            </p:stCondLst>
                            <p:childTnLst>
                              <p:par>
                                <p:cTn id="15" presetID="10" presetClass="entr" presetSubtype="0" decel="100000" fill="hold" grpId="0" nodeType="after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from="0" to="1" calcmode="lin" valueType="num">
                                      <p:cBhvr>
                                        <p:cTn id="17" dur="10" fill="hold">
                                          <p:stCondLst>
                                            <p:cond delay="0"/>
                                          </p:stCondLst>
                                        </p:cTn>
                                        <p:tgtEl>
                                          <p:spTgt spid="5">
                                            <p:txEl>
                                              <p:pRg st="1" end="1"/>
                                            </p:txEl>
                                          </p:spTgt>
                                        </p:tgtEl>
                                        <p:attrNameLst>
                                          <p:attrName>style.opacity</p:attrName>
                                        </p:attrNameLst>
                                      </p:cBhvr>
                                    </p:anim>
                                    <p:anim to="" calcmode="lin" valueType="num">
                                      <p:cBhvr>
                                        <p:cTn id="18" dur="10" fill="hold">
                                          <p:stCondLst>
                                            <p:cond delay="0"/>
                                          </p:stCondLst>
                                        </p:cTn>
                                        <p:tgtEl>
                                          <p:spTgt spid="5">
                                            <p:txEl>
                                              <p:pRg st="1" end="1"/>
                                            </p:txEl>
                                          </p:spTgt>
                                        </p:tgtEl>
                                        <p:attrNameLst>
                                          <p:attrName>ppt_x</p:attrName>
                                        </p:attrNameLst>
                                      </p:cBhvr>
                                      <p:tavLst>
                                        <p:tav tm="0" fmla="$">
                                          <p:val>
                                            <p:strVal val="#ppt_x-.05"/>
                                          </p:val>
                                        </p:tav>
                                        <p:tav tm="100000" fmla="$">
                                          <p:val>
                                            <p:strVal val="#ppt_x"/>
                                          </p:val>
                                        </p:tav>
                                      </p:tavLst>
                                    </p:anim>
                                  </p:childTnLst>
                                </p:cTn>
                              </p:par>
                            </p:childTnLst>
                          </p:cTn>
                        </p:par>
                        <p:par>
                          <p:cTn id="19" fill="hold">
                            <p:stCondLst>
                              <p:cond delay="30"/>
                            </p:stCondLst>
                            <p:childTnLst>
                              <p:par>
                                <p:cTn id="20" presetID="10" presetClass="entr" presetSubtype="0" decel="100000" fill="hold" grpId="0" nodeType="after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 from="0" to="1" calcmode="lin" valueType="num">
                                      <p:cBhvr>
                                        <p:cTn id="22" dur="10" fill="hold">
                                          <p:stCondLst>
                                            <p:cond delay="0"/>
                                          </p:stCondLst>
                                        </p:cTn>
                                        <p:tgtEl>
                                          <p:spTgt spid="14">
                                            <p:txEl>
                                              <p:pRg st="0" end="0"/>
                                            </p:txEl>
                                          </p:spTgt>
                                        </p:tgtEl>
                                        <p:attrNameLst>
                                          <p:attrName>style.opacity</p:attrName>
                                        </p:attrNameLst>
                                      </p:cBhvr>
                                    </p:anim>
                                    <p:anim to="" calcmode="lin" valueType="num">
                                      <p:cBhvr>
                                        <p:cTn id="23" dur="10" fill="hold">
                                          <p:stCondLst>
                                            <p:cond delay="0"/>
                                          </p:stCondLst>
                                        </p:cTn>
                                        <p:tgtEl>
                                          <p:spTgt spid="14">
                                            <p:txEl>
                                              <p:pRg st="0" end="0"/>
                                            </p:txEl>
                                          </p:spTgt>
                                        </p:tgtEl>
                                        <p:attrNameLst>
                                          <p:attrName>ppt_x</p:attrName>
                                        </p:attrNameLst>
                                      </p:cBhvr>
                                      <p:tavLst>
                                        <p:tav tm="0" fmla="$">
                                          <p:val>
                                            <p:strVal val="#ppt_x-.05"/>
                                          </p:val>
                                        </p:tav>
                                        <p:tav tm="100000" fmla="$">
                                          <p:val>
                                            <p:strVal val="#ppt_x"/>
                                          </p:val>
                                        </p:tav>
                                      </p:tavLst>
                                    </p:anim>
                                  </p:childTnLst>
                                </p:cTn>
                              </p:par>
                            </p:childTnLst>
                          </p:cTn>
                        </p:par>
                        <p:par>
                          <p:cTn id="24" fill="hold">
                            <p:stCondLst>
                              <p:cond delay="40"/>
                            </p:stCondLst>
                            <p:childTnLst>
                              <p:par>
                                <p:cTn id="25" presetID="10" presetClass="entr" presetSubtype="0" decel="100000" fill="hold" grpId="0" nodeType="after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 from="0" to="1" calcmode="lin" valueType="num">
                                      <p:cBhvr>
                                        <p:cTn id="27" dur="10" fill="hold">
                                          <p:stCondLst>
                                            <p:cond delay="0"/>
                                          </p:stCondLst>
                                        </p:cTn>
                                        <p:tgtEl>
                                          <p:spTgt spid="14">
                                            <p:txEl>
                                              <p:pRg st="1" end="1"/>
                                            </p:txEl>
                                          </p:spTgt>
                                        </p:tgtEl>
                                        <p:attrNameLst>
                                          <p:attrName>style.opacity</p:attrName>
                                        </p:attrNameLst>
                                      </p:cBhvr>
                                    </p:anim>
                                    <p:anim to="" calcmode="lin" valueType="num">
                                      <p:cBhvr>
                                        <p:cTn id="28" dur="10" fill="hold">
                                          <p:stCondLst>
                                            <p:cond delay="0"/>
                                          </p:stCondLst>
                                        </p:cTn>
                                        <p:tgtEl>
                                          <p:spTgt spid="14">
                                            <p:txEl>
                                              <p:pRg st="1" end="1"/>
                                            </p:txEl>
                                          </p:spTgt>
                                        </p:tgtEl>
                                        <p:attrNameLst>
                                          <p:attrName>ppt_x</p:attrName>
                                        </p:attrNameLst>
                                      </p:cBhvr>
                                      <p:tavLst>
                                        <p:tav tm="0" fmla="$">
                                          <p:val>
                                            <p:strVal val="#ppt_x-.05"/>
                                          </p:val>
                                        </p:tav>
                                        <p:tav tm="100000" fmla="$">
                                          <p:val>
                                            <p:strVal val="#ppt_x"/>
                                          </p:val>
                                        </p:tav>
                                      </p:tavLst>
                                    </p:anim>
                                  </p:childTnLst>
                                </p:cTn>
                              </p:par>
                            </p:childTnLst>
                          </p:cTn>
                        </p:par>
                        <p:par>
                          <p:cTn id="29" fill="hold">
                            <p:stCondLst>
                              <p:cond delay="50"/>
                            </p:stCondLst>
                            <p:childTnLst>
                              <p:par>
                                <p:cTn id="30" presetID="10" presetClass="entr" presetSubtype="0" decel="100000" fill="hold" grpId="0" nodeType="afterEffect">
                                  <p:stCondLst>
                                    <p:cond delay="0"/>
                                  </p:stCondLst>
                                  <p:childTnLst>
                                    <p:set>
                                      <p:cBhvr>
                                        <p:cTn id="31" dur="1" fill="hold">
                                          <p:stCondLst>
                                            <p:cond delay="0"/>
                                          </p:stCondLst>
                                        </p:cTn>
                                        <p:tgtEl>
                                          <p:spTgt spid="14">
                                            <p:txEl>
                                              <p:pRg st="2" end="2"/>
                                            </p:txEl>
                                          </p:spTgt>
                                        </p:tgtEl>
                                        <p:attrNameLst>
                                          <p:attrName>style.visibility</p:attrName>
                                        </p:attrNameLst>
                                      </p:cBhvr>
                                      <p:to>
                                        <p:strVal val="visible"/>
                                      </p:to>
                                    </p:set>
                                    <p:anim from="0" to="1" calcmode="lin" valueType="num">
                                      <p:cBhvr>
                                        <p:cTn id="32" dur="10" fill="hold">
                                          <p:stCondLst>
                                            <p:cond delay="0"/>
                                          </p:stCondLst>
                                        </p:cTn>
                                        <p:tgtEl>
                                          <p:spTgt spid="14">
                                            <p:txEl>
                                              <p:pRg st="2" end="2"/>
                                            </p:txEl>
                                          </p:spTgt>
                                        </p:tgtEl>
                                        <p:attrNameLst>
                                          <p:attrName>style.opacity</p:attrName>
                                        </p:attrNameLst>
                                      </p:cBhvr>
                                    </p:anim>
                                    <p:anim to="" calcmode="lin" valueType="num">
                                      <p:cBhvr>
                                        <p:cTn id="33" dur="10" fill="hold">
                                          <p:stCondLst>
                                            <p:cond delay="0"/>
                                          </p:stCondLst>
                                        </p:cTn>
                                        <p:tgtEl>
                                          <p:spTgt spid="14">
                                            <p:txEl>
                                              <p:pRg st="2" end="2"/>
                                            </p:txEl>
                                          </p:spTgt>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77023" y="893229"/>
            <a:ext cx="10956928" cy="4535344"/>
            <a:chOff x="623889" y="1193533"/>
            <a:chExt cx="10944224" cy="5072512"/>
          </a:xfrm>
        </p:grpSpPr>
        <p:sp>
          <p:nvSpPr>
            <p:cNvPr id="14" name="矩形: 剪去对角 13"/>
            <p:cNvSpPr/>
            <p:nvPr/>
          </p:nvSpPr>
          <p:spPr>
            <a:xfrm>
              <a:off x="623889" y="1193533"/>
              <a:ext cx="10944224" cy="5072512"/>
            </a:xfrm>
            <a:prstGeom prst="snip2DiagRect">
              <a:avLst>
                <a:gd name="adj1" fmla="val 9111"/>
                <a:gd name="adj2" fmla="val 8923"/>
              </a:avLst>
            </a:prstGeom>
            <a:blipFill>
              <a:blip r:embed="rId3">
                <a:extLst>
                  <a:ext uri="{BEBA8EAE-BF5A-486C-A8C5-ECC9F3942E4B}">
                    <a14:imgProps xmlns:a14="http://schemas.microsoft.com/office/drawing/2010/main">
                      <a14:imgLayer r:embed="rId4">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15" name="矩形 14"/>
            <p:cNvSpPr/>
            <p:nvPr/>
          </p:nvSpPr>
          <p:spPr>
            <a:xfrm>
              <a:off x="730250" y="1326814"/>
              <a:ext cx="10731502" cy="4805950"/>
            </a:xfrm>
            <a:prstGeom prst="rect">
              <a:avLst/>
            </a:prstGeom>
            <a:noFill/>
            <a:ln w="12700">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grpSp>
      <p:sp>
        <p:nvSpPr>
          <p:cNvPr id="16" name="文本框 15"/>
          <p:cNvSpPr txBox="1"/>
          <p:nvPr/>
        </p:nvSpPr>
        <p:spPr>
          <a:xfrm>
            <a:off x="4121672" y="77787"/>
            <a:ext cx="3657602" cy="76944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zh-CN" altLang="en-US"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．表达方式</a:t>
            </a:r>
          </a:p>
        </p:txBody>
      </p:sp>
      <p:sp>
        <p:nvSpPr>
          <p:cNvPr id="6" name="文本框 5"/>
          <p:cNvSpPr txBox="1"/>
          <p:nvPr/>
        </p:nvSpPr>
        <p:spPr>
          <a:xfrm>
            <a:off x="1028701" y="1139839"/>
            <a:ext cx="10134600" cy="1718227"/>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7366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表达方式</a:t>
            </a:r>
            <a:r>
              <a:rPr kumimoji="0" lang="zh-CN" altLang="zh-CN"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包括</a:t>
            </a:r>
            <a:r>
              <a:rPr kumimoji="0" lang="zh-CN" altLang="zh-CN" sz="28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记叙、描写、抒情、议论、说明</a:t>
            </a:r>
            <a:r>
              <a:rPr kumimoji="0" lang="zh-CN" altLang="zh-CN"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五种</a:t>
            </a:r>
            <a:r>
              <a:rPr kumimoji="0" lang="zh-CN" altLang="en-US"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散文中常见的是前四种。</a:t>
            </a:r>
            <a:endParaRPr kumimoji="0" lang="en-US" altLang="zh-CN"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736600" algn="just" defTabSz="914400" rtl="0" eaLnBrk="1" fontAlgn="auto" latinLnBrk="0" hangingPunct="1">
              <a:lnSpc>
                <a:spcPct val="13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不同类型的散文中所选用的表达方式各有侧重</a:t>
            </a:r>
            <a:r>
              <a:rPr kumimoji="0" lang="zh-CN" altLang="en-US"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其中</a:t>
            </a:r>
            <a:r>
              <a:rPr kumimoji="0" lang="zh-CN" altLang="en-US"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endParaRPr kumimoji="0" lang="zh-CN" altLang="zh-CN" sz="2800" b="0" i="0" u="none" strike="noStrike" kern="1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p:txBody>
      </p:sp>
      <p:grpSp>
        <p:nvGrpSpPr>
          <p:cNvPr id="19" name="组合 18"/>
          <p:cNvGrpSpPr/>
          <p:nvPr/>
        </p:nvGrpSpPr>
        <p:grpSpPr>
          <a:xfrm>
            <a:off x="1088185" y="3151025"/>
            <a:ext cx="10134602" cy="1902230"/>
            <a:chOff x="1028699" y="3526416"/>
            <a:chExt cx="10134602" cy="1902230"/>
          </a:xfrm>
        </p:grpSpPr>
        <p:sp>
          <p:nvSpPr>
            <p:cNvPr id="12" name="PA-剪去对角的矩形 27"/>
            <p:cNvSpPr/>
            <p:nvPr>
              <p:custDataLst>
                <p:tags r:id="rId1"/>
              </p:custDataLst>
            </p:nvPr>
          </p:nvSpPr>
          <p:spPr>
            <a:xfrm>
              <a:off x="1028699" y="3526416"/>
              <a:ext cx="10134602" cy="1902230"/>
            </a:xfrm>
            <a:prstGeom prst="snip2DiagRect">
              <a:avLst>
                <a:gd name="adj1" fmla="val 12021"/>
                <a:gd name="adj2" fmla="val 10685"/>
              </a:avLst>
            </a:prstGeom>
            <a:noFill/>
            <a:ln w="9525">
              <a:gradFill>
                <a:gsLst>
                  <a:gs pos="0">
                    <a:srgbClr val="4C6057"/>
                  </a:gs>
                  <a:gs pos="100000">
                    <a:srgbClr val="566C62"/>
                  </a:gs>
                </a:gsLst>
                <a:lin ang="5400000" scaled="1"/>
              </a:grad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1" name="文本框 10"/>
            <p:cNvSpPr txBox="1"/>
            <p:nvPr/>
          </p:nvSpPr>
          <p:spPr>
            <a:xfrm>
              <a:off x="1346201" y="3618418"/>
              <a:ext cx="9499598" cy="1718227"/>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①</a:t>
              </a:r>
              <a:r>
                <a:rPr kumimoji="0" lang="zh-CN" altLang="zh-CN" sz="2800" b="1"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记叙</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是散文写作中最基本、最常见的一种表达方式</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指作者对人物的经历、事件的发展变化过程和场景、空间的转换所作的必要的交代和说明</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多采用平实的陈述性语句。</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from="0" to="1" calcmode="lin" valueType="num">
                                      <p:cBhvr>
                                        <p:cTn id="7" dur="10" fill="hold">
                                          <p:stCondLst>
                                            <p:cond delay="0"/>
                                          </p:stCondLst>
                                        </p:cTn>
                                        <p:tgtEl>
                                          <p:spTgt spid="19"/>
                                        </p:tgtEl>
                                        <p:attrNameLst>
                                          <p:attrName>style.opacity</p:attrName>
                                        </p:attrNameLst>
                                      </p:cBhvr>
                                    </p:anim>
                                    <p:anim to="" calcmode="lin" valueType="num">
                                      <p:cBhvr>
                                        <p:cTn id="8" dur="10" fill="hold">
                                          <p:stCondLst>
                                            <p:cond delay="0"/>
                                          </p:stCondLst>
                                        </p:cTn>
                                        <p:tgtEl>
                                          <p:spTgt spid="19"/>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482600" y="999241"/>
            <a:ext cx="11214100" cy="5439659"/>
          </a:xfrm>
          <a:prstGeom prst="roundRect">
            <a:avLst>
              <a:gd name="adj" fmla="val 2530"/>
            </a:avLst>
          </a:prstGeom>
          <a:blipFill>
            <a:blip r:embed="rId5">
              <a:extLst>
                <a:ext uri="{BEBA8EAE-BF5A-486C-A8C5-ECC9F3942E4B}">
                  <a14:imgProps xmlns:a14="http://schemas.microsoft.com/office/drawing/2010/main">
                    <a14:imgLayer r:embed="rId6">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2" name="文本框 1"/>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．表达方式</a:t>
            </a:r>
          </a:p>
        </p:txBody>
      </p:sp>
      <p:sp>
        <p:nvSpPr>
          <p:cNvPr id="4" name="矩形 3"/>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pSp>
        <p:nvGrpSpPr>
          <p:cNvPr id="17" name="组合 16"/>
          <p:cNvGrpSpPr/>
          <p:nvPr/>
        </p:nvGrpSpPr>
        <p:grpSpPr>
          <a:xfrm>
            <a:off x="901566" y="1283730"/>
            <a:ext cx="10388868" cy="1694418"/>
            <a:chOff x="901566" y="1283730"/>
            <a:chExt cx="10388868" cy="1694418"/>
          </a:xfrm>
        </p:grpSpPr>
        <p:sp>
          <p:nvSpPr>
            <p:cNvPr id="9" name="文本框 8"/>
            <p:cNvSpPr txBox="1"/>
            <p:nvPr/>
          </p:nvSpPr>
          <p:spPr>
            <a:xfrm>
              <a:off x="1200350" y="1325154"/>
              <a:ext cx="9772449" cy="1599733"/>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②</a:t>
              </a:r>
              <a:r>
                <a:rPr kumimoji="0" lang="zh-CN" altLang="zh-CN" sz="2800" b="1"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描写</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是用色彩鲜明、立体感强、生动形象的文字语言把表述对象的状态生动、具体地描绘出来</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给人以栩栩如生、身临其境之感。</a:t>
              </a:r>
            </a:p>
          </p:txBody>
        </p:sp>
        <p:sp>
          <p:nvSpPr>
            <p:cNvPr id="14" name="PA-剪去对角的矩形 27"/>
            <p:cNvSpPr/>
            <p:nvPr>
              <p:custDataLst>
                <p:tags r:id="rId3"/>
              </p:custDataLst>
            </p:nvPr>
          </p:nvSpPr>
          <p:spPr>
            <a:xfrm>
              <a:off x="901566" y="1283730"/>
              <a:ext cx="10388868" cy="1694418"/>
            </a:xfrm>
            <a:prstGeom prst="snip2DiagRect">
              <a:avLst>
                <a:gd name="adj1" fmla="val 12021"/>
                <a:gd name="adj2" fmla="val 10685"/>
              </a:avLst>
            </a:prstGeom>
            <a:noFill/>
            <a:ln w="9525">
              <a:gradFill>
                <a:gsLst>
                  <a:gs pos="0">
                    <a:srgbClr val="4C6057"/>
                  </a:gs>
                  <a:gs pos="100000">
                    <a:srgbClr val="566C62"/>
                  </a:gs>
                </a:gsLst>
                <a:lin ang="5400000" scaled="1"/>
              </a:grad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pSp>
      <p:grpSp>
        <p:nvGrpSpPr>
          <p:cNvPr id="18" name="组合 17"/>
          <p:cNvGrpSpPr/>
          <p:nvPr/>
        </p:nvGrpSpPr>
        <p:grpSpPr>
          <a:xfrm>
            <a:off x="901566" y="3148673"/>
            <a:ext cx="10388868" cy="1694418"/>
            <a:chOff x="901566" y="3148673"/>
            <a:chExt cx="10388868" cy="1694418"/>
          </a:xfrm>
        </p:grpSpPr>
        <p:sp>
          <p:nvSpPr>
            <p:cNvPr id="10" name="文本框 9"/>
            <p:cNvSpPr txBox="1"/>
            <p:nvPr/>
          </p:nvSpPr>
          <p:spPr>
            <a:xfrm>
              <a:off x="1200350" y="3178136"/>
              <a:ext cx="9772449" cy="1599733"/>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③</a:t>
              </a:r>
              <a:r>
                <a:rPr kumimoji="0" lang="zh-CN" altLang="zh-CN" sz="2800" b="1"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抒情</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是作者在行文过程中表达对其所记人物、事物的主观感受和思想感情的句子</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是散文中最根本</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也是最突出的表达方式</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往往与叙述、描写、议论配合运用。</a:t>
              </a:r>
            </a:p>
          </p:txBody>
        </p:sp>
        <p:sp>
          <p:nvSpPr>
            <p:cNvPr id="15" name="PA-剪去对角的矩形 27"/>
            <p:cNvSpPr/>
            <p:nvPr>
              <p:custDataLst>
                <p:tags r:id="rId2"/>
              </p:custDataLst>
            </p:nvPr>
          </p:nvSpPr>
          <p:spPr>
            <a:xfrm>
              <a:off x="901566" y="3148673"/>
              <a:ext cx="10388868" cy="1694418"/>
            </a:xfrm>
            <a:prstGeom prst="snip2DiagRect">
              <a:avLst>
                <a:gd name="adj1" fmla="val 12021"/>
                <a:gd name="adj2" fmla="val 10685"/>
              </a:avLst>
            </a:prstGeom>
            <a:noFill/>
            <a:ln w="9525">
              <a:gradFill>
                <a:gsLst>
                  <a:gs pos="0">
                    <a:srgbClr val="4C6057"/>
                  </a:gs>
                  <a:gs pos="100000">
                    <a:srgbClr val="566C62"/>
                  </a:gs>
                </a:gsLst>
                <a:lin ang="5400000" scaled="1"/>
              </a:grad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pSp>
      <p:grpSp>
        <p:nvGrpSpPr>
          <p:cNvPr id="19" name="组合 18"/>
          <p:cNvGrpSpPr/>
          <p:nvPr/>
        </p:nvGrpSpPr>
        <p:grpSpPr>
          <a:xfrm>
            <a:off x="901566" y="5032866"/>
            <a:ext cx="10388868" cy="1194681"/>
            <a:chOff x="901566" y="5032866"/>
            <a:chExt cx="10388868" cy="1194681"/>
          </a:xfrm>
        </p:grpSpPr>
        <p:sp>
          <p:nvSpPr>
            <p:cNvPr id="11" name="文本框 10"/>
            <p:cNvSpPr txBox="1"/>
            <p:nvPr/>
          </p:nvSpPr>
          <p:spPr>
            <a:xfrm>
              <a:off x="1200350" y="5069618"/>
              <a:ext cx="9772449" cy="1082669"/>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④</a:t>
              </a:r>
              <a:r>
                <a:rPr kumimoji="0" lang="zh-CN" altLang="zh-CN" sz="2800" b="1"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议论</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是指作者在作品中对人物、事件、道理表明自己的意见、主张和看法。</a:t>
              </a:r>
            </a:p>
          </p:txBody>
        </p:sp>
        <p:sp>
          <p:nvSpPr>
            <p:cNvPr id="16" name="PA-剪去对角的矩形 27"/>
            <p:cNvSpPr/>
            <p:nvPr>
              <p:custDataLst>
                <p:tags r:id="rId1"/>
              </p:custDataLst>
            </p:nvPr>
          </p:nvSpPr>
          <p:spPr>
            <a:xfrm>
              <a:off x="901566" y="5032866"/>
              <a:ext cx="10388868" cy="1194681"/>
            </a:xfrm>
            <a:prstGeom prst="snip2DiagRect">
              <a:avLst>
                <a:gd name="adj1" fmla="val 14438"/>
                <a:gd name="adj2" fmla="val 17936"/>
              </a:avLst>
            </a:prstGeom>
            <a:noFill/>
            <a:ln w="9525">
              <a:gradFill>
                <a:gsLst>
                  <a:gs pos="0">
                    <a:srgbClr val="4C6057"/>
                  </a:gs>
                  <a:gs pos="100000">
                    <a:srgbClr val="566C62"/>
                  </a:gs>
                </a:gsLst>
                <a:lin ang="5400000" scaled="1"/>
              </a:grad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from="0" to="1" calcmode="lin" valueType="num">
                                      <p:cBhvr>
                                        <p:cTn id="7" dur="10" fill="hold">
                                          <p:stCondLst>
                                            <p:cond delay="0"/>
                                          </p:stCondLst>
                                        </p:cTn>
                                        <p:tgtEl>
                                          <p:spTgt spid="17"/>
                                        </p:tgtEl>
                                        <p:attrNameLst>
                                          <p:attrName>style.opacity</p:attrName>
                                        </p:attrNameLst>
                                      </p:cBhvr>
                                    </p:anim>
                                    <p:anim to="" calcmode="lin" valueType="num">
                                      <p:cBhvr>
                                        <p:cTn id="8" dur="10" fill="hold">
                                          <p:stCondLst>
                                            <p:cond delay="0"/>
                                          </p:stCondLst>
                                        </p:cTn>
                                        <p:tgtEl>
                                          <p:spTgt spid="17"/>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from="0" to="1" calcmode="lin" valueType="num">
                                      <p:cBhvr>
                                        <p:cTn id="13" dur="10" fill="hold">
                                          <p:stCondLst>
                                            <p:cond delay="0"/>
                                          </p:stCondLst>
                                        </p:cTn>
                                        <p:tgtEl>
                                          <p:spTgt spid="18"/>
                                        </p:tgtEl>
                                        <p:attrNameLst>
                                          <p:attrName>style.opacity</p:attrName>
                                        </p:attrNameLst>
                                      </p:cBhvr>
                                    </p:anim>
                                    <p:anim to="" calcmode="lin" valueType="num">
                                      <p:cBhvr>
                                        <p:cTn id="14" dur="10" fill="hold">
                                          <p:stCondLst>
                                            <p:cond delay="0"/>
                                          </p:stCondLst>
                                        </p:cTn>
                                        <p:tgtEl>
                                          <p:spTgt spid="18"/>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from="0" to="1" calcmode="lin" valueType="num">
                                      <p:cBhvr>
                                        <p:cTn id="19" dur="10" fill="hold">
                                          <p:stCondLst>
                                            <p:cond delay="0"/>
                                          </p:stCondLst>
                                        </p:cTn>
                                        <p:tgtEl>
                                          <p:spTgt spid="19"/>
                                        </p:tgtEl>
                                        <p:attrNameLst>
                                          <p:attrName>style.opacity</p:attrName>
                                        </p:attrNameLst>
                                      </p:cBhvr>
                                    </p:anim>
                                    <p:anim to="" calcmode="lin" valueType="num">
                                      <p:cBhvr>
                                        <p:cTn id="20" dur="10" fill="hold">
                                          <p:stCondLst>
                                            <p:cond delay="0"/>
                                          </p:stCondLst>
                                        </p:cTn>
                                        <p:tgtEl>
                                          <p:spTgt spid="1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488950" y="1285987"/>
            <a:ext cx="11214100" cy="4931706"/>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6" name="矩形: 圆角 5"/>
          <p:cNvSpPr/>
          <p:nvPr/>
        </p:nvSpPr>
        <p:spPr>
          <a:xfrm>
            <a:off x="630019" y="1563852"/>
            <a:ext cx="10938093" cy="661188"/>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2" name="表格 1"/>
          <p:cNvGraphicFramePr>
            <a:graphicFrameLocks noGrp="1"/>
          </p:cNvGraphicFramePr>
          <p:nvPr>
            <p:extLst>
              <p:ext uri="{D42A27DB-BD31-4B8C-83A1-F6EECF244321}">
                <p14:modId xmlns:p14="http://schemas.microsoft.com/office/powerpoint/2010/main" val="3849896968"/>
              </p:ext>
            </p:extLst>
          </p:nvPr>
        </p:nvGraphicFramePr>
        <p:xfrm>
          <a:off x="623887" y="1482291"/>
          <a:ext cx="10944226" cy="4539098"/>
        </p:xfrm>
        <a:graphic>
          <a:graphicData uri="http://schemas.openxmlformats.org/drawingml/2006/table">
            <a:tbl>
              <a:tblPr firstRow="1" firstCol="1" bandRow="1">
                <a:tableStyleId>{5C22544A-7EE6-4342-B048-85BDC9FD1C3A}</a:tableStyleId>
              </a:tblPr>
              <a:tblGrid>
                <a:gridCol w="999422">
                  <a:extLst>
                    <a:ext uri="{9D8B030D-6E8A-4147-A177-3AD203B41FA5}">
                      <a16:colId xmlns:a16="http://schemas.microsoft.com/office/drawing/2014/main" val="20000"/>
                    </a:ext>
                  </a:extLst>
                </a:gridCol>
                <a:gridCol w="1858122">
                  <a:extLst>
                    <a:ext uri="{9D8B030D-6E8A-4147-A177-3AD203B41FA5}">
                      <a16:colId xmlns:a16="http://schemas.microsoft.com/office/drawing/2014/main" val="20001"/>
                    </a:ext>
                  </a:extLst>
                </a:gridCol>
                <a:gridCol w="8086682">
                  <a:extLst>
                    <a:ext uri="{9D8B030D-6E8A-4147-A177-3AD203B41FA5}">
                      <a16:colId xmlns:a16="http://schemas.microsoft.com/office/drawing/2014/main" val="20002"/>
                    </a:ext>
                  </a:extLst>
                </a:gridCol>
              </a:tblGrid>
              <a:tr h="791042">
                <a:tc gridSpan="3">
                  <a:txBody>
                    <a:bodyPr/>
                    <a:lstStyle/>
                    <a:p>
                      <a:pPr algn="ctr">
                        <a:lnSpc>
                          <a:spcPct val="100000"/>
                        </a:lnSpc>
                      </a:pPr>
                      <a:r>
                        <a:rPr lang="zh-CN" altLang="en-US" sz="3200" kern="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记叙</a:t>
                      </a:r>
                      <a:endParaRPr lang="zh-CN" altLang="en-US" sz="32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478507">
                <a:tc rowSpan="3">
                  <a:txBody>
                    <a:bodyPr/>
                    <a:lstStyle/>
                    <a:p>
                      <a:pPr algn="ctr">
                        <a:lnSpc>
                          <a:spcPct val="100000"/>
                        </a:lnSpc>
                      </a:pPr>
                      <a:r>
                        <a:rPr lang="zh-CN" altLang="en-US" sz="2800" b="1" kern="100" dirty="0">
                          <a:solidFill>
                            <a:srgbClr val="4C6057"/>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记叙人称</a:t>
                      </a:r>
                      <a:endParaRPr lang="zh-CN" sz="2800" b="1" kern="100" dirty="0">
                        <a:solidFill>
                          <a:srgbClr val="4C6057"/>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zh-CN" sz="2800" b="1" kern="0" dirty="0">
                          <a:solidFill>
                            <a:srgbClr val="AE4C2E"/>
                          </a:solidFill>
                          <a:effectLst/>
                          <a:latin typeface="微软雅黑" panose="020B0503020204020204" pitchFamily="34" charset="-122"/>
                          <a:ea typeface="微软雅黑" panose="020B0503020204020204" pitchFamily="34" charset="-122"/>
                          <a:sym typeface="微软雅黑" panose="020B0503020204020204" pitchFamily="34" charset="-122"/>
                        </a:rPr>
                        <a:t>第一人称</a:t>
                      </a:r>
                      <a:endParaRPr lang="zh-CN" sz="2800" b="1" kern="100" dirty="0">
                        <a:solidFill>
                          <a:srgbClr val="AE4C2E"/>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lnSpc>
                          <a:spcPct val="13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91042">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sz="2800" b="1" kern="0" dirty="0">
                          <a:solidFill>
                            <a:srgbClr val="AE4C2E"/>
                          </a:solidFill>
                          <a:effectLst/>
                          <a:latin typeface="微软雅黑" panose="020B0503020204020204" pitchFamily="34" charset="-122"/>
                          <a:ea typeface="微软雅黑" panose="020B0503020204020204" pitchFamily="34" charset="-122"/>
                          <a:sym typeface="微软雅黑" panose="020B0503020204020204" pitchFamily="34" charset="-122"/>
                        </a:rPr>
                        <a:t>第二人称</a:t>
                      </a:r>
                      <a:endParaRPr lang="zh-CN" sz="2800" b="1" kern="100" dirty="0">
                        <a:solidFill>
                          <a:srgbClr val="AE4C2E"/>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lnSpc>
                          <a:spcPct val="13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478507">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sz="2800" b="1" kern="0" dirty="0">
                          <a:solidFill>
                            <a:srgbClr val="AE4C2E"/>
                          </a:solidFill>
                          <a:effectLst/>
                          <a:latin typeface="微软雅黑" panose="020B0503020204020204" pitchFamily="34" charset="-122"/>
                          <a:ea typeface="微软雅黑" panose="020B0503020204020204" pitchFamily="34" charset="-122"/>
                          <a:sym typeface="微软雅黑" panose="020B0503020204020204" pitchFamily="34" charset="-122"/>
                        </a:rPr>
                        <a:t>第三人称</a:t>
                      </a:r>
                      <a:endParaRPr lang="zh-CN" sz="2800" b="1" kern="100" dirty="0">
                        <a:solidFill>
                          <a:srgbClr val="AE4C2E"/>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lnSpc>
                          <a:spcPct val="13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 name="文本框 2"/>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知识补充</a:t>
            </a:r>
          </a:p>
        </p:txBody>
      </p:sp>
      <p:sp>
        <p:nvSpPr>
          <p:cNvPr id="4" name="矩形 3"/>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sp>
        <p:nvSpPr>
          <p:cNvPr id="8" name="文本框 7"/>
          <p:cNvSpPr txBox="1"/>
          <p:nvPr/>
        </p:nvSpPr>
        <p:spPr>
          <a:xfrm>
            <a:off x="3725777" y="2497346"/>
            <a:ext cx="6937695" cy="1081899"/>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叙述亲切自然，便于直接抒情，能自由地表达思想感情，给读者以真实、生动之感。</a:t>
            </a:r>
          </a:p>
        </p:txBody>
      </p:sp>
      <p:sp>
        <p:nvSpPr>
          <p:cNvPr id="9" name="文本框 8"/>
          <p:cNvSpPr txBox="1"/>
          <p:nvPr/>
        </p:nvSpPr>
        <p:spPr>
          <a:xfrm>
            <a:off x="3725778" y="3857591"/>
            <a:ext cx="7688330" cy="56175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呼告抒情，便于交流，增强文章的抒情性和亲切感。</a:t>
            </a:r>
          </a:p>
        </p:txBody>
      </p:sp>
      <p:sp>
        <p:nvSpPr>
          <p:cNvPr id="10" name="文本框 9"/>
          <p:cNvSpPr txBox="1"/>
          <p:nvPr/>
        </p:nvSpPr>
        <p:spPr>
          <a:xfrm>
            <a:off x="3725777" y="4697694"/>
            <a:ext cx="7688329" cy="1081899"/>
          </a:xfrm>
          <a:prstGeom prst="rect">
            <a:avLst/>
          </a:prstGeom>
          <a:noFill/>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较为直接客观地展现丰富多彩的生活，</a:t>
            </a:r>
            <a:endPar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不受时空的限制，反映现实比较灵活自由。</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from="0" to="1" calcmode="lin" valueType="num">
                                      <p:cBhvr>
                                        <p:cTn id="7" dur="10" fill="hold">
                                          <p:stCondLst>
                                            <p:cond delay="0"/>
                                          </p:stCondLst>
                                        </p:cTn>
                                        <p:tgtEl>
                                          <p:spTgt spid="8"/>
                                        </p:tgtEl>
                                        <p:attrNameLst>
                                          <p:attrName>style.opacity</p:attrName>
                                        </p:attrNameLst>
                                      </p:cBhvr>
                                    </p:anim>
                                    <p:anim to="" calcmode="lin" valueType="num">
                                      <p:cBhvr>
                                        <p:cTn id="8" dur="1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from="0" to="1" calcmode="lin" valueType="num">
                                      <p:cBhvr>
                                        <p:cTn id="13" dur="10" fill="hold">
                                          <p:stCondLst>
                                            <p:cond delay="0"/>
                                          </p:stCondLst>
                                        </p:cTn>
                                        <p:tgtEl>
                                          <p:spTgt spid="9"/>
                                        </p:tgtEl>
                                        <p:attrNameLst>
                                          <p:attrName>style.opacity</p:attrName>
                                        </p:attrNameLst>
                                      </p:cBhvr>
                                    </p:anim>
                                    <p:anim to="" calcmode="lin" valueType="num">
                                      <p:cBhvr>
                                        <p:cTn id="14"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from="0" to="1" calcmode="lin" valueType="num">
                                      <p:cBhvr>
                                        <p:cTn id="19" dur="10" fill="hold">
                                          <p:stCondLst>
                                            <p:cond delay="0"/>
                                          </p:stCondLst>
                                        </p:cTn>
                                        <p:tgtEl>
                                          <p:spTgt spid="10"/>
                                        </p:tgtEl>
                                        <p:attrNameLst>
                                          <p:attrName>style.opacity</p:attrName>
                                        </p:attrNameLst>
                                      </p:cBhvr>
                                    </p:anim>
                                    <p:anim to="" calcmode="lin" valueType="num">
                                      <p:cBhvr>
                                        <p:cTn id="20" dur="1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482600" y="1087655"/>
            <a:ext cx="11214100" cy="5236143"/>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12" name="矩形: 圆角 11"/>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2" name="表格 1"/>
          <p:cNvGraphicFramePr>
            <a:graphicFrameLocks noGrp="1"/>
          </p:cNvGraphicFramePr>
          <p:nvPr/>
        </p:nvGraphicFramePr>
        <p:xfrm>
          <a:off x="623887" y="1228007"/>
          <a:ext cx="10944226" cy="4941785"/>
        </p:xfrm>
        <a:graphic>
          <a:graphicData uri="http://schemas.openxmlformats.org/drawingml/2006/table">
            <a:tbl>
              <a:tblPr firstRow="1" firstCol="1" bandRow="1">
                <a:tableStyleId>{5C22544A-7EE6-4342-B048-85BDC9FD1C3A}</a:tableStyleId>
              </a:tblPr>
              <a:tblGrid>
                <a:gridCol w="999422">
                  <a:extLst>
                    <a:ext uri="{9D8B030D-6E8A-4147-A177-3AD203B41FA5}">
                      <a16:colId xmlns:a16="http://schemas.microsoft.com/office/drawing/2014/main" val="20000"/>
                    </a:ext>
                  </a:extLst>
                </a:gridCol>
                <a:gridCol w="2014106">
                  <a:extLst>
                    <a:ext uri="{9D8B030D-6E8A-4147-A177-3AD203B41FA5}">
                      <a16:colId xmlns:a16="http://schemas.microsoft.com/office/drawing/2014/main" val="20001"/>
                    </a:ext>
                  </a:extLst>
                </a:gridCol>
                <a:gridCol w="7930698">
                  <a:extLst>
                    <a:ext uri="{9D8B030D-6E8A-4147-A177-3AD203B41FA5}">
                      <a16:colId xmlns:a16="http://schemas.microsoft.com/office/drawing/2014/main" val="20002"/>
                    </a:ext>
                  </a:extLst>
                </a:gridCol>
              </a:tblGrid>
              <a:tr h="550187">
                <a:tc gridSpan="3">
                  <a:txBody>
                    <a:bodyPr/>
                    <a:lstStyle/>
                    <a:p>
                      <a:pPr algn="ctr">
                        <a:lnSpc>
                          <a:spcPct val="100000"/>
                        </a:lnSpc>
                      </a:pPr>
                      <a:r>
                        <a:rPr lang="zh-CN" altLang="en-US" sz="3200" kern="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记叙</a:t>
                      </a:r>
                      <a:endParaRPr lang="zh-CN" altLang="en-US" sz="32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3298">
                <a:tc rowSpan="5">
                  <a:txBody>
                    <a:bodyPr/>
                    <a:lstStyle/>
                    <a:p>
                      <a:pPr algn="ctr">
                        <a:lnSpc>
                          <a:spcPct val="100000"/>
                        </a:lnSpc>
                      </a:pPr>
                      <a:r>
                        <a:rPr lang="zh-CN" altLang="en-US" sz="2800" b="1" kern="100" dirty="0">
                          <a:solidFill>
                            <a:srgbClr val="4C6057"/>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叙述方式</a:t>
                      </a: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sz="2800" b="1" kern="0" dirty="0">
                          <a:solidFill>
                            <a:srgbClr val="AE4C2E"/>
                          </a:solidFill>
                          <a:effectLst/>
                          <a:latin typeface="微软雅黑" panose="020B0503020204020204" pitchFamily="34" charset="-122"/>
                          <a:ea typeface="微软雅黑" panose="020B0503020204020204" pitchFamily="34" charset="-122"/>
                          <a:sym typeface="微软雅黑" panose="020B0503020204020204" pitchFamily="34" charset="-122"/>
                        </a:rPr>
                        <a:t>顺叙</a:t>
                      </a:r>
                      <a:endParaRPr lang="zh-CN" sz="2800" b="1" kern="100" dirty="0">
                        <a:solidFill>
                          <a:srgbClr val="AE4C2E"/>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53298">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zh-CN" sz="2800" b="1" kern="0" dirty="0">
                          <a:solidFill>
                            <a:srgbClr val="AE4C2E"/>
                          </a:solidFill>
                          <a:effectLst/>
                          <a:latin typeface="微软雅黑" panose="020B0503020204020204" pitchFamily="34" charset="-122"/>
                          <a:ea typeface="微软雅黑" panose="020B0503020204020204" pitchFamily="34" charset="-122"/>
                          <a:sym typeface="微软雅黑" panose="020B0503020204020204" pitchFamily="34" charset="-122"/>
                        </a:rPr>
                        <a:t>倒叙</a:t>
                      </a:r>
                      <a:endParaRPr lang="zh-CN" sz="2800" b="1" kern="100" dirty="0">
                        <a:solidFill>
                          <a:srgbClr val="AE4C2E"/>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28334">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zh-CN" sz="2800" b="1" kern="0" dirty="0">
                          <a:solidFill>
                            <a:srgbClr val="AE4C2E"/>
                          </a:solidFill>
                          <a:effectLst/>
                          <a:latin typeface="微软雅黑" panose="020B0503020204020204" pitchFamily="34" charset="-122"/>
                          <a:ea typeface="微软雅黑" panose="020B0503020204020204" pitchFamily="34" charset="-122"/>
                          <a:sym typeface="微软雅黑" panose="020B0503020204020204" pitchFamily="34" charset="-122"/>
                        </a:rPr>
                        <a:t>插叙</a:t>
                      </a:r>
                      <a:endParaRPr lang="zh-CN" sz="2800" b="1" kern="100" dirty="0">
                        <a:solidFill>
                          <a:srgbClr val="AE4C2E"/>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28334">
                <a:tc vMerge="1">
                  <a:txBody>
                    <a:bodyPr/>
                    <a:lstStyle/>
                    <a:p>
                      <a:endParaRPr lang="zh-CN"/>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altLang="zh-CN" sz="2800" b="1" kern="1200" dirty="0">
                          <a:solidFill>
                            <a:srgbClr val="AE4C2E"/>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补叙</a:t>
                      </a:r>
                      <a:endParaRPr lang="zh-CN" sz="2800" b="1" kern="100" dirty="0">
                        <a:solidFill>
                          <a:srgbClr val="AE4C2E"/>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028334">
                <a:tc vMerge="1">
                  <a:txBody>
                    <a:bodyPr/>
                    <a:lstStyle/>
                    <a:p>
                      <a:endParaRPr lang="zh-CN"/>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zh-CN" altLang="en-US" sz="2800" b="1" kern="1200" dirty="0">
                          <a:solidFill>
                            <a:srgbClr val="AE4C2E"/>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平叙</a:t>
                      </a: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3" name="文本框 2"/>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知识补充</a:t>
            </a:r>
          </a:p>
        </p:txBody>
      </p:sp>
      <p:sp>
        <p:nvSpPr>
          <p:cNvPr id="4" name="矩形 3"/>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sp>
        <p:nvSpPr>
          <p:cNvPr id="7" name="文本框 6"/>
          <p:cNvSpPr txBox="1"/>
          <p:nvPr/>
        </p:nvSpPr>
        <p:spPr>
          <a:xfrm>
            <a:off x="3713979" y="1831402"/>
            <a:ext cx="8221347" cy="497957"/>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可以使叙述事件有头有尾，文章条理清楚，读起来顺畅。</a:t>
            </a:r>
          </a:p>
        </p:txBody>
      </p:sp>
      <p:sp>
        <p:nvSpPr>
          <p:cNvPr id="8" name="文本框 7"/>
          <p:cNvSpPr txBox="1"/>
          <p:nvPr/>
        </p:nvSpPr>
        <p:spPr>
          <a:xfrm>
            <a:off x="3713979" y="2416671"/>
            <a:ext cx="7929465" cy="52565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可以造成悬念，抓住读者，突出主题，使故事波澜起伏。</a:t>
            </a:r>
          </a:p>
        </p:txBody>
      </p:sp>
      <p:sp>
        <p:nvSpPr>
          <p:cNvPr id="9" name="文本框 8"/>
          <p:cNvSpPr txBox="1"/>
          <p:nvPr/>
        </p:nvSpPr>
        <p:spPr>
          <a:xfrm>
            <a:off x="3713979" y="3106054"/>
            <a:ext cx="7455822" cy="94115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使文章内容更加充实，叙述曲折有致，可使内容衔接更紧密，照应更周严。</a:t>
            </a:r>
          </a:p>
        </p:txBody>
      </p:sp>
      <p:sp>
        <p:nvSpPr>
          <p:cNvPr id="10" name="文本框 9"/>
          <p:cNvSpPr txBox="1"/>
          <p:nvPr/>
        </p:nvSpPr>
        <p:spPr>
          <a:xfrm>
            <a:off x="3713979" y="4113697"/>
            <a:ext cx="7929465" cy="94115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对文本做补充交代</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使事件更加完整</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结构更加完整；有助于主题的完整表达；起到突出人物形象或主题的作用。</a:t>
            </a:r>
            <a:endPar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文本框 10"/>
          <p:cNvSpPr txBox="1"/>
          <p:nvPr/>
        </p:nvSpPr>
        <p:spPr>
          <a:xfrm>
            <a:off x="3713979" y="5131671"/>
            <a:ext cx="7542098" cy="94115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可以把头绪纷繁、错综复杂的事情，写得眉目清楚，有条不紊。</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from="0" to="1" calcmode="lin" valueType="num">
                                      <p:cBhvr>
                                        <p:cTn id="7" dur="10" fill="hold">
                                          <p:stCondLst>
                                            <p:cond delay="0"/>
                                          </p:stCondLst>
                                        </p:cTn>
                                        <p:tgtEl>
                                          <p:spTgt spid="7"/>
                                        </p:tgtEl>
                                        <p:attrNameLst>
                                          <p:attrName>style.opacity</p:attrName>
                                        </p:attrNameLst>
                                      </p:cBhvr>
                                    </p:anim>
                                    <p:anim to="" calcmode="lin" valueType="num">
                                      <p:cBhvr>
                                        <p:cTn id="8" dur="1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from="0" to="1" calcmode="lin" valueType="num">
                                      <p:cBhvr>
                                        <p:cTn id="13" dur="10" fill="hold">
                                          <p:stCondLst>
                                            <p:cond delay="0"/>
                                          </p:stCondLst>
                                        </p:cTn>
                                        <p:tgtEl>
                                          <p:spTgt spid="8"/>
                                        </p:tgtEl>
                                        <p:attrNameLst>
                                          <p:attrName>style.opacity</p:attrName>
                                        </p:attrNameLst>
                                      </p:cBhvr>
                                    </p:anim>
                                    <p:anim to="" calcmode="lin" valueType="num">
                                      <p:cBhvr>
                                        <p:cTn id="14" dur="1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from="0" to="1" calcmode="lin" valueType="num">
                                      <p:cBhvr>
                                        <p:cTn id="19" dur="10" fill="hold">
                                          <p:stCondLst>
                                            <p:cond delay="0"/>
                                          </p:stCondLst>
                                        </p:cTn>
                                        <p:tgtEl>
                                          <p:spTgt spid="9"/>
                                        </p:tgtEl>
                                        <p:attrNameLst>
                                          <p:attrName>style.opacity</p:attrName>
                                        </p:attrNameLst>
                                      </p:cBhvr>
                                    </p:anim>
                                    <p:anim to="" calcmode="lin" valueType="num">
                                      <p:cBhvr>
                                        <p:cTn id="20"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decel="10000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from="0" to="1" calcmode="lin" valueType="num">
                                      <p:cBhvr>
                                        <p:cTn id="25" dur="10" fill="hold">
                                          <p:stCondLst>
                                            <p:cond delay="0"/>
                                          </p:stCondLst>
                                        </p:cTn>
                                        <p:tgtEl>
                                          <p:spTgt spid="10"/>
                                        </p:tgtEl>
                                        <p:attrNameLst>
                                          <p:attrName>style.opacity</p:attrName>
                                        </p:attrNameLst>
                                      </p:cBhvr>
                                    </p:anim>
                                    <p:anim to="" calcmode="lin" valueType="num">
                                      <p:cBhvr>
                                        <p:cTn id="26" dur="1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decel="10000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from="0" to="1" calcmode="lin" valueType="num">
                                      <p:cBhvr>
                                        <p:cTn id="31" dur="10" fill="hold">
                                          <p:stCondLst>
                                            <p:cond delay="0"/>
                                          </p:stCondLst>
                                        </p:cTn>
                                        <p:tgtEl>
                                          <p:spTgt spid="11"/>
                                        </p:tgtEl>
                                        <p:attrNameLst>
                                          <p:attrName>style.opacity</p:attrName>
                                        </p:attrNameLst>
                                      </p:cBhvr>
                                    </p:anim>
                                    <p:anim to="" calcmode="lin" valueType="num">
                                      <p:cBhvr>
                                        <p:cTn id="32"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482600" y="266701"/>
            <a:ext cx="11214100" cy="6170582"/>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6" name="矩形: 圆角 5"/>
          <p:cNvSpPr/>
          <p:nvPr/>
        </p:nvSpPr>
        <p:spPr>
          <a:xfrm>
            <a:off x="630019" y="383163"/>
            <a:ext cx="10938093" cy="627490"/>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2" name="表格 1"/>
          <p:cNvGraphicFramePr>
            <a:graphicFrameLocks noGrp="1"/>
          </p:cNvGraphicFramePr>
          <p:nvPr/>
        </p:nvGraphicFramePr>
        <p:xfrm>
          <a:off x="628775" y="420717"/>
          <a:ext cx="10934450" cy="5854956"/>
        </p:xfrm>
        <a:graphic>
          <a:graphicData uri="http://schemas.openxmlformats.org/drawingml/2006/table">
            <a:tbl>
              <a:tblPr firstRow="1" firstCol="1" bandRow="1">
                <a:tableStyleId>{5C22544A-7EE6-4342-B048-85BDC9FD1C3A}</a:tableStyleId>
              </a:tblPr>
              <a:tblGrid>
                <a:gridCol w="1431031">
                  <a:extLst>
                    <a:ext uri="{9D8B030D-6E8A-4147-A177-3AD203B41FA5}">
                      <a16:colId xmlns:a16="http://schemas.microsoft.com/office/drawing/2014/main" val="20000"/>
                    </a:ext>
                  </a:extLst>
                </a:gridCol>
                <a:gridCol w="1491916">
                  <a:extLst>
                    <a:ext uri="{9D8B030D-6E8A-4147-A177-3AD203B41FA5}">
                      <a16:colId xmlns:a16="http://schemas.microsoft.com/office/drawing/2014/main" val="20001"/>
                    </a:ext>
                  </a:extLst>
                </a:gridCol>
                <a:gridCol w="8011503">
                  <a:extLst>
                    <a:ext uri="{9D8B030D-6E8A-4147-A177-3AD203B41FA5}">
                      <a16:colId xmlns:a16="http://schemas.microsoft.com/office/drawing/2014/main" val="20002"/>
                    </a:ext>
                  </a:extLst>
                </a:gridCol>
              </a:tblGrid>
              <a:tr h="546790">
                <a:tc gridSpan="3">
                  <a:txBody>
                    <a:bodyPr/>
                    <a:lstStyle/>
                    <a:p>
                      <a:pPr algn="ctr">
                        <a:lnSpc>
                          <a:spcPct val="100000"/>
                        </a:lnSpc>
                      </a:pPr>
                      <a:r>
                        <a:rPr lang="zh-CN" altLang="en-US" sz="3200" kern="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描写手法</a:t>
                      </a:r>
                      <a:endParaRPr lang="zh-CN" altLang="en-US" sz="32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extLst>
                  <a:ext uri="{0D108BD9-81ED-4DB2-BD59-A6C34878D82A}">
                    <a16:rowId xmlns:a16="http://schemas.microsoft.com/office/drawing/2014/main" val="10000"/>
                  </a:ext>
                </a:extLst>
              </a:tr>
              <a:tr h="1021984">
                <a:tc rowSpan="4">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zh-CN" sz="2400" kern="0" dirty="0">
                          <a:solidFill>
                            <a:srgbClr val="4C6057"/>
                          </a:solidFill>
                          <a:effectLst/>
                          <a:latin typeface="+mj-ea"/>
                          <a:ea typeface="+mj-ea"/>
                          <a:sym typeface="微软雅黑" panose="020B0503020204020204" pitchFamily="34" charset="-122"/>
                        </a:rPr>
                        <a:t>直接描写</a:t>
                      </a:r>
                      <a:endParaRPr lang="zh-CN" altLang="zh-CN" sz="2400" kern="100" dirty="0">
                        <a:solidFill>
                          <a:srgbClr val="4C6057"/>
                        </a:solidFill>
                        <a:effectLst/>
                        <a:latin typeface="+mj-ea"/>
                        <a:ea typeface="+mj-ea"/>
                        <a:cs typeface="Times New Roman" panose="02020503050405090304" pitchFamily="18" charset="0"/>
                        <a:sym typeface="微软雅黑" panose="020B0503020204020204" pitchFamily="34" charset="-122"/>
                      </a:endParaRPr>
                    </a:p>
                    <a:p>
                      <a:pPr algn="ctr">
                        <a:lnSpc>
                          <a:spcPct val="150000"/>
                        </a:lnSpc>
                      </a:pPr>
                      <a:endParaRPr lang="zh-CN" sz="2400" kern="100" dirty="0">
                        <a:solidFill>
                          <a:srgbClr val="4C6057"/>
                        </a:solidFill>
                        <a:effectLst/>
                        <a:latin typeface="+mj-ea"/>
                        <a:ea typeface="+mj-ea"/>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00000"/>
                        </a:lnSpc>
                        <a:spcBef>
                          <a:spcPts val="0"/>
                        </a:spcBef>
                        <a:spcAft>
                          <a:spcPts val="0"/>
                        </a:spcAft>
                      </a:pPr>
                      <a:r>
                        <a:rPr lang="zh-CN" altLang="en-US" sz="2400" b="0" kern="100" dirty="0">
                          <a:solidFill>
                            <a:srgbClr val="AE4C2E"/>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肖像描写</a:t>
                      </a: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4808">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00000"/>
                        </a:lnSpc>
                        <a:spcBef>
                          <a:spcPts val="0"/>
                        </a:spcBef>
                        <a:spcAft>
                          <a:spcPts val="0"/>
                        </a:spcAft>
                      </a:pPr>
                      <a:r>
                        <a:rPr lang="zh-CN" altLang="en-US" sz="2400" b="0" kern="100" dirty="0">
                          <a:solidFill>
                            <a:srgbClr val="AE4C2E"/>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动作描写</a:t>
                      </a: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84808">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00000"/>
                        </a:lnSpc>
                        <a:spcBef>
                          <a:spcPts val="0"/>
                        </a:spcBef>
                        <a:spcAft>
                          <a:spcPts val="0"/>
                        </a:spcAft>
                      </a:pPr>
                      <a:r>
                        <a:rPr lang="zh-CN" altLang="en-US" sz="2400" b="0" kern="100" dirty="0">
                          <a:solidFill>
                            <a:srgbClr val="AE4C2E"/>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语言描写</a:t>
                      </a: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84808">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00000"/>
                        </a:lnSpc>
                        <a:spcBef>
                          <a:spcPts val="0"/>
                        </a:spcBef>
                        <a:spcAft>
                          <a:spcPts val="0"/>
                        </a:spcAft>
                      </a:pPr>
                      <a:r>
                        <a:rPr lang="zh-CN" altLang="en-US" sz="2400" b="0" kern="100" dirty="0">
                          <a:solidFill>
                            <a:srgbClr val="AE4C2E"/>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心理描写</a:t>
                      </a: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87789">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zh-CN" sz="2400" kern="0" dirty="0">
                          <a:solidFill>
                            <a:srgbClr val="4C6057"/>
                          </a:solidFill>
                          <a:effectLst/>
                          <a:latin typeface="+mj-ea"/>
                          <a:ea typeface="+mj-ea"/>
                          <a:sym typeface="微软雅黑" panose="020B0503020204020204" pitchFamily="34" charset="-122"/>
                        </a:rPr>
                        <a:t>间接描写</a:t>
                      </a:r>
                      <a:endParaRPr lang="zh-CN" altLang="zh-CN" sz="2400" kern="100" dirty="0">
                        <a:solidFill>
                          <a:srgbClr val="4C6057"/>
                        </a:solidFill>
                        <a:effectLst/>
                        <a:latin typeface="+mj-ea"/>
                        <a:ea typeface="+mj-ea"/>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gridSpan="2">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extLst>
                  <a:ext uri="{0D108BD9-81ED-4DB2-BD59-A6C34878D82A}">
                    <a16:rowId xmlns:a16="http://schemas.microsoft.com/office/drawing/2014/main" val="10005"/>
                  </a:ext>
                </a:extLst>
              </a:tr>
              <a:tr h="484808">
                <a:tc rowSpan="2">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400" kern="0" dirty="0">
                          <a:solidFill>
                            <a:srgbClr val="4C6057"/>
                          </a:solidFill>
                          <a:effectLst/>
                          <a:latin typeface="+mj-ea"/>
                          <a:ea typeface="+mj-ea"/>
                          <a:sym typeface="微软雅黑" panose="020B0503020204020204" pitchFamily="34" charset="-122"/>
                        </a:rPr>
                        <a:t>其他</a:t>
                      </a:r>
                      <a:r>
                        <a:rPr lang="zh-CN" altLang="zh-CN" sz="2400" kern="0" dirty="0">
                          <a:solidFill>
                            <a:srgbClr val="4C6057"/>
                          </a:solidFill>
                          <a:effectLst/>
                          <a:latin typeface="+mj-ea"/>
                          <a:ea typeface="+mj-ea"/>
                          <a:sym typeface="微软雅黑" panose="020B0503020204020204" pitchFamily="34" charset="-122"/>
                        </a:rPr>
                        <a:t>描写</a:t>
                      </a:r>
                      <a:endParaRPr lang="zh-CN" altLang="zh-CN" sz="2400" kern="100" dirty="0">
                        <a:solidFill>
                          <a:srgbClr val="4C6057"/>
                        </a:solidFill>
                        <a:effectLst/>
                        <a:latin typeface="+mj-ea"/>
                        <a:ea typeface="+mj-ea"/>
                        <a:cs typeface="Times New Roman" panose="02020503050405090304" pitchFamily="18" charset="0"/>
                        <a:sym typeface="微软雅黑" panose="020B0503020204020204" pitchFamily="34" charset="-122"/>
                      </a:endParaRPr>
                    </a:p>
                    <a:p>
                      <a:pPr algn="ctr">
                        <a:lnSpc>
                          <a:spcPct val="150000"/>
                        </a:lnSpc>
                      </a:pPr>
                      <a:endParaRPr lang="zh-CN" sz="2400" kern="100" dirty="0">
                        <a:solidFill>
                          <a:srgbClr val="4C6057"/>
                        </a:solidFill>
                        <a:effectLst/>
                        <a:latin typeface="+mj-ea"/>
                        <a:ea typeface="+mj-ea"/>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00000"/>
                        </a:lnSpc>
                        <a:spcBef>
                          <a:spcPts val="0"/>
                        </a:spcBef>
                        <a:spcAft>
                          <a:spcPts val="0"/>
                        </a:spcAft>
                      </a:pPr>
                      <a:r>
                        <a:rPr lang="zh-CN" altLang="en-US" sz="2400" b="0" kern="100" dirty="0">
                          <a:solidFill>
                            <a:srgbClr val="AE4C2E"/>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白描</a:t>
                      </a: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559161">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00000"/>
                        </a:lnSpc>
                        <a:spcBef>
                          <a:spcPts val="0"/>
                        </a:spcBef>
                        <a:spcAft>
                          <a:spcPts val="0"/>
                        </a:spcAft>
                      </a:pPr>
                      <a:r>
                        <a:rPr lang="zh-CN" altLang="en-US" sz="2400" b="0" kern="100" dirty="0">
                          <a:solidFill>
                            <a:srgbClr val="AE4C2E"/>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细节描写</a:t>
                      </a: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8" name="文本框 7"/>
          <p:cNvSpPr txBox="1"/>
          <p:nvPr/>
        </p:nvSpPr>
        <p:spPr>
          <a:xfrm>
            <a:off x="3630751" y="1048207"/>
            <a:ext cx="7461985" cy="94115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揭示人物身份、境遇、所处的社会环境，以形传神，表现人物内心世界和性格特点。</a:t>
            </a:r>
          </a:p>
        </p:txBody>
      </p:sp>
      <p:sp>
        <p:nvSpPr>
          <p:cNvPr id="9" name="文本框 8"/>
          <p:cNvSpPr txBox="1"/>
          <p:nvPr/>
        </p:nvSpPr>
        <p:spPr>
          <a:xfrm>
            <a:off x="3630751" y="1941237"/>
            <a:ext cx="7461985" cy="52565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展示人物精神面貌，直接体现人物性格。</a:t>
            </a:r>
          </a:p>
        </p:txBody>
      </p:sp>
      <p:sp>
        <p:nvSpPr>
          <p:cNvPr id="10" name="文本框 9"/>
          <p:cNvSpPr txBox="1"/>
          <p:nvPr/>
        </p:nvSpPr>
        <p:spPr>
          <a:xfrm>
            <a:off x="3630751" y="2394289"/>
            <a:ext cx="7968546" cy="52565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表达人物情感，反映人物性格，折射出人物所处时代特点。</a:t>
            </a:r>
          </a:p>
        </p:txBody>
      </p:sp>
      <p:sp>
        <p:nvSpPr>
          <p:cNvPr id="11" name="文本框 10"/>
          <p:cNvSpPr txBox="1"/>
          <p:nvPr/>
        </p:nvSpPr>
        <p:spPr>
          <a:xfrm>
            <a:off x="3630751" y="2892411"/>
            <a:ext cx="7968546" cy="52565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揭示人物内心，刻画人物性格。</a:t>
            </a:r>
          </a:p>
        </p:txBody>
      </p:sp>
      <p:sp>
        <p:nvSpPr>
          <p:cNvPr id="12" name="文本框 11"/>
          <p:cNvSpPr txBox="1"/>
          <p:nvPr/>
        </p:nvSpPr>
        <p:spPr>
          <a:xfrm>
            <a:off x="2252095" y="3550789"/>
            <a:ext cx="7968546" cy="52565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侧面烘托</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人物的性格特点。</a:t>
            </a:r>
          </a:p>
        </p:txBody>
      </p:sp>
      <p:sp>
        <p:nvSpPr>
          <p:cNvPr id="13" name="文本框 12"/>
          <p:cNvSpPr txBox="1"/>
          <p:nvPr/>
        </p:nvSpPr>
        <p:spPr>
          <a:xfrm>
            <a:off x="3630751" y="4201587"/>
            <a:ext cx="7968546" cy="52565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形象逼真，简洁传神，突出人物性格</a:t>
            </a:r>
            <a:r>
              <a:rPr kumimoji="0" lang="en-US" altLang="zh-CN"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事物特征</a:t>
            </a:r>
            <a:r>
              <a:rPr kumimoji="0" lang="en-US" altLang="zh-CN"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14" name="文本框 13"/>
          <p:cNvSpPr txBox="1"/>
          <p:nvPr/>
        </p:nvSpPr>
        <p:spPr>
          <a:xfrm>
            <a:off x="3630751" y="4809282"/>
            <a:ext cx="7343651" cy="138435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可以刻画人物性格，深化主题，推动情节的发展，渲染时代气氛、地方特色，揭示人物瞬间心理及复杂微妙的感情活动。</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from="0" to="1" calcmode="lin" valueType="num">
                                      <p:cBhvr>
                                        <p:cTn id="7" dur="10" fill="hold">
                                          <p:stCondLst>
                                            <p:cond delay="0"/>
                                          </p:stCondLst>
                                        </p:cTn>
                                        <p:tgtEl>
                                          <p:spTgt spid="8"/>
                                        </p:tgtEl>
                                        <p:attrNameLst>
                                          <p:attrName>style.opacity</p:attrName>
                                        </p:attrNameLst>
                                      </p:cBhvr>
                                    </p:anim>
                                    <p:anim to="" calcmode="lin" valueType="num">
                                      <p:cBhvr>
                                        <p:cTn id="8" dur="1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from="0" to="1" calcmode="lin" valueType="num">
                                      <p:cBhvr>
                                        <p:cTn id="13" dur="10" fill="hold">
                                          <p:stCondLst>
                                            <p:cond delay="0"/>
                                          </p:stCondLst>
                                        </p:cTn>
                                        <p:tgtEl>
                                          <p:spTgt spid="9"/>
                                        </p:tgtEl>
                                        <p:attrNameLst>
                                          <p:attrName>style.opacity</p:attrName>
                                        </p:attrNameLst>
                                      </p:cBhvr>
                                    </p:anim>
                                    <p:anim to="" calcmode="lin" valueType="num">
                                      <p:cBhvr>
                                        <p:cTn id="14"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from="0" to="1" calcmode="lin" valueType="num">
                                      <p:cBhvr>
                                        <p:cTn id="19" dur="10" fill="hold">
                                          <p:stCondLst>
                                            <p:cond delay="0"/>
                                          </p:stCondLst>
                                        </p:cTn>
                                        <p:tgtEl>
                                          <p:spTgt spid="10"/>
                                        </p:tgtEl>
                                        <p:attrNameLst>
                                          <p:attrName>style.opacity</p:attrName>
                                        </p:attrNameLst>
                                      </p:cBhvr>
                                    </p:anim>
                                    <p:anim to="" calcmode="lin" valueType="num">
                                      <p:cBhvr>
                                        <p:cTn id="20" dur="1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decel="10000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from="0" to="1" calcmode="lin" valueType="num">
                                      <p:cBhvr>
                                        <p:cTn id="25" dur="10" fill="hold">
                                          <p:stCondLst>
                                            <p:cond delay="0"/>
                                          </p:stCondLst>
                                        </p:cTn>
                                        <p:tgtEl>
                                          <p:spTgt spid="11"/>
                                        </p:tgtEl>
                                        <p:attrNameLst>
                                          <p:attrName>style.opacity</p:attrName>
                                        </p:attrNameLst>
                                      </p:cBhvr>
                                    </p:anim>
                                    <p:anim to="" calcmode="lin" valueType="num">
                                      <p:cBhvr>
                                        <p:cTn id="26"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decel="10000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from="0" to="1" calcmode="lin" valueType="num">
                                      <p:cBhvr>
                                        <p:cTn id="31" dur="10" fill="hold">
                                          <p:stCondLst>
                                            <p:cond delay="0"/>
                                          </p:stCondLst>
                                        </p:cTn>
                                        <p:tgtEl>
                                          <p:spTgt spid="12"/>
                                        </p:tgtEl>
                                        <p:attrNameLst>
                                          <p:attrName>style.opacity</p:attrName>
                                        </p:attrNameLst>
                                      </p:cBhvr>
                                    </p:anim>
                                    <p:anim to="" calcmode="lin" valueType="num">
                                      <p:cBhvr>
                                        <p:cTn id="32" dur="1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decel="10000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from="0" to="1" calcmode="lin" valueType="num">
                                      <p:cBhvr>
                                        <p:cTn id="37" dur="10" fill="hold">
                                          <p:stCondLst>
                                            <p:cond delay="0"/>
                                          </p:stCondLst>
                                        </p:cTn>
                                        <p:tgtEl>
                                          <p:spTgt spid="13"/>
                                        </p:tgtEl>
                                        <p:attrNameLst>
                                          <p:attrName>style.opacity</p:attrName>
                                        </p:attrNameLst>
                                      </p:cBhvr>
                                    </p:anim>
                                    <p:anim to="" calcmode="lin" valueType="num">
                                      <p:cBhvr>
                                        <p:cTn id="38" dur="1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decel="10000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from="0" to="1" calcmode="lin" valueType="num">
                                      <p:cBhvr>
                                        <p:cTn id="43" dur="10" fill="hold">
                                          <p:stCondLst>
                                            <p:cond delay="0"/>
                                          </p:stCondLst>
                                        </p:cTn>
                                        <p:tgtEl>
                                          <p:spTgt spid="14"/>
                                        </p:tgtEl>
                                        <p:attrNameLst>
                                          <p:attrName>style.opacity</p:attrName>
                                        </p:attrNameLst>
                                      </p:cBhvr>
                                    </p:anim>
                                    <p:anim to="" calcmode="lin" valueType="num">
                                      <p:cBhvr>
                                        <p:cTn id="44" dur="1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482600" y="266701"/>
            <a:ext cx="11214100" cy="6170582"/>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 name="矩形: 圆角 2"/>
          <p:cNvSpPr/>
          <p:nvPr/>
        </p:nvSpPr>
        <p:spPr>
          <a:xfrm>
            <a:off x="630019" y="383163"/>
            <a:ext cx="10938093" cy="586270"/>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2" name="表格 1"/>
          <p:cNvGraphicFramePr>
            <a:graphicFrameLocks noGrp="1"/>
          </p:cNvGraphicFramePr>
          <p:nvPr/>
        </p:nvGraphicFramePr>
        <p:xfrm>
          <a:off x="688055" y="383163"/>
          <a:ext cx="10815888" cy="5904514"/>
        </p:xfrm>
        <a:graphic>
          <a:graphicData uri="http://schemas.openxmlformats.org/drawingml/2006/table">
            <a:tbl>
              <a:tblPr firstRow="1" firstCol="1" bandRow="1">
                <a:tableStyleId>{5C22544A-7EE6-4342-B048-85BDC9FD1C3A}</a:tableStyleId>
              </a:tblPr>
              <a:tblGrid>
                <a:gridCol w="1489095">
                  <a:extLst>
                    <a:ext uri="{9D8B030D-6E8A-4147-A177-3AD203B41FA5}">
                      <a16:colId xmlns:a16="http://schemas.microsoft.com/office/drawing/2014/main" val="20000"/>
                    </a:ext>
                  </a:extLst>
                </a:gridCol>
                <a:gridCol w="1489095">
                  <a:extLst>
                    <a:ext uri="{9D8B030D-6E8A-4147-A177-3AD203B41FA5}">
                      <a16:colId xmlns:a16="http://schemas.microsoft.com/office/drawing/2014/main" val="20001"/>
                    </a:ext>
                  </a:extLst>
                </a:gridCol>
                <a:gridCol w="7837698">
                  <a:extLst>
                    <a:ext uri="{9D8B030D-6E8A-4147-A177-3AD203B41FA5}">
                      <a16:colId xmlns:a16="http://schemas.microsoft.com/office/drawing/2014/main" val="20002"/>
                    </a:ext>
                  </a:extLst>
                </a:gridCol>
              </a:tblGrid>
              <a:tr h="521244">
                <a:tc gridSpan="3">
                  <a:txBody>
                    <a:bodyPr/>
                    <a:lstStyle/>
                    <a:p>
                      <a:pPr algn="ctr">
                        <a:lnSpc>
                          <a:spcPct val="100000"/>
                        </a:lnSpc>
                      </a:pPr>
                      <a:r>
                        <a:rPr lang="zh-CN" altLang="en-US" sz="3200" kern="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抒情方式</a:t>
                      </a:r>
                      <a:endParaRPr lang="zh-CN" altLang="en-US" sz="32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extLst>
                  <a:ext uri="{0D108BD9-81ED-4DB2-BD59-A6C34878D82A}">
                    <a16:rowId xmlns:a16="http://schemas.microsoft.com/office/drawing/2014/main" val="10000"/>
                  </a:ext>
                </a:extLst>
              </a:tr>
              <a:tr h="974238">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zh-CN" sz="2400" kern="0" dirty="0">
                          <a:solidFill>
                            <a:srgbClr val="4C6057"/>
                          </a:solidFill>
                          <a:effectLst/>
                          <a:latin typeface="+mj-ea"/>
                          <a:ea typeface="+mj-ea"/>
                          <a:sym typeface="微软雅黑" panose="020B0503020204020204" pitchFamily="34" charset="-122"/>
                        </a:rPr>
                        <a:t>直接抒情</a:t>
                      </a:r>
                      <a:endParaRPr lang="zh-CN" altLang="zh-CN" sz="2400" kern="100" dirty="0">
                        <a:solidFill>
                          <a:srgbClr val="4C6057"/>
                        </a:solidFill>
                        <a:effectLst/>
                        <a:latin typeface="+mj-ea"/>
                        <a:ea typeface="+mj-ea"/>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gridSpan="2">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974238">
                <a:tc rowSpan="4">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zh-CN" sz="2400" kern="0" dirty="0">
                          <a:solidFill>
                            <a:srgbClr val="4C6057"/>
                          </a:solidFill>
                          <a:effectLst/>
                          <a:latin typeface="+mj-ea"/>
                          <a:ea typeface="+mj-ea"/>
                          <a:sym typeface="微软雅黑" panose="020B0503020204020204" pitchFamily="34" charset="-122"/>
                        </a:rPr>
                        <a:t>间接抒情</a:t>
                      </a:r>
                      <a:endParaRPr lang="zh-CN" altLang="zh-CN" sz="2400" kern="100" dirty="0">
                        <a:solidFill>
                          <a:srgbClr val="4C6057"/>
                        </a:solidFill>
                        <a:effectLst/>
                        <a:latin typeface="+mj-ea"/>
                        <a:ea typeface="+mj-ea"/>
                        <a:cs typeface="Times New Roman" panose="02020503050405090304" pitchFamily="18" charset="0"/>
                        <a:sym typeface="微软雅黑" panose="020B0503020204020204" pitchFamily="34" charset="-122"/>
                      </a:endParaRPr>
                    </a:p>
                    <a:p>
                      <a:pPr algn="ctr">
                        <a:lnSpc>
                          <a:spcPct val="150000"/>
                        </a:lnSpc>
                      </a:pPr>
                      <a:endParaRPr lang="zh-CN" sz="2400" kern="100" dirty="0">
                        <a:solidFill>
                          <a:srgbClr val="4C6057"/>
                        </a:solidFill>
                        <a:effectLst/>
                        <a:latin typeface="+mj-ea"/>
                        <a:ea typeface="+mj-ea"/>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zh-CN" sz="2400" kern="0" dirty="0">
                          <a:solidFill>
                            <a:srgbClr val="AE4C2E"/>
                          </a:solidFill>
                          <a:effectLst/>
                          <a:latin typeface="微软雅黑" panose="020B0503020204020204" pitchFamily="34" charset="-122"/>
                          <a:ea typeface="微软雅黑" panose="020B0503020204020204" pitchFamily="34" charset="-122"/>
                          <a:sym typeface="微软雅黑" panose="020B0503020204020204" pitchFamily="34" charset="-122"/>
                        </a:rPr>
                        <a:t>即事抒情</a:t>
                      </a:r>
                      <a:endParaRPr lang="zh-CN" sz="2400" kern="100" dirty="0">
                        <a:solidFill>
                          <a:srgbClr val="AE4C2E"/>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74238">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sz="2400" kern="0" dirty="0">
                          <a:solidFill>
                            <a:srgbClr val="AE4C2E"/>
                          </a:solidFill>
                          <a:effectLst/>
                          <a:latin typeface="微软雅黑" panose="020B0503020204020204" pitchFamily="34" charset="-122"/>
                          <a:ea typeface="微软雅黑" panose="020B0503020204020204" pitchFamily="34" charset="-122"/>
                          <a:sym typeface="微软雅黑" panose="020B0503020204020204" pitchFamily="34" charset="-122"/>
                        </a:rPr>
                        <a:t>寓情于景</a:t>
                      </a:r>
                      <a:endParaRPr lang="zh-CN" sz="2400" kern="100" dirty="0">
                        <a:solidFill>
                          <a:srgbClr val="AE4C2E"/>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74238">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sz="2400" kern="0" dirty="0">
                          <a:solidFill>
                            <a:srgbClr val="AE4C2E"/>
                          </a:solidFill>
                          <a:effectLst/>
                          <a:latin typeface="微软雅黑" panose="020B0503020204020204" pitchFamily="34" charset="-122"/>
                          <a:ea typeface="微软雅黑" panose="020B0503020204020204" pitchFamily="34" charset="-122"/>
                          <a:sym typeface="微软雅黑" panose="020B0503020204020204" pitchFamily="34" charset="-122"/>
                        </a:rPr>
                        <a:t>即物抒情</a:t>
                      </a:r>
                      <a:endParaRPr lang="zh-CN" sz="2400" kern="100" dirty="0">
                        <a:solidFill>
                          <a:srgbClr val="AE4C2E"/>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486318">
                <a:tc vMerge="1">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sz="2400" kern="0" dirty="0">
                          <a:solidFill>
                            <a:srgbClr val="AE4C2E"/>
                          </a:solidFill>
                          <a:effectLst/>
                          <a:latin typeface="微软雅黑" panose="020B0503020204020204" pitchFamily="34" charset="-122"/>
                          <a:ea typeface="微软雅黑" panose="020B0503020204020204" pitchFamily="34" charset="-122"/>
                          <a:sym typeface="微软雅黑" panose="020B0503020204020204" pitchFamily="34" charset="-122"/>
                        </a:rPr>
                        <a:t>寓情于理</a:t>
                      </a:r>
                      <a:endParaRPr lang="zh-CN" sz="2400" kern="100" dirty="0">
                        <a:solidFill>
                          <a:srgbClr val="AE4C2E"/>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6" name="文本框 5"/>
          <p:cNvSpPr txBox="1"/>
          <p:nvPr/>
        </p:nvSpPr>
        <p:spPr>
          <a:xfrm>
            <a:off x="2302933" y="952499"/>
            <a:ext cx="8382000" cy="94115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作者或人物形象在文章、作品</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中直接抒发情感</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，不用借托，无需遮掩，显得直率质朴，诚挚笃实。</a:t>
            </a:r>
          </a:p>
        </p:txBody>
      </p:sp>
      <p:sp>
        <p:nvSpPr>
          <p:cNvPr id="7" name="文本框 6"/>
          <p:cNvSpPr txBox="1"/>
          <p:nvPr/>
        </p:nvSpPr>
        <p:spPr>
          <a:xfrm>
            <a:off x="3724205" y="1893654"/>
            <a:ext cx="7329633" cy="94115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寓情于事，叙事中带着强烈的主观感情，是饱含情感的叙述，这种写法多用于叙事类作品。</a:t>
            </a:r>
          </a:p>
        </p:txBody>
      </p:sp>
      <p:sp>
        <p:nvSpPr>
          <p:cNvPr id="8" name="文本框 7"/>
          <p:cNvSpPr txBox="1"/>
          <p:nvPr/>
        </p:nvSpPr>
        <p:spPr>
          <a:xfrm>
            <a:off x="3724205" y="2834809"/>
            <a:ext cx="7329633" cy="94115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作者将主观情感融入对客观景物的描写中，使描写对象渗透了浓郁的主观情调。</a:t>
            </a:r>
          </a:p>
        </p:txBody>
      </p:sp>
      <p:sp>
        <p:nvSpPr>
          <p:cNvPr id="9" name="文本框 8"/>
          <p:cNvSpPr txBox="1"/>
          <p:nvPr/>
        </p:nvSpPr>
        <p:spPr>
          <a:xfrm>
            <a:off x="3724205" y="3801631"/>
            <a:ext cx="7565303" cy="94115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通过对具体物象的描写，寄托、传达作者的某种情感，常用比喻、象征等手法，使文章蕴含深厚，情深意远。</a:t>
            </a:r>
          </a:p>
        </p:txBody>
      </p:sp>
      <p:sp>
        <p:nvSpPr>
          <p:cNvPr id="10" name="文本框 9"/>
          <p:cNvSpPr txBox="1"/>
          <p:nvPr/>
        </p:nvSpPr>
        <p:spPr>
          <a:xfrm>
            <a:off x="3724205" y="4859248"/>
            <a:ext cx="7565303" cy="138435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将感情融注于议论之中，这是一种富有情感的议论，或者说是一种具有说服力和感染力的抒情。既能以理服人，又能以情感人。 </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from="0" to="1" calcmode="lin" valueType="num">
                                      <p:cBhvr>
                                        <p:cTn id="7" dur="10" fill="hold">
                                          <p:stCondLst>
                                            <p:cond delay="0"/>
                                          </p:stCondLst>
                                        </p:cTn>
                                        <p:tgtEl>
                                          <p:spTgt spid="6"/>
                                        </p:tgtEl>
                                        <p:attrNameLst>
                                          <p:attrName>style.opacity</p:attrName>
                                        </p:attrNameLst>
                                      </p:cBhvr>
                                    </p:anim>
                                    <p:anim to="" calcmode="lin" valueType="num">
                                      <p:cBhvr>
                                        <p:cTn id="8" dur="1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from="0" to="1" calcmode="lin" valueType="num">
                                      <p:cBhvr>
                                        <p:cTn id="13" dur="10" fill="hold">
                                          <p:stCondLst>
                                            <p:cond delay="0"/>
                                          </p:stCondLst>
                                        </p:cTn>
                                        <p:tgtEl>
                                          <p:spTgt spid="7"/>
                                        </p:tgtEl>
                                        <p:attrNameLst>
                                          <p:attrName>style.opacity</p:attrName>
                                        </p:attrNameLst>
                                      </p:cBhvr>
                                    </p:anim>
                                    <p:anim to="" calcmode="lin" valueType="num">
                                      <p:cBhvr>
                                        <p:cTn id="14" dur="1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from="0" to="1" calcmode="lin" valueType="num">
                                      <p:cBhvr>
                                        <p:cTn id="19" dur="10" fill="hold">
                                          <p:stCondLst>
                                            <p:cond delay="0"/>
                                          </p:stCondLst>
                                        </p:cTn>
                                        <p:tgtEl>
                                          <p:spTgt spid="8"/>
                                        </p:tgtEl>
                                        <p:attrNameLst>
                                          <p:attrName>style.opacity</p:attrName>
                                        </p:attrNameLst>
                                      </p:cBhvr>
                                    </p:anim>
                                    <p:anim to="" calcmode="lin" valueType="num">
                                      <p:cBhvr>
                                        <p:cTn id="20" dur="1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decel="10000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from="0" to="1" calcmode="lin" valueType="num">
                                      <p:cBhvr>
                                        <p:cTn id="25" dur="10" fill="hold">
                                          <p:stCondLst>
                                            <p:cond delay="0"/>
                                          </p:stCondLst>
                                        </p:cTn>
                                        <p:tgtEl>
                                          <p:spTgt spid="9"/>
                                        </p:tgtEl>
                                        <p:attrNameLst>
                                          <p:attrName>style.opacity</p:attrName>
                                        </p:attrNameLst>
                                      </p:cBhvr>
                                    </p:anim>
                                    <p:anim to="" calcmode="lin" valueType="num">
                                      <p:cBhvr>
                                        <p:cTn id="26"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decel="10000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from="0" to="1" calcmode="lin" valueType="num">
                                      <p:cBhvr>
                                        <p:cTn id="31" dur="10" fill="hold">
                                          <p:stCondLst>
                                            <p:cond delay="0"/>
                                          </p:stCondLst>
                                        </p:cTn>
                                        <p:tgtEl>
                                          <p:spTgt spid="10"/>
                                        </p:tgtEl>
                                        <p:attrNameLst>
                                          <p:attrName>style.opacity</p:attrName>
                                        </p:attrNameLst>
                                      </p:cBhvr>
                                    </p:anim>
                                    <p:anim to="" calcmode="lin" valueType="num">
                                      <p:cBhvr>
                                        <p:cTn id="32" dur="1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482600" y="1244338"/>
            <a:ext cx="11214100" cy="430805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6" name="矩形: 圆角 5"/>
          <p:cNvSpPr/>
          <p:nvPr/>
        </p:nvSpPr>
        <p:spPr>
          <a:xfrm>
            <a:off x="626954" y="1448391"/>
            <a:ext cx="10938093" cy="586270"/>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2" name="表格 1"/>
          <p:cNvGraphicFramePr>
            <a:graphicFrameLocks noGrp="1"/>
          </p:cNvGraphicFramePr>
          <p:nvPr/>
        </p:nvGraphicFramePr>
        <p:xfrm>
          <a:off x="626954" y="1448390"/>
          <a:ext cx="10938092" cy="3928073"/>
        </p:xfrm>
        <a:graphic>
          <a:graphicData uri="http://schemas.openxmlformats.org/drawingml/2006/table">
            <a:tbl>
              <a:tblPr firstRow="1" firstCol="1" bandRow="1">
                <a:tableStyleId>{5C22544A-7EE6-4342-B048-85BDC9FD1C3A}</a:tableStyleId>
              </a:tblPr>
              <a:tblGrid>
                <a:gridCol w="2438523">
                  <a:extLst>
                    <a:ext uri="{9D8B030D-6E8A-4147-A177-3AD203B41FA5}">
                      <a16:colId xmlns:a16="http://schemas.microsoft.com/office/drawing/2014/main" val="20000"/>
                    </a:ext>
                  </a:extLst>
                </a:gridCol>
                <a:gridCol w="8499569">
                  <a:extLst>
                    <a:ext uri="{9D8B030D-6E8A-4147-A177-3AD203B41FA5}">
                      <a16:colId xmlns:a16="http://schemas.microsoft.com/office/drawing/2014/main" val="20001"/>
                    </a:ext>
                  </a:extLst>
                </a:gridCol>
              </a:tblGrid>
              <a:tr h="578373">
                <a:tc gridSpan="2">
                  <a:txBody>
                    <a:bodyPr/>
                    <a:lstStyle/>
                    <a:p>
                      <a:pPr algn="ctr">
                        <a:lnSpc>
                          <a:spcPct val="100000"/>
                        </a:lnSpc>
                      </a:pPr>
                      <a:r>
                        <a:rPr lang="zh-CN" sz="3200" kern="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议论</a:t>
                      </a:r>
                      <a:endParaRPr lang="zh-CN" sz="32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extLst>
                  <a:ext uri="{0D108BD9-81ED-4DB2-BD59-A6C34878D82A}">
                    <a16:rowId xmlns:a16="http://schemas.microsoft.com/office/drawing/2014/main" val="10000"/>
                  </a:ext>
                </a:extLst>
              </a:tr>
              <a:tr h="1373006">
                <a:tc>
                  <a:txBody>
                    <a:bodyPr/>
                    <a:lstStyle/>
                    <a:p>
                      <a:pPr algn="ctr">
                        <a:lnSpc>
                          <a:spcPct val="150000"/>
                        </a:lnSpc>
                      </a:pPr>
                      <a:r>
                        <a:rPr lang="zh-CN" sz="2800" kern="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记叙中的议论</a:t>
                      </a:r>
                      <a:endParaRPr lang="zh-CN" sz="2800" kern="100" dirty="0">
                        <a:solidFill>
                          <a:srgbClr val="4C6057"/>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8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76694">
                <a:tc>
                  <a:txBody>
                    <a:bodyPr/>
                    <a:lstStyle/>
                    <a:p>
                      <a:pPr algn="ctr">
                        <a:lnSpc>
                          <a:spcPct val="150000"/>
                        </a:lnSpc>
                      </a:pPr>
                      <a:r>
                        <a:rPr lang="zh-CN" sz="2800" kern="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夹叙夹议</a:t>
                      </a:r>
                      <a:endParaRPr lang="zh-CN" sz="2800" kern="100" dirty="0">
                        <a:solidFill>
                          <a:srgbClr val="4C6057"/>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8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3" name="文本框 2"/>
          <p:cNvSpPr txBox="1"/>
          <p:nvPr/>
        </p:nvSpPr>
        <p:spPr>
          <a:xfrm>
            <a:off x="747136" y="266700"/>
            <a:ext cx="3711742"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知识补充</a:t>
            </a:r>
          </a:p>
        </p:txBody>
      </p:sp>
      <p:sp>
        <p:nvSpPr>
          <p:cNvPr id="4" name="矩形 3"/>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sp>
        <p:nvSpPr>
          <p:cNvPr id="8" name="文本框 7"/>
          <p:cNvSpPr txBox="1"/>
          <p:nvPr/>
        </p:nvSpPr>
        <p:spPr>
          <a:xfrm>
            <a:off x="3554447" y="2472549"/>
            <a:ext cx="7535944" cy="59792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画龙点睛，揭示记叙的目的和意义。</a:t>
            </a:r>
          </a:p>
        </p:txBody>
      </p:sp>
      <p:sp>
        <p:nvSpPr>
          <p:cNvPr id="9" name="文本框 8"/>
          <p:cNvSpPr txBox="1"/>
          <p:nvPr/>
        </p:nvSpPr>
        <p:spPr>
          <a:xfrm>
            <a:off x="3311166" y="3732099"/>
            <a:ext cx="6990515" cy="115807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记叙、议论交叉运用，使文章在轻松活泼中阐发议论，读来饶有兴味。</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from="0" to="1" calcmode="lin" valueType="num">
                                      <p:cBhvr>
                                        <p:cTn id="7" dur="10" fill="hold">
                                          <p:stCondLst>
                                            <p:cond delay="0"/>
                                          </p:stCondLst>
                                        </p:cTn>
                                        <p:tgtEl>
                                          <p:spTgt spid="8"/>
                                        </p:tgtEl>
                                        <p:attrNameLst>
                                          <p:attrName>style.opacity</p:attrName>
                                        </p:attrNameLst>
                                      </p:cBhvr>
                                    </p:anim>
                                    <p:anim to="" calcmode="lin" valueType="num">
                                      <p:cBhvr>
                                        <p:cTn id="8" dur="1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from="0" to="1" calcmode="lin" valueType="num">
                                      <p:cBhvr>
                                        <p:cTn id="13" dur="10" fill="hold">
                                          <p:stCondLst>
                                            <p:cond delay="0"/>
                                          </p:stCondLst>
                                        </p:cTn>
                                        <p:tgtEl>
                                          <p:spTgt spid="9"/>
                                        </p:tgtEl>
                                        <p:attrNameLst>
                                          <p:attrName>style.opacity</p:attrName>
                                        </p:attrNameLst>
                                      </p:cBhvr>
                                    </p:anim>
                                    <p:anim to="" calcmode="lin" valueType="num">
                                      <p:cBhvr>
                                        <p:cTn id="14"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17536" y="968126"/>
            <a:ext cx="10956928" cy="4535344"/>
            <a:chOff x="623889" y="1193533"/>
            <a:chExt cx="10944224" cy="5072512"/>
          </a:xfrm>
        </p:grpSpPr>
        <p:sp>
          <p:nvSpPr>
            <p:cNvPr id="16" name="矩形: 剪去对角 15"/>
            <p:cNvSpPr/>
            <p:nvPr/>
          </p:nvSpPr>
          <p:spPr>
            <a:xfrm>
              <a:off x="623889" y="1193533"/>
              <a:ext cx="10944224" cy="5072512"/>
            </a:xfrm>
            <a:prstGeom prst="snip2DiagRect">
              <a:avLst>
                <a:gd name="adj1" fmla="val 9111"/>
                <a:gd name="adj2" fmla="val 8923"/>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17" name="矩形 16"/>
            <p:cNvSpPr/>
            <p:nvPr/>
          </p:nvSpPr>
          <p:spPr>
            <a:xfrm>
              <a:off x="730250" y="1326814"/>
              <a:ext cx="10731502" cy="4805950"/>
            </a:xfrm>
            <a:prstGeom prst="rect">
              <a:avLst/>
            </a:prstGeom>
            <a:noFill/>
            <a:ln w="12700">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grpSp>
      <p:sp>
        <p:nvSpPr>
          <p:cNvPr id="18" name="文本框 17"/>
          <p:cNvSpPr txBox="1"/>
          <p:nvPr/>
        </p:nvSpPr>
        <p:spPr>
          <a:xfrm>
            <a:off x="4074549" y="180387"/>
            <a:ext cx="3657602" cy="76944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表现手法</a:t>
            </a:r>
          </a:p>
        </p:txBody>
      </p:sp>
      <p:sp>
        <p:nvSpPr>
          <p:cNvPr id="8" name="文本框 7"/>
          <p:cNvSpPr txBox="1"/>
          <p:nvPr/>
        </p:nvSpPr>
        <p:spPr>
          <a:xfrm>
            <a:off x="1275760" y="1171819"/>
            <a:ext cx="9640478" cy="1158074"/>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7366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表现</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手法也叫写作方法</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是指在文学创作中塑造形象、反映生活所运用的各种具体方法和技巧。</a:t>
            </a:r>
            <a:endPar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p:txBody>
      </p:sp>
      <p:grpSp>
        <p:nvGrpSpPr>
          <p:cNvPr id="19" name="组合 18"/>
          <p:cNvGrpSpPr/>
          <p:nvPr/>
        </p:nvGrpSpPr>
        <p:grpSpPr>
          <a:xfrm>
            <a:off x="988193" y="2607602"/>
            <a:ext cx="10215612" cy="2498992"/>
            <a:chOff x="988194" y="3004478"/>
            <a:chExt cx="10215612" cy="2498992"/>
          </a:xfrm>
        </p:grpSpPr>
        <p:sp>
          <p:nvSpPr>
            <p:cNvPr id="10" name="矩形: 剪去对角 9"/>
            <p:cNvSpPr/>
            <p:nvPr/>
          </p:nvSpPr>
          <p:spPr>
            <a:xfrm>
              <a:off x="988194" y="3004478"/>
              <a:ext cx="10215612" cy="2498992"/>
            </a:xfrm>
            <a:prstGeom prst="snip2DiagRect">
              <a:avLst>
                <a:gd name="adj1" fmla="val 13879"/>
                <a:gd name="adj2" fmla="val 12397"/>
              </a:avLst>
            </a:prstGeom>
            <a:gradFill>
              <a:gsLst>
                <a:gs pos="100000">
                  <a:srgbClr val="596F65">
                    <a:alpha val="70000"/>
                  </a:srgbClr>
                </a:gs>
                <a:gs pos="0">
                  <a:srgbClr val="4F635A"/>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srgbClr val="F7F6F4"/>
                </a:solidFill>
                <a:effectLst/>
                <a:uLnTx/>
                <a:uFillTx/>
                <a:latin typeface="Arial" panose="020B0604020202090204" pitchFamily="34" charset="0"/>
                <a:ea typeface="微软雅黑" panose="020B0503020204020204" pitchFamily="34" charset="-122"/>
                <a:cs typeface="+mn-cs"/>
              </a:endParaRPr>
            </a:p>
          </p:txBody>
        </p:sp>
        <p:sp>
          <p:nvSpPr>
            <p:cNvPr id="9" name="文本框 8"/>
            <p:cNvSpPr txBox="1"/>
            <p:nvPr/>
          </p:nvSpPr>
          <p:spPr>
            <a:xfrm>
              <a:off x="1450206" y="3195575"/>
              <a:ext cx="9291588" cy="2116798"/>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736600" algn="just"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F7F6F4"/>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广义上的表现手法包括</a:t>
              </a:r>
              <a:r>
                <a:rPr kumimoji="0" lang="zh-CN" altLang="zh-CN" sz="2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象征、抑扬法、托物言志、</a:t>
              </a:r>
              <a:r>
                <a:rPr kumimoji="0" lang="zh-CN" altLang="en-US" sz="2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虚实结合、借景抒情、</a:t>
              </a:r>
              <a:r>
                <a:rPr kumimoji="0" lang="zh-CN" altLang="zh-CN" sz="2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衬托、</a:t>
              </a:r>
              <a:r>
                <a:rPr kumimoji="0" lang="zh-CN" altLang="en-US" sz="2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渲染、点面结合、以小见大、联想、想象、对比、</a:t>
              </a:r>
              <a:r>
                <a:rPr kumimoji="0" lang="zh-CN" altLang="zh-CN" sz="2800" b="1" i="0" u="none" strike="noStrike" kern="1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修辞</a:t>
              </a:r>
              <a:r>
                <a:rPr kumimoji="0" lang="zh-CN" altLang="zh-CN" sz="2800" b="0" i="0" u="none" strike="noStrike" kern="100" cap="none" spc="0" normalizeH="0" baseline="0" noProof="0" dirty="0">
                  <a:ln>
                    <a:noFill/>
                  </a:ln>
                  <a:solidFill>
                    <a:srgbClr val="F7F6F4"/>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手法等多种表现手法</a:t>
              </a:r>
              <a:r>
                <a:rPr kumimoji="0" lang="zh-CN" altLang="en-US" sz="2800" b="0" i="0" u="none" strike="noStrike" kern="100" cap="none" spc="0" normalizeH="0" baseline="0" noProof="0" dirty="0">
                  <a:ln>
                    <a:noFill/>
                  </a:ln>
                  <a:solidFill>
                    <a:srgbClr val="F7F6F4"/>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，而</a:t>
              </a:r>
              <a:r>
                <a:rPr kumimoji="0" lang="zh-CN" altLang="zh-CN" sz="2800" b="0" i="0" u="none" strike="noStrike" kern="100" cap="none" spc="0" normalizeH="0" baseline="0" noProof="0" dirty="0">
                  <a:ln>
                    <a:noFill/>
                  </a:ln>
                  <a:solidFill>
                    <a:srgbClr val="F7F6F4"/>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狭义的表现手法不包括修辞手法。</a:t>
              </a:r>
              <a:endParaRPr kumimoji="0" lang="zh-CN" altLang="en-US" sz="2800" b="0" i="0" u="none" strike="noStrike" kern="100" cap="none" spc="0" normalizeH="0" baseline="0" noProof="0" dirty="0">
                <a:ln>
                  <a:noFill/>
                </a:ln>
                <a:solidFill>
                  <a:srgbClr val="F7F6F4"/>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from="0" to="1" calcmode="lin" valueType="num">
                                      <p:cBhvr>
                                        <p:cTn id="7" dur="10" fill="hold">
                                          <p:stCondLst>
                                            <p:cond delay="0"/>
                                          </p:stCondLst>
                                        </p:cTn>
                                        <p:tgtEl>
                                          <p:spTgt spid="19"/>
                                        </p:tgtEl>
                                        <p:attrNameLst>
                                          <p:attrName>style.opacity</p:attrName>
                                        </p:attrNameLst>
                                      </p:cBhvr>
                                    </p:anim>
                                    <p:anim to="" calcmode="lin" valueType="num">
                                      <p:cBhvr>
                                        <p:cTn id="8" dur="10" fill="hold">
                                          <p:stCondLst>
                                            <p:cond delay="0"/>
                                          </p:stCondLst>
                                        </p:cTn>
                                        <p:tgtEl>
                                          <p:spTgt spid="19"/>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488950" y="646049"/>
            <a:ext cx="11214100" cy="5585069"/>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 name="矩形: 圆角 2"/>
          <p:cNvSpPr/>
          <p:nvPr/>
        </p:nvSpPr>
        <p:spPr>
          <a:xfrm>
            <a:off x="626954" y="845073"/>
            <a:ext cx="10938093" cy="586270"/>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2" name="表格 1"/>
          <p:cNvGraphicFramePr>
            <a:graphicFrameLocks noGrp="1"/>
          </p:cNvGraphicFramePr>
          <p:nvPr/>
        </p:nvGraphicFramePr>
        <p:xfrm>
          <a:off x="626955" y="845074"/>
          <a:ext cx="10938091" cy="5167854"/>
        </p:xfrm>
        <a:graphic>
          <a:graphicData uri="http://schemas.openxmlformats.org/drawingml/2006/table">
            <a:tbl>
              <a:tblPr firstRow="1" firstCol="1" bandRow="1">
                <a:tableStyleId>{5C22544A-7EE6-4342-B048-85BDC9FD1C3A}</a:tableStyleId>
              </a:tblPr>
              <a:tblGrid>
                <a:gridCol w="1250535">
                  <a:extLst>
                    <a:ext uri="{9D8B030D-6E8A-4147-A177-3AD203B41FA5}">
                      <a16:colId xmlns:a16="http://schemas.microsoft.com/office/drawing/2014/main" val="20000"/>
                    </a:ext>
                  </a:extLst>
                </a:gridCol>
                <a:gridCol w="5353043">
                  <a:extLst>
                    <a:ext uri="{9D8B030D-6E8A-4147-A177-3AD203B41FA5}">
                      <a16:colId xmlns:a16="http://schemas.microsoft.com/office/drawing/2014/main" val="20001"/>
                    </a:ext>
                  </a:extLst>
                </a:gridCol>
                <a:gridCol w="4334513">
                  <a:extLst>
                    <a:ext uri="{9D8B030D-6E8A-4147-A177-3AD203B41FA5}">
                      <a16:colId xmlns:a16="http://schemas.microsoft.com/office/drawing/2014/main" val="20002"/>
                    </a:ext>
                  </a:extLst>
                </a:gridCol>
              </a:tblGrid>
              <a:tr h="517028">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手法</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52718">
                <a:tc>
                  <a:txBody>
                    <a:bodyPr/>
                    <a:lstStyle/>
                    <a:p>
                      <a:pPr algn="ctr">
                        <a:lnSpc>
                          <a:spcPct val="150000"/>
                        </a:lnSpc>
                      </a:pPr>
                      <a:r>
                        <a:rPr lang="zh-CN"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象征</a:t>
                      </a:r>
                      <a:endParaRPr lang="zh-CN" sz="2800" kern="100" dirty="0">
                        <a:solidFill>
                          <a:srgbClr val="4C6057"/>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98108">
                <a:tc>
                  <a:txBody>
                    <a:bodyPr/>
                    <a:lstStyle/>
                    <a:p>
                      <a:pPr algn="ctr">
                        <a:lnSpc>
                          <a:spcPct val="150000"/>
                        </a:lnSpc>
                      </a:pPr>
                      <a:r>
                        <a:rPr lang="zh-CN"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抑扬法</a:t>
                      </a:r>
                      <a:endParaRPr lang="zh-CN" sz="2800" kern="100" dirty="0">
                        <a:solidFill>
                          <a:srgbClr val="4C6057"/>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 name="文本框 5"/>
          <p:cNvSpPr txBox="1"/>
          <p:nvPr/>
        </p:nvSpPr>
        <p:spPr>
          <a:xfrm>
            <a:off x="2012482" y="1736245"/>
            <a:ext cx="4901665" cy="1082669"/>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通过</a:t>
            </a:r>
            <a:r>
              <a:rPr kumimoji="0" lang="zh-CN" altLang="en-US" sz="28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某一具体事物</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来表现与之有某种联系的概念、思想感情。</a:t>
            </a:r>
            <a:endParaRPr kumimoji="0" lang="zh-CN" altLang="en-US" sz="2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 name="文本框 6"/>
          <p:cNvSpPr txBox="1"/>
          <p:nvPr/>
        </p:nvSpPr>
        <p:spPr>
          <a:xfrm>
            <a:off x="7361336" y="1698542"/>
            <a:ext cx="3759467" cy="115807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引申事理，形象而含蓄，耐人寻味。</a:t>
            </a:r>
          </a:p>
        </p:txBody>
      </p:sp>
      <p:sp>
        <p:nvSpPr>
          <p:cNvPr id="8" name="文本框 7"/>
          <p:cNvSpPr txBox="1"/>
          <p:nvPr/>
        </p:nvSpPr>
        <p:spPr>
          <a:xfrm>
            <a:off x="2012482" y="3189784"/>
            <a:ext cx="5167921" cy="245227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抑扬就是</a:t>
            </a:r>
            <a:r>
              <a:rPr kumimoji="0" lang="zh-CN" altLang="en-US" sz="26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欲扬先抑或者欲抑先扬</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，指在作品中为了更好地颂扬或贬抑人物或事件，经常采用的以扬（抑）为手段，以抑（扬）为目的，以退为进，或以进为退的写作技法。</a:t>
            </a:r>
          </a:p>
        </p:txBody>
      </p:sp>
      <p:sp>
        <p:nvSpPr>
          <p:cNvPr id="9" name="文本框 8"/>
          <p:cNvSpPr txBox="1"/>
          <p:nvPr/>
        </p:nvSpPr>
        <p:spPr>
          <a:xfrm>
            <a:off x="7361336" y="3323872"/>
            <a:ext cx="4203709" cy="211679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在变化的反差中突出事物，两相对照，形成起伏之势，给读者以强烈印象，增强作品的艺术效果。</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from="0" to="1" calcmode="lin" valueType="num">
                                      <p:cBhvr>
                                        <p:cTn id="7" dur="10" fill="hold">
                                          <p:stCondLst>
                                            <p:cond delay="0"/>
                                          </p:stCondLst>
                                        </p:cTn>
                                        <p:tgtEl>
                                          <p:spTgt spid="7"/>
                                        </p:tgtEl>
                                        <p:attrNameLst>
                                          <p:attrName>style.opacity</p:attrName>
                                        </p:attrNameLst>
                                      </p:cBhvr>
                                    </p:anim>
                                    <p:anim to="" calcmode="lin" valueType="num">
                                      <p:cBhvr>
                                        <p:cTn id="8" dur="1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from="0" to="1" calcmode="lin" valueType="num">
                                      <p:cBhvr>
                                        <p:cTn id="13" dur="10" fill="hold">
                                          <p:stCondLst>
                                            <p:cond delay="0"/>
                                          </p:stCondLst>
                                        </p:cTn>
                                        <p:tgtEl>
                                          <p:spTgt spid="9"/>
                                        </p:tgtEl>
                                        <p:attrNameLst>
                                          <p:attrName>style.opacity</p:attrName>
                                        </p:attrNameLst>
                                      </p:cBhvr>
                                    </p:anim>
                                    <p:anim to="" calcmode="lin" valueType="num">
                                      <p:cBhvr>
                                        <p:cTn id="14"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488950" y="646049"/>
            <a:ext cx="11214100" cy="5585069"/>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 name="矩形: 圆角 2"/>
          <p:cNvSpPr/>
          <p:nvPr/>
        </p:nvSpPr>
        <p:spPr>
          <a:xfrm>
            <a:off x="626954" y="845073"/>
            <a:ext cx="10938093" cy="586270"/>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2" name="表格 1"/>
          <p:cNvGraphicFramePr>
            <a:graphicFrameLocks noGrp="1"/>
          </p:cNvGraphicFramePr>
          <p:nvPr/>
        </p:nvGraphicFramePr>
        <p:xfrm>
          <a:off x="626955" y="845075"/>
          <a:ext cx="10938091" cy="5176313"/>
        </p:xfrm>
        <a:graphic>
          <a:graphicData uri="http://schemas.openxmlformats.org/drawingml/2006/table">
            <a:tbl>
              <a:tblPr firstRow="1" firstCol="1" bandRow="1">
                <a:tableStyleId>{5C22544A-7EE6-4342-B048-85BDC9FD1C3A}</a:tableStyleId>
              </a:tblPr>
              <a:tblGrid>
                <a:gridCol w="1250535">
                  <a:extLst>
                    <a:ext uri="{9D8B030D-6E8A-4147-A177-3AD203B41FA5}">
                      <a16:colId xmlns:a16="http://schemas.microsoft.com/office/drawing/2014/main" val="20000"/>
                    </a:ext>
                  </a:extLst>
                </a:gridCol>
                <a:gridCol w="4398182">
                  <a:extLst>
                    <a:ext uri="{9D8B030D-6E8A-4147-A177-3AD203B41FA5}">
                      <a16:colId xmlns:a16="http://schemas.microsoft.com/office/drawing/2014/main" val="20001"/>
                    </a:ext>
                  </a:extLst>
                </a:gridCol>
                <a:gridCol w="5289374">
                  <a:extLst>
                    <a:ext uri="{9D8B030D-6E8A-4147-A177-3AD203B41FA5}">
                      <a16:colId xmlns:a16="http://schemas.microsoft.com/office/drawing/2014/main" val="20002"/>
                    </a:ext>
                  </a:extLst>
                </a:gridCol>
              </a:tblGrid>
              <a:tr h="440233">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手法</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12408">
                <a:tc>
                  <a:txBody>
                    <a:bodyPr/>
                    <a:lstStyle/>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托物</a:t>
                      </a:r>
                    </a:p>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言志</a:t>
                      </a: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23672">
                <a:tc>
                  <a:txBody>
                    <a:bodyPr/>
                    <a:lstStyle/>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虚实</a:t>
                      </a:r>
                    </a:p>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结合</a:t>
                      </a: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 name="文本框 5"/>
          <p:cNvSpPr txBox="1"/>
          <p:nvPr/>
        </p:nvSpPr>
        <p:spPr>
          <a:xfrm>
            <a:off x="2042682" y="1895636"/>
            <a:ext cx="4145037" cy="1082669"/>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假托某种具体事物</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来表达作者特定的主张或哲理。</a:t>
            </a:r>
          </a:p>
        </p:txBody>
      </p:sp>
      <p:sp>
        <p:nvSpPr>
          <p:cNvPr id="7" name="文本框 6"/>
          <p:cNvSpPr txBox="1"/>
          <p:nvPr/>
        </p:nvSpPr>
        <p:spPr>
          <a:xfrm>
            <a:off x="6377539" y="1471053"/>
            <a:ext cx="5183496" cy="212218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把要抒发的感情、要阐发的思想，借助于对某事物或物品的描摹议论，含蓄地表达出来，给人留下思考的余地和想象的空间。</a:t>
            </a:r>
          </a:p>
        </p:txBody>
      </p:sp>
      <p:sp>
        <p:nvSpPr>
          <p:cNvPr id="8" name="文本框 7"/>
          <p:cNvSpPr txBox="1"/>
          <p:nvPr/>
        </p:nvSpPr>
        <p:spPr>
          <a:xfrm>
            <a:off x="1945105" y="3758886"/>
            <a:ext cx="4340192" cy="197214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虚实结合就是</a:t>
            </a:r>
            <a:r>
              <a:rPr kumimoji="0" lang="zh-CN" altLang="en-US" sz="26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把抽象的述说与具体的描写结合</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，或者是把眼前现实生活的描写与回忆、想象、历史结合起来。</a:t>
            </a:r>
          </a:p>
        </p:txBody>
      </p:sp>
      <p:sp>
        <p:nvSpPr>
          <p:cNvPr id="9" name="文本框 8"/>
          <p:cNvSpPr txBox="1"/>
          <p:nvPr/>
        </p:nvSpPr>
        <p:spPr>
          <a:xfrm>
            <a:off x="6377539" y="3807024"/>
            <a:ext cx="5183496" cy="197214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抓住重点，或以实衬虚，或以虚衬实，突出事物的本质特征，从而更鲜明地刻画人物的性格，凸显事物、景物的特点，更集中地揭示题旨。</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from="0" to="1" calcmode="lin" valueType="num">
                                      <p:cBhvr>
                                        <p:cTn id="7" dur="10" fill="hold">
                                          <p:stCondLst>
                                            <p:cond delay="0"/>
                                          </p:stCondLst>
                                        </p:cTn>
                                        <p:tgtEl>
                                          <p:spTgt spid="7"/>
                                        </p:tgtEl>
                                        <p:attrNameLst>
                                          <p:attrName>style.opacity</p:attrName>
                                        </p:attrNameLst>
                                      </p:cBhvr>
                                    </p:anim>
                                    <p:anim to="" calcmode="lin" valueType="num">
                                      <p:cBhvr>
                                        <p:cTn id="8" dur="1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from="0" to="1" calcmode="lin" valueType="num">
                                      <p:cBhvr>
                                        <p:cTn id="13" dur="10" fill="hold">
                                          <p:stCondLst>
                                            <p:cond delay="0"/>
                                          </p:stCondLst>
                                        </p:cTn>
                                        <p:tgtEl>
                                          <p:spTgt spid="9"/>
                                        </p:tgtEl>
                                        <p:attrNameLst>
                                          <p:attrName>style.opacity</p:attrName>
                                        </p:attrNameLst>
                                      </p:cBhvr>
                                    </p:anim>
                                    <p:anim to="" calcmode="lin" valueType="num">
                                      <p:cBhvr>
                                        <p:cTn id="14"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482600" y="1065235"/>
            <a:ext cx="11214100" cy="5220062"/>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latin typeface="Arial" panose="020B0604020202090204"/>
              <a:ea typeface="等线"/>
            </a:endParaRPr>
          </a:p>
        </p:txBody>
      </p:sp>
      <p:sp>
        <p:nvSpPr>
          <p:cNvPr id="3" name="文本框 2"/>
          <p:cNvSpPr txBox="1"/>
          <p:nvPr/>
        </p:nvSpPr>
        <p:spPr>
          <a:xfrm>
            <a:off x="693520" y="227013"/>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en-US" altLang="zh-CN" dirty="0">
                <a:sym typeface="微软雅黑" panose="020B0503020204020204" pitchFamily="34" charset="-122"/>
              </a:rPr>
              <a:t>2.</a:t>
            </a:r>
            <a:r>
              <a:rPr lang="zh-CN" altLang="en-US" dirty="0">
                <a:sym typeface="微软雅黑" panose="020B0503020204020204" pitchFamily="34" charset="-122"/>
              </a:rPr>
              <a:t> 散文的三种思路结构类型</a:t>
            </a:r>
            <a:endParaRPr lang="zh-CN" altLang="zh-CN" dirty="0">
              <a:sym typeface="微软雅黑" panose="020B0503020204020204" pitchFamily="34" charset="-122"/>
            </a:endParaRPr>
          </a:p>
        </p:txBody>
      </p:sp>
      <p:sp>
        <p:nvSpPr>
          <p:cNvPr id="2" name="矩形 1"/>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CAB8"/>
              </a:solidFill>
            </a:endParaRPr>
          </a:p>
        </p:txBody>
      </p:sp>
      <p:grpSp>
        <p:nvGrpSpPr>
          <p:cNvPr id="8" name="组合 7"/>
          <p:cNvGrpSpPr/>
          <p:nvPr/>
        </p:nvGrpSpPr>
        <p:grpSpPr>
          <a:xfrm>
            <a:off x="851402" y="1277331"/>
            <a:ext cx="3200834" cy="660488"/>
            <a:chOff x="966905" y="1230642"/>
            <a:chExt cx="3200834" cy="660488"/>
          </a:xfrm>
        </p:grpSpPr>
        <p:sp>
          <p:nvSpPr>
            <p:cNvPr id="5" name="矩形: 圆角 4"/>
            <p:cNvSpPr/>
            <p:nvPr/>
          </p:nvSpPr>
          <p:spPr>
            <a:xfrm>
              <a:off x="966905" y="1274886"/>
              <a:ext cx="3200834"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sp>
          <p:nvSpPr>
            <p:cNvPr id="7" name="文本框 6"/>
            <p:cNvSpPr txBox="1"/>
            <p:nvPr/>
          </p:nvSpPr>
          <p:spPr>
            <a:xfrm>
              <a:off x="1216960" y="1230642"/>
              <a:ext cx="2883402"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0" normalizeH="0" baseline="0" noProof="0">
                  <a:ln>
                    <a:noFill/>
                  </a:ln>
                  <a:solidFill>
                    <a:srgbClr val="D3D1B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写景状物类散文</a:t>
              </a:r>
              <a:endParaRPr kumimoji="0" lang="en-US" altLang="zh-CN" sz="2800" b="1" i="0" u="none" strike="noStrike" kern="1200" cap="none" spc="0" normalizeH="0" baseline="0" noProof="0" dirty="0">
                <a:ln>
                  <a:noFill/>
                </a:ln>
                <a:solidFill>
                  <a:srgbClr val="D3D1B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6" name="组合 5"/>
          <p:cNvGrpSpPr/>
          <p:nvPr/>
        </p:nvGrpSpPr>
        <p:grpSpPr>
          <a:xfrm>
            <a:off x="851402" y="2067143"/>
            <a:ext cx="10489196" cy="1278527"/>
            <a:chOff x="851402" y="2067143"/>
            <a:chExt cx="10489196" cy="1278527"/>
          </a:xfrm>
        </p:grpSpPr>
        <p:sp>
          <p:nvSpPr>
            <p:cNvPr id="13" name="矩形: 圆角 12"/>
            <p:cNvSpPr/>
            <p:nvPr/>
          </p:nvSpPr>
          <p:spPr>
            <a:xfrm>
              <a:off x="851402" y="2120839"/>
              <a:ext cx="10489196" cy="1224831"/>
            </a:xfrm>
            <a:prstGeom prst="roundRect">
              <a:avLst>
                <a:gd name="adj" fmla="val 7237"/>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34281" y="2067143"/>
              <a:ext cx="8512391" cy="1158074"/>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①静赏式</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，即景点概述</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景点静赏</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景点联想；</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定点定景</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多方写景</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联想深化主题</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9" name="组合 8"/>
          <p:cNvGrpSpPr/>
          <p:nvPr/>
        </p:nvGrpSpPr>
        <p:grpSpPr>
          <a:xfrm>
            <a:off x="851402" y="3443411"/>
            <a:ext cx="10489196" cy="1240478"/>
            <a:chOff x="851402" y="3443411"/>
            <a:chExt cx="10489196" cy="1240478"/>
          </a:xfrm>
        </p:grpSpPr>
        <p:sp>
          <p:nvSpPr>
            <p:cNvPr id="14" name="矩形: 圆角 13"/>
            <p:cNvSpPr/>
            <p:nvPr/>
          </p:nvSpPr>
          <p:spPr>
            <a:xfrm>
              <a:off x="851402" y="3459058"/>
              <a:ext cx="10489196" cy="1224831"/>
            </a:xfrm>
            <a:prstGeom prst="roundRect">
              <a:avLst>
                <a:gd name="adj" fmla="val 7237"/>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34281" y="3443411"/>
              <a:ext cx="7958717" cy="1158074"/>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b="1" dirty="0">
                  <a:solidFill>
                    <a:srgbClr val="4F635A"/>
                  </a:solidFill>
                  <a:latin typeface="微软雅黑" panose="020B0503020204020204" pitchFamily="34" charset="-122"/>
                  <a:sym typeface="微软雅黑" panose="020B0503020204020204" pitchFamily="34" charset="-122"/>
                </a:rPr>
                <a:t>②参游式</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，即入景</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赏景</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联想</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收束；</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移步换景</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景变情迁</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虚实相间</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篇末点题</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16" name="组合 15"/>
          <p:cNvGrpSpPr/>
          <p:nvPr/>
        </p:nvGrpSpPr>
        <p:grpSpPr>
          <a:xfrm>
            <a:off x="851402" y="4793376"/>
            <a:ext cx="10489196" cy="1228732"/>
            <a:chOff x="851402" y="4793376"/>
            <a:chExt cx="10489196" cy="1228732"/>
          </a:xfrm>
        </p:grpSpPr>
        <p:sp>
          <p:nvSpPr>
            <p:cNvPr id="15" name="矩形: 圆角 14"/>
            <p:cNvSpPr/>
            <p:nvPr/>
          </p:nvSpPr>
          <p:spPr>
            <a:xfrm>
              <a:off x="851402" y="4797277"/>
              <a:ext cx="10489196" cy="1224831"/>
            </a:xfrm>
            <a:prstGeom prst="roundRect">
              <a:avLst>
                <a:gd name="adj" fmla="val 7237"/>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034281" y="4793376"/>
              <a:ext cx="7958717" cy="1158074"/>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b="1" dirty="0">
                  <a:solidFill>
                    <a:srgbClr val="4F635A"/>
                  </a:solidFill>
                  <a:latin typeface="微软雅黑" panose="020B0503020204020204" pitchFamily="34" charset="-122"/>
                  <a:sym typeface="微软雅黑" panose="020B0503020204020204" pitchFamily="34" charset="-122"/>
                </a:rPr>
                <a:t>③象征式</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，即描摹物</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由物及人</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言志向；</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形在写物</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旨在象征</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卒章显志</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from="0" to="1" calcmode="lin" valueType="num">
                                      <p:cBhvr>
                                        <p:cTn id="7" dur="10" fill="hold">
                                          <p:stCondLst>
                                            <p:cond delay="0"/>
                                          </p:stCondLst>
                                        </p:cTn>
                                        <p:tgtEl>
                                          <p:spTgt spid="6"/>
                                        </p:tgtEl>
                                        <p:attrNameLst>
                                          <p:attrName>style.opacity</p:attrName>
                                        </p:attrNameLst>
                                      </p:cBhvr>
                                    </p:anim>
                                    <p:anim to="" calcmode="lin" valueType="num">
                                      <p:cBhvr>
                                        <p:cTn id="8" dur="1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from="0" to="1" calcmode="lin" valueType="num">
                                      <p:cBhvr>
                                        <p:cTn id="13" dur="10" fill="hold">
                                          <p:stCondLst>
                                            <p:cond delay="0"/>
                                          </p:stCondLst>
                                        </p:cTn>
                                        <p:tgtEl>
                                          <p:spTgt spid="9"/>
                                        </p:tgtEl>
                                        <p:attrNameLst>
                                          <p:attrName>style.opacity</p:attrName>
                                        </p:attrNameLst>
                                      </p:cBhvr>
                                    </p:anim>
                                    <p:anim to="" calcmode="lin" valueType="num">
                                      <p:cBhvr>
                                        <p:cTn id="14"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from="0" to="1" calcmode="lin" valueType="num">
                                      <p:cBhvr>
                                        <p:cTn id="19" dur="10" fill="hold">
                                          <p:stCondLst>
                                            <p:cond delay="0"/>
                                          </p:stCondLst>
                                        </p:cTn>
                                        <p:tgtEl>
                                          <p:spTgt spid="16"/>
                                        </p:tgtEl>
                                        <p:attrNameLst>
                                          <p:attrName>style.opacity</p:attrName>
                                        </p:attrNameLst>
                                      </p:cBhvr>
                                    </p:anim>
                                    <p:anim to="" calcmode="lin" valueType="num">
                                      <p:cBhvr>
                                        <p:cTn id="20" dur="10" fill="hold">
                                          <p:stCondLst>
                                            <p:cond delay="0"/>
                                          </p:stCondLst>
                                        </p:cTn>
                                        <p:tgtEl>
                                          <p:spTgt spid="1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488950" y="646049"/>
            <a:ext cx="11214100" cy="5585069"/>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 name="矩形: 圆角 2"/>
          <p:cNvSpPr/>
          <p:nvPr/>
        </p:nvSpPr>
        <p:spPr>
          <a:xfrm>
            <a:off x="626954" y="845073"/>
            <a:ext cx="10938093" cy="586270"/>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2" name="表格 1"/>
          <p:cNvGraphicFramePr>
            <a:graphicFrameLocks noGrp="1"/>
          </p:cNvGraphicFramePr>
          <p:nvPr/>
        </p:nvGraphicFramePr>
        <p:xfrm>
          <a:off x="626955" y="845075"/>
          <a:ext cx="10938091" cy="5238091"/>
        </p:xfrm>
        <a:graphic>
          <a:graphicData uri="http://schemas.openxmlformats.org/drawingml/2006/table">
            <a:tbl>
              <a:tblPr firstRow="1" firstCol="1" bandRow="1">
                <a:tableStyleId>{5C22544A-7EE6-4342-B048-85BDC9FD1C3A}</a:tableStyleId>
              </a:tblPr>
              <a:tblGrid>
                <a:gridCol w="1250535">
                  <a:extLst>
                    <a:ext uri="{9D8B030D-6E8A-4147-A177-3AD203B41FA5}">
                      <a16:colId xmlns:a16="http://schemas.microsoft.com/office/drawing/2014/main" val="20000"/>
                    </a:ext>
                  </a:extLst>
                </a:gridCol>
                <a:gridCol w="5351083">
                  <a:extLst>
                    <a:ext uri="{9D8B030D-6E8A-4147-A177-3AD203B41FA5}">
                      <a16:colId xmlns:a16="http://schemas.microsoft.com/office/drawing/2014/main" val="20001"/>
                    </a:ext>
                  </a:extLst>
                </a:gridCol>
                <a:gridCol w="4336473">
                  <a:extLst>
                    <a:ext uri="{9D8B030D-6E8A-4147-A177-3AD203B41FA5}">
                      <a16:colId xmlns:a16="http://schemas.microsoft.com/office/drawing/2014/main" val="20002"/>
                    </a:ext>
                  </a:extLst>
                </a:gridCol>
              </a:tblGrid>
              <a:tr h="440233">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手法</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12408">
                <a:tc>
                  <a:txBody>
                    <a:bodyPr/>
                    <a:lstStyle/>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借景</a:t>
                      </a:r>
                    </a:p>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抒情</a:t>
                      </a: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85450">
                <a:tc>
                  <a:txBody>
                    <a:bodyPr/>
                    <a:lstStyle/>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衬托</a:t>
                      </a: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 name="文本框 5"/>
          <p:cNvSpPr txBox="1"/>
          <p:nvPr/>
        </p:nvSpPr>
        <p:spPr>
          <a:xfrm>
            <a:off x="1945103" y="1553365"/>
            <a:ext cx="5216091" cy="197214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指作者带着强烈的主观感情去描写客观景物，把自身</a:t>
            </a:r>
            <a:r>
              <a:rPr kumimoji="0" lang="zh-CN" altLang="en-US" sz="26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所要抒发的感情、表达的心情寄寓在此景此物中</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，通过描写此景此物予以抒发。</a:t>
            </a:r>
          </a:p>
        </p:txBody>
      </p:sp>
      <p:sp>
        <p:nvSpPr>
          <p:cNvPr id="7" name="文本框 6"/>
          <p:cNvSpPr txBox="1"/>
          <p:nvPr/>
        </p:nvSpPr>
        <p:spPr>
          <a:xfrm>
            <a:off x="7449954" y="1859767"/>
            <a:ext cx="3878981" cy="1081899"/>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通过对景物的描写来衬托作者或喜或悲的情感。</a:t>
            </a:r>
          </a:p>
        </p:txBody>
      </p:sp>
      <p:sp>
        <p:nvSpPr>
          <p:cNvPr id="8" name="文本框 7"/>
          <p:cNvSpPr txBox="1"/>
          <p:nvPr/>
        </p:nvSpPr>
        <p:spPr>
          <a:xfrm>
            <a:off x="1945103" y="4004470"/>
            <a:ext cx="5216090" cy="15997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为了突出主要事物，用类似的事物或反面的、有差别的事物作陪衬，</a:t>
            </a:r>
            <a:r>
              <a:rPr kumimoji="0" lang="zh-CN" altLang="en-US" sz="28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“烘云托月”</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9" name="文本框 8"/>
          <p:cNvSpPr txBox="1"/>
          <p:nvPr/>
        </p:nvSpPr>
        <p:spPr>
          <a:xfrm>
            <a:off x="7449954" y="4016495"/>
            <a:ext cx="3565563" cy="149201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用渲染描绘某一事物来突出所要表现的事物的特点，营造氛围。</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from="0" to="1" calcmode="lin" valueType="num">
                                      <p:cBhvr>
                                        <p:cTn id="7" dur="10" fill="hold">
                                          <p:stCondLst>
                                            <p:cond delay="0"/>
                                          </p:stCondLst>
                                        </p:cTn>
                                        <p:tgtEl>
                                          <p:spTgt spid="7"/>
                                        </p:tgtEl>
                                        <p:attrNameLst>
                                          <p:attrName>style.opacity</p:attrName>
                                        </p:attrNameLst>
                                      </p:cBhvr>
                                    </p:anim>
                                    <p:anim to="" calcmode="lin" valueType="num">
                                      <p:cBhvr>
                                        <p:cTn id="8" dur="1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from="0" to="1" calcmode="lin" valueType="num">
                                      <p:cBhvr>
                                        <p:cTn id="13" dur="10" fill="hold">
                                          <p:stCondLst>
                                            <p:cond delay="0"/>
                                          </p:stCondLst>
                                        </p:cTn>
                                        <p:tgtEl>
                                          <p:spTgt spid="9"/>
                                        </p:tgtEl>
                                        <p:attrNameLst>
                                          <p:attrName>style.opacity</p:attrName>
                                        </p:attrNameLst>
                                      </p:cBhvr>
                                    </p:anim>
                                    <p:anim to="" calcmode="lin" valueType="num">
                                      <p:cBhvr>
                                        <p:cTn id="14"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488950" y="266700"/>
            <a:ext cx="11214100" cy="6330749"/>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 name="矩形: 圆角 2"/>
          <p:cNvSpPr/>
          <p:nvPr/>
        </p:nvSpPr>
        <p:spPr>
          <a:xfrm>
            <a:off x="626954" y="421561"/>
            <a:ext cx="10938093" cy="586270"/>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2" name="表格 1"/>
          <p:cNvGraphicFramePr>
            <a:graphicFrameLocks noGrp="1"/>
          </p:cNvGraphicFramePr>
          <p:nvPr/>
        </p:nvGraphicFramePr>
        <p:xfrm>
          <a:off x="626955" y="423510"/>
          <a:ext cx="10938091" cy="6012931"/>
        </p:xfrm>
        <a:graphic>
          <a:graphicData uri="http://schemas.openxmlformats.org/drawingml/2006/table">
            <a:tbl>
              <a:tblPr firstRow="1" firstCol="1" bandRow="1">
                <a:tableStyleId>{5C22544A-7EE6-4342-B048-85BDC9FD1C3A}</a:tableStyleId>
              </a:tblPr>
              <a:tblGrid>
                <a:gridCol w="1250535">
                  <a:extLst>
                    <a:ext uri="{9D8B030D-6E8A-4147-A177-3AD203B41FA5}">
                      <a16:colId xmlns:a16="http://schemas.microsoft.com/office/drawing/2014/main" val="20000"/>
                    </a:ext>
                  </a:extLst>
                </a:gridCol>
                <a:gridCol w="4629188">
                  <a:extLst>
                    <a:ext uri="{9D8B030D-6E8A-4147-A177-3AD203B41FA5}">
                      <a16:colId xmlns:a16="http://schemas.microsoft.com/office/drawing/2014/main" val="20001"/>
                    </a:ext>
                  </a:extLst>
                </a:gridCol>
                <a:gridCol w="5058368">
                  <a:extLst>
                    <a:ext uri="{9D8B030D-6E8A-4147-A177-3AD203B41FA5}">
                      <a16:colId xmlns:a16="http://schemas.microsoft.com/office/drawing/2014/main" val="20002"/>
                    </a:ext>
                  </a:extLst>
                </a:gridCol>
              </a:tblGrid>
              <a:tr h="497756">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手法</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924355">
                <a:tc>
                  <a:txBody>
                    <a:bodyPr/>
                    <a:lstStyle/>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渲染</a:t>
                      </a: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24355">
                <a:tc>
                  <a:txBody>
                    <a:bodyPr/>
                    <a:lstStyle/>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点面</a:t>
                      </a:r>
                    </a:p>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结合</a:t>
                      </a: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66465">
                <a:tc>
                  <a:txBody>
                    <a:bodyPr/>
                    <a:lstStyle/>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以小</a:t>
                      </a:r>
                    </a:p>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见大</a:t>
                      </a: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6" name="文本框 5"/>
          <p:cNvSpPr txBox="1"/>
          <p:nvPr/>
        </p:nvSpPr>
        <p:spPr>
          <a:xfrm>
            <a:off x="1945103" y="996209"/>
            <a:ext cx="4754080" cy="182755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本是一种国画技法，一般在需要强调的地方浓墨重彩，使画面形象的某一方面更为突出，用于艺术创作，就是</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指正面着意描写</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7" name="文本框 6"/>
          <p:cNvSpPr txBox="1"/>
          <p:nvPr/>
        </p:nvSpPr>
        <p:spPr>
          <a:xfrm>
            <a:off x="7403435" y="1372091"/>
            <a:ext cx="3229601" cy="1005788"/>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强化和丰富艺术形象，增强审美效果。</a:t>
            </a:r>
          </a:p>
        </p:txBody>
      </p:sp>
      <p:sp>
        <p:nvSpPr>
          <p:cNvPr id="8" name="文本框 7"/>
          <p:cNvSpPr txBox="1"/>
          <p:nvPr/>
        </p:nvSpPr>
        <p:spPr>
          <a:xfrm>
            <a:off x="1945103" y="2881747"/>
            <a:ext cx="4754080" cy="182755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指的是</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详写和略写的相结合</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。所谓“点”，是对某个事物或多个事物的详细描写；所谓“面”，是多个事物的概括描写。</a:t>
            </a:r>
          </a:p>
        </p:txBody>
      </p:sp>
      <p:sp>
        <p:nvSpPr>
          <p:cNvPr id="9" name="文本框 8"/>
          <p:cNvSpPr txBox="1"/>
          <p:nvPr/>
        </p:nvSpPr>
        <p:spPr>
          <a:xfrm>
            <a:off x="6612555" y="2881747"/>
            <a:ext cx="4984433" cy="182755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叙写事件全过程是面，抓住某一特殊情节或细节是点，两者结合能反映出事物的全貌，又能突出重点，表达事件的普遍意义和特殊意义。</a:t>
            </a:r>
          </a:p>
        </p:txBody>
      </p:sp>
      <p:sp>
        <p:nvSpPr>
          <p:cNvPr id="5" name="文本框 4"/>
          <p:cNvSpPr txBox="1"/>
          <p:nvPr/>
        </p:nvSpPr>
        <p:spPr>
          <a:xfrm>
            <a:off x="1945103" y="4769897"/>
            <a:ext cx="4388320" cy="138435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也称小中见大法，即文章作品中，通过</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小事件和细节</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来揭示重大主题写作方法。</a:t>
            </a:r>
          </a:p>
        </p:txBody>
      </p:sp>
      <p:sp>
        <p:nvSpPr>
          <p:cNvPr id="10" name="文本框 9"/>
          <p:cNvSpPr txBox="1"/>
          <p:nvPr/>
        </p:nvSpPr>
        <p:spPr>
          <a:xfrm>
            <a:off x="6612555" y="4769897"/>
            <a:ext cx="4811362" cy="138435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抓住最能体现大主题、看似平凡细小却包含典型意义和生命哲理的小事件来叙写，感人且具有社会意义。</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from="0" to="1" calcmode="lin" valueType="num">
                                      <p:cBhvr>
                                        <p:cTn id="7" dur="10" fill="hold">
                                          <p:stCondLst>
                                            <p:cond delay="0"/>
                                          </p:stCondLst>
                                        </p:cTn>
                                        <p:tgtEl>
                                          <p:spTgt spid="7"/>
                                        </p:tgtEl>
                                        <p:attrNameLst>
                                          <p:attrName>style.opacity</p:attrName>
                                        </p:attrNameLst>
                                      </p:cBhvr>
                                    </p:anim>
                                    <p:anim to="" calcmode="lin" valueType="num">
                                      <p:cBhvr>
                                        <p:cTn id="8" dur="1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from="0" to="1" calcmode="lin" valueType="num">
                                      <p:cBhvr>
                                        <p:cTn id="13" dur="10" fill="hold">
                                          <p:stCondLst>
                                            <p:cond delay="0"/>
                                          </p:stCondLst>
                                        </p:cTn>
                                        <p:tgtEl>
                                          <p:spTgt spid="9"/>
                                        </p:tgtEl>
                                        <p:attrNameLst>
                                          <p:attrName>style.opacity</p:attrName>
                                        </p:attrNameLst>
                                      </p:cBhvr>
                                    </p:anim>
                                    <p:anim to="" calcmode="lin" valueType="num">
                                      <p:cBhvr>
                                        <p:cTn id="14"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from="0" to="1" calcmode="lin" valueType="num">
                                      <p:cBhvr>
                                        <p:cTn id="19" dur="10" fill="hold">
                                          <p:stCondLst>
                                            <p:cond delay="0"/>
                                          </p:stCondLst>
                                        </p:cTn>
                                        <p:tgtEl>
                                          <p:spTgt spid="10"/>
                                        </p:tgtEl>
                                        <p:attrNameLst>
                                          <p:attrName>style.opacity</p:attrName>
                                        </p:attrNameLst>
                                      </p:cBhvr>
                                    </p:anim>
                                    <p:anim to="" calcmode="lin" valueType="num">
                                      <p:cBhvr>
                                        <p:cTn id="20" dur="1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488950" y="646049"/>
            <a:ext cx="11214100" cy="5585069"/>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 name="矩形: 圆角 2"/>
          <p:cNvSpPr/>
          <p:nvPr/>
        </p:nvSpPr>
        <p:spPr>
          <a:xfrm>
            <a:off x="626954" y="845073"/>
            <a:ext cx="10938093" cy="586270"/>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2" name="表格 1"/>
          <p:cNvGraphicFramePr>
            <a:graphicFrameLocks noGrp="1"/>
          </p:cNvGraphicFramePr>
          <p:nvPr/>
        </p:nvGraphicFramePr>
        <p:xfrm>
          <a:off x="626955" y="845075"/>
          <a:ext cx="10938091" cy="5192632"/>
        </p:xfrm>
        <a:graphic>
          <a:graphicData uri="http://schemas.openxmlformats.org/drawingml/2006/table">
            <a:tbl>
              <a:tblPr firstRow="1" firstCol="1" bandRow="1">
                <a:tableStyleId>{5C22544A-7EE6-4342-B048-85BDC9FD1C3A}</a:tableStyleId>
              </a:tblPr>
              <a:tblGrid>
                <a:gridCol w="1250535">
                  <a:extLst>
                    <a:ext uri="{9D8B030D-6E8A-4147-A177-3AD203B41FA5}">
                      <a16:colId xmlns:a16="http://schemas.microsoft.com/office/drawing/2014/main" val="20000"/>
                    </a:ext>
                  </a:extLst>
                </a:gridCol>
                <a:gridCol w="5620590">
                  <a:extLst>
                    <a:ext uri="{9D8B030D-6E8A-4147-A177-3AD203B41FA5}">
                      <a16:colId xmlns:a16="http://schemas.microsoft.com/office/drawing/2014/main" val="20001"/>
                    </a:ext>
                  </a:extLst>
                </a:gridCol>
                <a:gridCol w="4066966">
                  <a:extLst>
                    <a:ext uri="{9D8B030D-6E8A-4147-A177-3AD203B41FA5}">
                      <a16:colId xmlns:a16="http://schemas.microsoft.com/office/drawing/2014/main" val="20002"/>
                    </a:ext>
                  </a:extLst>
                </a:gridCol>
              </a:tblGrid>
              <a:tr h="401940">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手法</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内涵</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zh-CN"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表达效果</a:t>
                      </a:r>
                      <a:endParaRPr lang="zh-CN" sz="2800" kern="100" dirty="0">
                        <a:solidFill>
                          <a:srgbClr val="F7F6F4"/>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18976">
                <a:tc>
                  <a:txBody>
                    <a:bodyPr/>
                    <a:lstStyle/>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联想</a:t>
                      </a:r>
                    </a:p>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想象</a:t>
                      </a: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46936">
                <a:tc>
                  <a:txBody>
                    <a:bodyPr/>
                    <a:lstStyle/>
                    <a:p>
                      <a:pPr algn="ctr">
                        <a:lnSpc>
                          <a:spcPct val="100000"/>
                        </a:lnSpc>
                      </a:pPr>
                      <a:r>
                        <a:rPr lang="zh-CN" altLang="en-US" sz="2800" kern="100" dirty="0">
                          <a:solidFill>
                            <a:srgbClr val="4C6057"/>
                          </a:solidFill>
                          <a:effectLst/>
                          <a:latin typeface="微软雅黑" panose="020B0503020204020204" pitchFamily="34" charset="-122"/>
                          <a:ea typeface="微软雅黑" panose="020B0503020204020204" pitchFamily="34" charset="-122"/>
                          <a:sym typeface="微软雅黑" panose="020B0503020204020204" pitchFamily="34" charset="-122"/>
                        </a:rPr>
                        <a:t>对比</a:t>
                      </a: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20000"/>
                        </a:lnSpc>
                        <a:spcBef>
                          <a:spcPts val="0"/>
                        </a:spcBef>
                        <a:spcAft>
                          <a:spcPts val="0"/>
                        </a:spcAft>
                      </a:pPr>
                      <a:endParaRPr lang="zh-CN" altLang="en-US" sz="26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 name="文本框 5"/>
          <p:cNvSpPr txBox="1"/>
          <p:nvPr/>
        </p:nvSpPr>
        <p:spPr>
          <a:xfrm>
            <a:off x="1945103" y="1505381"/>
            <a:ext cx="5433082" cy="227075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联想，是</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对两个相关或者不相关的事物进行相互联系</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，再加上个人的主观臆想。想象，</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是在脑海中凭借现有的记忆和信息进行加工</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从而能产生新的形象</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。联想是想象的基础，想象是联想的升华。</a:t>
            </a:r>
          </a:p>
        </p:txBody>
      </p:sp>
      <p:sp>
        <p:nvSpPr>
          <p:cNvPr id="7" name="文本框 6"/>
          <p:cNvSpPr txBox="1"/>
          <p:nvPr/>
        </p:nvSpPr>
        <p:spPr>
          <a:xfrm>
            <a:off x="7612497" y="1579664"/>
            <a:ext cx="3878981" cy="212218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联想与想象经常在一起使用，可以</a:t>
            </a:r>
            <a:r>
              <a:rPr kumimoji="0" lang="zh-CN" altLang="en-US" sz="26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使文章内容更为丰富，形象更丰满、生动，增强文章的艺术表现力。</a:t>
            </a:r>
          </a:p>
        </p:txBody>
      </p:sp>
      <p:sp>
        <p:nvSpPr>
          <p:cNvPr id="8" name="文本框 7"/>
          <p:cNvSpPr txBox="1"/>
          <p:nvPr/>
        </p:nvSpPr>
        <p:spPr>
          <a:xfrm>
            <a:off x="1945103" y="3957656"/>
            <a:ext cx="5433082" cy="197214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把两个相反、相对的事物或同一事物相反、相对的两个方面放在一起，用</a:t>
            </a:r>
            <a:r>
              <a:rPr kumimoji="0" lang="zh-CN" altLang="en-US" sz="26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比较</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的方法加以描述或说明，这种写作手法叫对比，也叫对照。</a:t>
            </a:r>
          </a:p>
        </p:txBody>
      </p:sp>
      <p:sp>
        <p:nvSpPr>
          <p:cNvPr id="9" name="文本框 8"/>
          <p:cNvSpPr txBox="1"/>
          <p:nvPr/>
        </p:nvSpPr>
        <p:spPr>
          <a:xfrm>
            <a:off x="8206489" y="4266456"/>
            <a:ext cx="3565563" cy="101188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突出事物特点，</a:t>
            </a:r>
            <a:endParaRPr kumimoji="0" lang="en-US" altLang="zh-CN" sz="26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6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使形象鲜明。</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from="0" to="1" calcmode="lin" valueType="num">
                                      <p:cBhvr>
                                        <p:cTn id="7" dur="10" fill="hold">
                                          <p:stCondLst>
                                            <p:cond delay="0"/>
                                          </p:stCondLst>
                                        </p:cTn>
                                        <p:tgtEl>
                                          <p:spTgt spid="7"/>
                                        </p:tgtEl>
                                        <p:attrNameLst>
                                          <p:attrName>style.opacity</p:attrName>
                                        </p:attrNameLst>
                                      </p:cBhvr>
                                    </p:anim>
                                    <p:anim to="" calcmode="lin" valueType="num">
                                      <p:cBhvr>
                                        <p:cTn id="8" dur="1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from="0" to="1" calcmode="lin" valueType="num">
                                      <p:cBhvr>
                                        <p:cTn id="13" dur="10" fill="hold">
                                          <p:stCondLst>
                                            <p:cond delay="0"/>
                                          </p:stCondLst>
                                        </p:cTn>
                                        <p:tgtEl>
                                          <p:spTgt spid="9"/>
                                        </p:tgtEl>
                                        <p:attrNameLst>
                                          <p:attrName>style.opacity</p:attrName>
                                        </p:attrNameLst>
                                      </p:cBhvr>
                                    </p:anim>
                                    <p:anim to="" calcmode="lin" valueType="num">
                                      <p:cBhvr>
                                        <p:cTn id="14"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17536" y="1097224"/>
            <a:ext cx="10956928" cy="4535344"/>
            <a:chOff x="623889" y="1193533"/>
            <a:chExt cx="10944224" cy="5072512"/>
          </a:xfrm>
        </p:grpSpPr>
        <p:sp>
          <p:nvSpPr>
            <p:cNvPr id="9" name="矩形: 剪去对角 8"/>
            <p:cNvSpPr/>
            <p:nvPr/>
          </p:nvSpPr>
          <p:spPr>
            <a:xfrm>
              <a:off x="623889" y="1193533"/>
              <a:ext cx="10944224" cy="5072512"/>
            </a:xfrm>
            <a:prstGeom prst="snip2DiagRect">
              <a:avLst>
                <a:gd name="adj1" fmla="val 9111"/>
                <a:gd name="adj2" fmla="val 8923"/>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10" name="矩形 9"/>
            <p:cNvSpPr/>
            <p:nvPr/>
          </p:nvSpPr>
          <p:spPr>
            <a:xfrm>
              <a:off x="730250" y="1326814"/>
              <a:ext cx="10731502" cy="4805950"/>
            </a:xfrm>
            <a:prstGeom prst="rect">
              <a:avLst/>
            </a:prstGeom>
            <a:noFill/>
            <a:ln w="12700">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grpSp>
      <p:sp>
        <p:nvSpPr>
          <p:cNvPr id="11" name="文本框 10"/>
          <p:cNvSpPr txBox="1"/>
          <p:nvPr/>
        </p:nvSpPr>
        <p:spPr>
          <a:xfrm>
            <a:off x="3948417" y="261659"/>
            <a:ext cx="3657602" cy="76944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r>
            <a:r>
              <a:rPr kumimoji="0" lang="zh-CN" altLang="en-US"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结构技巧</a:t>
            </a:r>
          </a:p>
        </p:txBody>
      </p:sp>
      <p:sp>
        <p:nvSpPr>
          <p:cNvPr id="5" name="文本框 4"/>
          <p:cNvSpPr txBox="1"/>
          <p:nvPr/>
        </p:nvSpPr>
        <p:spPr>
          <a:xfrm>
            <a:off x="1430323" y="1968023"/>
            <a:ext cx="9331354" cy="2590646"/>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711200" algn="just" defTabSz="914400" rtl="0" eaLnBrk="1" fontAlgn="auto" latinLnBrk="0" hangingPunct="1">
              <a:lnSpc>
                <a:spcPct val="130000"/>
              </a:lnSpc>
              <a:spcBef>
                <a:spcPts val="0"/>
              </a:spcBef>
              <a:spcAft>
                <a:spcPts val="0"/>
              </a:spcAft>
              <a:buClrTx/>
              <a:buSzTx/>
              <a:buFontTx/>
              <a:buNone/>
              <a:tabLst/>
              <a:defRPr/>
            </a:pPr>
            <a:r>
              <a:rPr kumimoji="0" lang="zh-CN" altLang="en-US" sz="32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 主要</a:t>
            </a:r>
            <a:r>
              <a:rPr kumimoji="0" lang="zh-CN" altLang="zh-CN" sz="32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指文章在布局谋篇方面的特色</a:t>
            </a:r>
            <a:r>
              <a:rPr kumimoji="0" lang="zh-CN" altLang="en-US" sz="32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32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包括文章</a:t>
            </a:r>
            <a:r>
              <a:rPr kumimoji="0" lang="zh-CN" altLang="zh-CN" sz="32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内容安排的主次、详略、繁简、取舍；包括开门见山、卒章显志、</a:t>
            </a:r>
            <a:r>
              <a:rPr kumimoji="0" lang="zh-CN" altLang="en-US" sz="32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照应题目、</a:t>
            </a:r>
            <a:r>
              <a:rPr kumimoji="0" lang="zh-CN" altLang="zh-CN" sz="32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首尾呼应、</a:t>
            </a:r>
            <a:r>
              <a:rPr kumimoji="0" lang="zh-CN" altLang="en-US" sz="32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前后</a:t>
            </a:r>
            <a:r>
              <a:rPr kumimoji="0" lang="zh-CN" altLang="zh-CN" sz="32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照应、</a:t>
            </a:r>
            <a:r>
              <a:rPr kumimoji="0" lang="zh-CN" altLang="en-US" sz="32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伏笔</a:t>
            </a:r>
            <a:r>
              <a:rPr kumimoji="0" lang="zh-CN" altLang="zh-CN" sz="32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、铺垫、</a:t>
            </a:r>
            <a:r>
              <a:rPr kumimoji="0" lang="zh-CN" altLang="en-US" sz="32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线索、</a:t>
            </a:r>
            <a:r>
              <a:rPr kumimoji="0" lang="zh-CN" altLang="zh-CN" sz="32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设置悬念、制造波澜</a:t>
            </a:r>
            <a:r>
              <a:rPr kumimoji="0" lang="zh-CN" altLang="zh-CN" sz="320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等</a:t>
            </a:r>
            <a:r>
              <a:rPr kumimoji="0" lang="zh-CN" altLang="zh-CN" sz="32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82600" y="204671"/>
            <a:ext cx="11214100" cy="3335082"/>
            <a:chOff x="482600" y="204671"/>
            <a:chExt cx="11214100" cy="3335082"/>
          </a:xfrm>
        </p:grpSpPr>
        <p:sp>
          <p:nvSpPr>
            <p:cNvPr id="13" name="矩形: 圆角 12"/>
            <p:cNvSpPr/>
            <p:nvPr/>
          </p:nvSpPr>
          <p:spPr>
            <a:xfrm>
              <a:off x="482600" y="512956"/>
              <a:ext cx="11214100" cy="3026797"/>
            </a:xfrm>
            <a:prstGeom prst="roundRect">
              <a:avLst>
                <a:gd name="adj" fmla="val 3588"/>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grpSp>
          <p:nvGrpSpPr>
            <p:cNvPr id="7" name="组合 6"/>
            <p:cNvGrpSpPr/>
            <p:nvPr/>
          </p:nvGrpSpPr>
          <p:grpSpPr>
            <a:xfrm>
              <a:off x="844859" y="204671"/>
              <a:ext cx="3059112" cy="641268"/>
              <a:chOff x="966905" y="1230642"/>
              <a:chExt cx="3059112" cy="641268"/>
            </a:xfrm>
          </p:grpSpPr>
          <p:sp>
            <p:nvSpPr>
              <p:cNvPr id="8" name="矩形: 圆角 7"/>
              <p:cNvSpPr/>
              <p:nvPr/>
            </p:nvSpPr>
            <p:spPr>
              <a:xfrm>
                <a:off x="966905" y="1294106"/>
                <a:ext cx="3027397" cy="57780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9" name="文本框 8"/>
              <p:cNvSpPr txBox="1"/>
              <p:nvPr/>
            </p:nvSpPr>
            <p:spPr>
              <a:xfrm>
                <a:off x="998621" y="1230642"/>
                <a:ext cx="3027396"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）开门见山：</a:t>
                </a:r>
              </a:p>
            </p:txBody>
          </p:sp>
        </p:grpSp>
        <p:sp>
          <p:nvSpPr>
            <p:cNvPr id="4" name="文本框 3"/>
            <p:cNvSpPr txBox="1"/>
            <p:nvPr/>
          </p:nvSpPr>
          <p:spPr>
            <a:xfrm>
              <a:off x="865189" y="831049"/>
              <a:ext cx="8240712" cy="2633863"/>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开篇直入正题</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不拐弯抹角</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拖泥带水。艺术效果：</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①强调突出中心</a:t>
              </a: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使主题鲜明突出。</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②总领全文。</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③总起下文。</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④行文不枝不蔓</a:t>
              </a: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干脆利落。</a:t>
              </a:r>
            </a:p>
          </p:txBody>
        </p:sp>
      </p:grpSp>
      <p:grpSp>
        <p:nvGrpSpPr>
          <p:cNvPr id="16" name="组合 15"/>
          <p:cNvGrpSpPr/>
          <p:nvPr/>
        </p:nvGrpSpPr>
        <p:grpSpPr>
          <a:xfrm>
            <a:off x="482600" y="3583100"/>
            <a:ext cx="11214100" cy="2933202"/>
            <a:chOff x="482600" y="3583100"/>
            <a:chExt cx="11214100" cy="2933202"/>
          </a:xfrm>
        </p:grpSpPr>
        <p:sp>
          <p:nvSpPr>
            <p:cNvPr id="14" name="矩形: 圆角 13"/>
            <p:cNvSpPr/>
            <p:nvPr/>
          </p:nvSpPr>
          <p:spPr>
            <a:xfrm>
              <a:off x="482600" y="3857845"/>
              <a:ext cx="11214100" cy="2658457"/>
            </a:xfrm>
            <a:prstGeom prst="roundRect">
              <a:avLst>
                <a:gd name="adj" fmla="val 3401"/>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5" name="文本框 4"/>
            <p:cNvSpPr txBox="1"/>
            <p:nvPr/>
          </p:nvSpPr>
          <p:spPr>
            <a:xfrm>
              <a:off x="865188" y="4228246"/>
              <a:ext cx="7897812" cy="2116798"/>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结尾点明文章主旨或作者的思想感情。艺术效果：</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①深化文章内容</a:t>
              </a: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升华主题思想。</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②总结全文</a:t>
              </a: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使结构完整。</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③有水到渠成之感</a:t>
              </a: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有强调之效。</a:t>
              </a:r>
            </a:p>
          </p:txBody>
        </p:sp>
        <p:grpSp>
          <p:nvGrpSpPr>
            <p:cNvPr id="10" name="组合 9"/>
            <p:cNvGrpSpPr/>
            <p:nvPr/>
          </p:nvGrpSpPr>
          <p:grpSpPr>
            <a:xfrm>
              <a:off x="844859" y="3583100"/>
              <a:ext cx="3054041" cy="641268"/>
              <a:chOff x="966905" y="1230642"/>
              <a:chExt cx="3054041" cy="641268"/>
            </a:xfrm>
          </p:grpSpPr>
          <p:sp>
            <p:nvSpPr>
              <p:cNvPr id="11" name="矩形: 圆角 10"/>
              <p:cNvSpPr/>
              <p:nvPr/>
            </p:nvSpPr>
            <p:spPr>
              <a:xfrm>
                <a:off x="966905" y="1294106"/>
                <a:ext cx="3054041" cy="57780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2" name="文本框 11"/>
              <p:cNvSpPr txBox="1"/>
              <p:nvPr/>
            </p:nvSpPr>
            <p:spPr>
              <a:xfrm>
                <a:off x="998621" y="1230642"/>
                <a:ext cx="2895325"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）卒章显志：</a:t>
                </a: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from="0" to="1" calcmode="lin" valueType="num">
                                      <p:cBhvr>
                                        <p:cTn id="7" dur="10" fill="hold">
                                          <p:stCondLst>
                                            <p:cond delay="0"/>
                                          </p:stCondLst>
                                        </p:cTn>
                                        <p:tgtEl>
                                          <p:spTgt spid="16"/>
                                        </p:tgtEl>
                                        <p:attrNameLst>
                                          <p:attrName>style.opacity</p:attrName>
                                        </p:attrNameLst>
                                      </p:cBhvr>
                                    </p:anim>
                                    <p:anim to="" calcmode="lin" valueType="num">
                                      <p:cBhvr>
                                        <p:cTn id="8" dur="10" fill="hold">
                                          <p:stCondLst>
                                            <p:cond delay="0"/>
                                          </p:stCondLst>
                                        </p:cTn>
                                        <p:tgtEl>
                                          <p:spTgt spid="1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88950" y="373913"/>
            <a:ext cx="11214100" cy="2589330"/>
            <a:chOff x="482600" y="825159"/>
            <a:chExt cx="11214100" cy="2589330"/>
          </a:xfrm>
        </p:grpSpPr>
        <p:sp>
          <p:nvSpPr>
            <p:cNvPr id="13" name="矩形: 圆角 12"/>
            <p:cNvSpPr/>
            <p:nvPr/>
          </p:nvSpPr>
          <p:spPr>
            <a:xfrm>
              <a:off x="482600" y="1133445"/>
              <a:ext cx="11214100" cy="2281044"/>
            </a:xfrm>
            <a:prstGeom prst="roundRect">
              <a:avLst>
                <a:gd name="adj" fmla="val 3588"/>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grpSp>
          <p:nvGrpSpPr>
            <p:cNvPr id="7" name="组合 6"/>
            <p:cNvGrpSpPr/>
            <p:nvPr/>
          </p:nvGrpSpPr>
          <p:grpSpPr>
            <a:xfrm>
              <a:off x="844859" y="825159"/>
              <a:ext cx="3059112" cy="641268"/>
              <a:chOff x="966905" y="1230642"/>
              <a:chExt cx="3059112" cy="641268"/>
            </a:xfrm>
          </p:grpSpPr>
          <p:sp>
            <p:nvSpPr>
              <p:cNvPr id="8" name="矩形: 圆角 7"/>
              <p:cNvSpPr/>
              <p:nvPr/>
            </p:nvSpPr>
            <p:spPr>
              <a:xfrm>
                <a:off x="966905" y="1294106"/>
                <a:ext cx="3027397" cy="57780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9" name="文本框 8"/>
              <p:cNvSpPr txBox="1"/>
              <p:nvPr/>
            </p:nvSpPr>
            <p:spPr>
              <a:xfrm>
                <a:off x="998621" y="1230642"/>
                <a:ext cx="3027396"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）照应题目：</a:t>
                </a:r>
              </a:p>
            </p:txBody>
          </p:sp>
        </p:grpSp>
        <p:sp>
          <p:nvSpPr>
            <p:cNvPr id="4" name="文本框 3"/>
            <p:cNvSpPr txBox="1"/>
            <p:nvPr/>
          </p:nvSpPr>
          <p:spPr>
            <a:xfrm>
              <a:off x="865189" y="1451537"/>
              <a:ext cx="8240712" cy="1599733"/>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文章正文与题目照应。艺术效果：</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①紧扣中心写作，不枝不蔓，行文紧凑集中。</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②反复点扣题目，对中心有强调突出之效。</a:t>
              </a:r>
            </a:p>
          </p:txBody>
        </p:sp>
      </p:grpSp>
      <p:grpSp>
        <p:nvGrpSpPr>
          <p:cNvPr id="16" name="组合 15"/>
          <p:cNvGrpSpPr/>
          <p:nvPr/>
        </p:nvGrpSpPr>
        <p:grpSpPr>
          <a:xfrm>
            <a:off x="488950" y="3308265"/>
            <a:ext cx="11214100" cy="2555790"/>
            <a:chOff x="482600" y="3583100"/>
            <a:chExt cx="11214100" cy="2555790"/>
          </a:xfrm>
        </p:grpSpPr>
        <p:sp>
          <p:nvSpPr>
            <p:cNvPr id="14" name="矩形: 圆角 13"/>
            <p:cNvSpPr/>
            <p:nvPr/>
          </p:nvSpPr>
          <p:spPr>
            <a:xfrm>
              <a:off x="482600" y="3857845"/>
              <a:ext cx="11214100" cy="2281045"/>
            </a:xfrm>
            <a:prstGeom prst="roundRect">
              <a:avLst>
                <a:gd name="adj" fmla="val 3401"/>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5" name="文本框 4"/>
            <p:cNvSpPr txBox="1"/>
            <p:nvPr/>
          </p:nvSpPr>
          <p:spPr>
            <a:xfrm>
              <a:off x="865188" y="4228246"/>
              <a:ext cx="7897812" cy="1599733"/>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文章开头与结尾的照应。艺术效果：</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①重复开头内容，强调突出中心、深化主题。</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②首尾遥相呼应，结构完整、严谨。</a:t>
              </a:r>
            </a:p>
          </p:txBody>
        </p:sp>
        <p:grpSp>
          <p:nvGrpSpPr>
            <p:cNvPr id="10" name="组合 9"/>
            <p:cNvGrpSpPr/>
            <p:nvPr/>
          </p:nvGrpSpPr>
          <p:grpSpPr>
            <a:xfrm>
              <a:off x="844859" y="3583100"/>
              <a:ext cx="3054041" cy="641268"/>
              <a:chOff x="966905" y="1230642"/>
              <a:chExt cx="3054041" cy="641268"/>
            </a:xfrm>
          </p:grpSpPr>
          <p:sp>
            <p:nvSpPr>
              <p:cNvPr id="11" name="矩形: 圆角 10"/>
              <p:cNvSpPr/>
              <p:nvPr/>
            </p:nvSpPr>
            <p:spPr>
              <a:xfrm>
                <a:off x="966905" y="1294106"/>
                <a:ext cx="3054041" cy="57780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2" name="文本框 11"/>
              <p:cNvSpPr txBox="1"/>
              <p:nvPr/>
            </p:nvSpPr>
            <p:spPr>
              <a:xfrm>
                <a:off x="998621" y="1230642"/>
                <a:ext cx="2895325"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）首尾呼应：</a:t>
                </a: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from="0" to="1" calcmode="lin" valueType="num">
                                      <p:cBhvr>
                                        <p:cTn id="7" dur="10" fill="hold">
                                          <p:stCondLst>
                                            <p:cond delay="0"/>
                                          </p:stCondLst>
                                        </p:cTn>
                                        <p:tgtEl>
                                          <p:spTgt spid="16"/>
                                        </p:tgtEl>
                                        <p:attrNameLst>
                                          <p:attrName>style.opacity</p:attrName>
                                        </p:attrNameLst>
                                      </p:cBhvr>
                                    </p:anim>
                                    <p:anim to="" calcmode="lin" valueType="num">
                                      <p:cBhvr>
                                        <p:cTn id="8" dur="10" fill="hold">
                                          <p:stCondLst>
                                            <p:cond delay="0"/>
                                          </p:stCondLst>
                                        </p:cTn>
                                        <p:tgtEl>
                                          <p:spTgt spid="1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2600" y="563902"/>
            <a:ext cx="11214100" cy="2589330"/>
            <a:chOff x="482600" y="563902"/>
            <a:chExt cx="11214100" cy="2589330"/>
          </a:xfrm>
        </p:grpSpPr>
        <p:sp>
          <p:nvSpPr>
            <p:cNvPr id="13" name="矩形: 圆角 12"/>
            <p:cNvSpPr/>
            <p:nvPr/>
          </p:nvSpPr>
          <p:spPr>
            <a:xfrm>
              <a:off x="482600" y="872188"/>
              <a:ext cx="11214100" cy="2281044"/>
            </a:xfrm>
            <a:prstGeom prst="roundRect">
              <a:avLst>
                <a:gd name="adj" fmla="val 3588"/>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grpSp>
          <p:nvGrpSpPr>
            <p:cNvPr id="7" name="组合 6"/>
            <p:cNvGrpSpPr/>
            <p:nvPr/>
          </p:nvGrpSpPr>
          <p:grpSpPr>
            <a:xfrm>
              <a:off x="844859" y="563902"/>
              <a:ext cx="3059112" cy="641268"/>
              <a:chOff x="966905" y="1230642"/>
              <a:chExt cx="3059112" cy="641268"/>
            </a:xfrm>
          </p:grpSpPr>
          <p:sp>
            <p:nvSpPr>
              <p:cNvPr id="8" name="矩形: 圆角 7"/>
              <p:cNvSpPr/>
              <p:nvPr/>
            </p:nvSpPr>
            <p:spPr>
              <a:xfrm>
                <a:off x="966905" y="1294106"/>
                <a:ext cx="3027397" cy="57780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9" name="文本框 8"/>
              <p:cNvSpPr txBox="1"/>
              <p:nvPr/>
            </p:nvSpPr>
            <p:spPr>
              <a:xfrm>
                <a:off x="998621" y="1230642"/>
                <a:ext cx="3027396"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）前后照应：</a:t>
                </a:r>
              </a:p>
            </p:txBody>
          </p:sp>
        </p:grpSp>
        <p:sp>
          <p:nvSpPr>
            <p:cNvPr id="4" name="文本框 3"/>
            <p:cNvSpPr txBox="1"/>
            <p:nvPr/>
          </p:nvSpPr>
          <p:spPr>
            <a:xfrm>
              <a:off x="865189" y="1190280"/>
              <a:ext cx="8240712" cy="1599733"/>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上下文间内容的前伏后应。艺术效果：</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①使内容完整，真实可信。</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②构思精巧，行文缜密，结构圆合严密。</a:t>
              </a:r>
            </a:p>
          </p:txBody>
        </p:sp>
      </p:grpSp>
      <p:grpSp>
        <p:nvGrpSpPr>
          <p:cNvPr id="3" name="组合 2"/>
          <p:cNvGrpSpPr/>
          <p:nvPr/>
        </p:nvGrpSpPr>
        <p:grpSpPr>
          <a:xfrm>
            <a:off x="482600" y="3321843"/>
            <a:ext cx="11214100" cy="2855800"/>
            <a:chOff x="482600" y="3321843"/>
            <a:chExt cx="11214100" cy="2855800"/>
          </a:xfrm>
        </p:grpSpPr>
        <p:sp>
          <p:nvSpPr>
            <p:cNvPr id="14" name="矩形: 圆角 13"/>
            <p:cNvSpPr/>
            <p:nvPr/>
          </p:nvSpPr>
          <p:spPr>
            <a:xfrm>
              <a:off x="482600" y="3596588"/>
              <a:ext cx="11214100" cy="2581055"/>
            </a:xfrm>
            <a:prstGeom prst="roundRect">
              <a:avLst>
                <a:gd name="adj" fmla="val 3401"/>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5" name="文本框 4"/>
            <p:cNvSpPr txBox="1"/>
            <p:nvPr/>
          </p:nvSpPr>
          <p:spPr>
            <a:xfrm>
              <a:off x="865187" y="3966989"/>
              <a:ext cx="10140269" cy="2116798"/>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叙事性作品中为下文情节内容的出现预设的埋伏。艺术效果：</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①使内容完整，真实可信。</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②构思精巧，行文缜密，耐人寻味。</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③结构圆合严密。</a:t>
              </a:r>
            </a:p>
          </p:txBody>
        </p:sp>
        <p:grpSp>
          <p:nvGrpSpPr>
            <p:cNvPr id="10" name="组合 9"/>
            <p:cNvGrpSpPr/>
            <p:nvPr/>
          </p:nvGrpSpPr>
          <p:grpSpPr>
            <a:xfrm>
              <a:off x="844859" y="3321843"/>
              <a:ext cx="3054041" cy="641268"/>
              <a:chOff x="966905" y="1230642"/>
              <a:chExt cx="3054041" cy="641268"/>
            </a:xfrm>
          </p:grpSpPr>
          <p:sp>
            <p:nvSpPr>
              <p:cNvPr id="11" name="矩形: 圆角 10"/>
              <p:cNvSpPr/>
              <p:nvPr/>
            </p:nvSpPr>
            <p:spPr>
              <a:xfrm>
                <a:off x="966905" y="1294106"/>
                <a:ext cx="3054041" cy="57780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2" name="文本框 11"/>
              <p:cNvSpPr txBox="1"/>
              <p:nvPr/>
            </p:nvSpPr>
            <p:spPr>
              <a:xfrm>
                <a:off x="998621" y="1230642"/>
                <a:ext cx="2895325"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6</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）伏笔：</a:t>
                </a: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from="0" to="1" calcmode="lin" valueType="num">
                                      <p:cBhvr>
                                        <p:cTn id="7" dur="10" fill="hold">
                                          <p:stCondLst>
                                            <p:cond delay="0"/>
                                          </p:stCondLst>
                                        </p:cTn>
                                        <p:tgtEl>
                                          <p:spTgt spid="3"/>
                                        </p:tgtEl>
                                        <p:attrNameLst>
                                          <p:attrName>style.opacity</p:attrName>
                                        </p:attrNameLst>
                                      </p:cBhvr>
                                    </p:anim>
                                    <p:anim to="" calcmode="lin" valueType="num">
                                      <p:cBhvr>
                                        <p:cTn id="8" dur="10" fill="hold">
                                          <p:stCondLst>
                                            <p:cond delay="0"/>
                                          </p:stCondLst>
                                        </p:cTn>
                                        <p:tgtEl>
                                          <p:spTgt spid="3"/>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2600" y="0"/>
            <a:ext cx="11214100" cy="2966742"/>
            <a:chOff x="482600" y="204671"/>
            <a:chExt cx="11214100" cy="2966742"/>
          </a:xfrm>
        </p:grpSpPr>
        <p:sp>
          <p:nvSpPr>
            <p:cNvPr id="13" name="矩形: 圆角 12"/>
            <p:cNvSpPr/>
            <p:nvPr/>
          </p:nvSpPr>
          <p:spPr>
            <a:xfrm>
              <a:off x="482600" y="512956"/>
              <a:ext cx="11214100" cy="2658457"/>
            </a:xfrm>
            <a:prstGeom prst="roundRect">
              <a:avLst>
                <a:gd name="adj" fmla="val 3588"/>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grpSp>
          <p:nvGrpSpPr>
            <p:cNvPr id="7" name="组合 6"/>
            <p:cNvGrpSpPr/>
            <p:nvPr/>
          </p:nvGrpSpPr>
          <p:grpSpPr>
            <a:xfrm>
              <a:off x="844859" y="204671"/>
              <a:ext cx="3059112" cy="641268"/>
              <a:chOff x="966905" y="1230642"/>
              <a:chExt cx="3059112" cy="641268"/>
            </a:xfrm>
          </p:grpSpPr>
          <p:sp>
            <p:nvSpPr>
              <p:cNvPr id="8" name="矩形: 圆角 7"/>
              <p:cNvSpPr/>
              <p:nvPr/>
            </p:nvSpPr>
            <p:spPr>
              <a:xfrm>
                <a:off x="966905" y="1294106"/>
                <a:ext cx="3027397" cy="57780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9" name="文本框 8"/>
              <p:cNvSpPr txBox="1"/>
              <p:nvPr/>
            </p:nvSpPr>
            <p:spPr>
              <a:xfrm>
                <a:off x="998621" y="1230642"/>
                <a:ext cx="3027396"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）铺垫：</a:t>
                </a:r>
              </a:p>
            </p:txBody>
          </p:sp>
        </p:grpSp>
        <p:sp>
          <p:nvSpPr>
            <p:cNvPr id="4" name="文本框 3"/>
            <p:cNvSpPr txBox="1"/>
            <p:nvPr/>
          </p:nvSpPr>
          <p:spPr>
            <a:xfrm>
              <a:off x="865188" y="831049"/>
              <a:ext cx="10532154" cy="2116798"/>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       在一个人物出场前或者一个事件发生前，预先布置局势，安排一些情节场景作为征兆，制造气氛。艺术效果：</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①渲染气氛，形成“山雨欲来”的情势。</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②促使读者产生期待、盼望的急迫心情，增强作品的吸引力。</a:t>
              </a:r>
            </a:p>
          </p:txBody>
        </p:sp>
      </p:grpSp>
      <p:grpSp>
        <p:nvGrpSpPr>
          <p:cNvPr id="3" name="组合 2"/>
          <p:cNvGrpSpPr/>
          <p:nvPr/>
        </p:nvGrpSpPr>
        <p:grpSpPr>
          <a:xfrm>
            <a:off x="482600" y="2966742"/>
            <a:ext cx="11214100" cy="3796073"/>
            <a:chOff x="482600" y="3278299"/>
            <a:chExt cx="11214100" cy="3796073"/>
          </a:xfrm>
        </p:grpSpPr>
        <p:sp>
          <p:nvSpPr>
            <p:cNvPr id="14" name="矩形: 圆角 13"/>
            <p:cNvSpPr/>
            <p:nvPr/>
          </p:nvSpPr>
          <p:spPr>
            <a:xfrm>
              <a:off x="482600" y="3553044"/>
              <a:ext cx="11214100" cy="3521328"/>
            </a:xfrm>
            <a:prstGeom prst="roundRect">
              <a:avLst>
                <a:gd name="adj" fmla="val 3401"/>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5" name="文本框 4"/>
            <p:cNvSpPr txBox="1"/>
            <p:nvPr/>
          </p:nvSpPr>
          <p:spPr>
            <a:xfrm>
              <a:off x="865187" y="3923445"/>
              <a:ext cx="10532155" cy="3150927"/>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       作者组织材料的思路在文章中的反映，是把文章的全部材料贯串成一个有机整体的脉络。艺术效果：</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①使文章叙述的事情更简洁明了，更容易突出主题，使中心明确。②使读者有更清晰的观感。</a:t>
              </a:r>
              <a:endParaRPr kumimoji="0" lang="en-US"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③使文章逻辑更清晰，能够做到围绕中心，条理井然，显得内容集中，脉络清晰。</a:t>
              </a:r>
              <a:endParaRPr kumimoji="0" lang="zh-CN" altLang="zh-CN" sz="2800" b="0"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p:txBody>
        </p:sp>
        <p:grpSp>
          <p:nvGrpSpPr>
            <p:cNvPr id="10" name="组合 9"/>
            <p:cNvGrpSpPr/>
            <p:nvPr/>
          </p:nvGrpSpPr>
          <p:grpSpPr>
            <a:xfrm>
              <a:off x="844859" y="3278299"/>
              <a:ext cx="3054041" cy="641268"/>
              <a:chOff x="966905" y="1230642"/>
              <a:chExt cx="3054041" cy="641268"/>
            </a:xfrm>
          </p:grpSpPr>
          <p:sp>
            <p:nvSpPr>
              <p:cNvPr id="11" name="矩形: 圆角 10"/>
              <p:cNvSpPr/>
              <p:nvPr/>
            </p:nvSpPr>
            <p:spPr>
              <a:xfrm>
                <a:off x="966905" y="1294106"/>
                <a:ext cx="3054041" cy="57780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2" name="文本框 11"/>
              <p:cNvSpPr txBox="1"/>
              <p:nvPr/>
            </p:nvSpPr>
            <p:spPr>
              <a:xfrm>
                <a:off x="998621" y="1230642"/>
                <a:ext cx="2895325"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8</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）线索：</a:t>
                </a: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868611"/>
            <a:ext cx="11214100" cy="5409526"/>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4" name="文本框 3"/>
          <p:cNvSpPr txBox="1"/>
          <p:nvPr/>
        </p:nvSpPr>
        <p:spPr>
          <a:xfrm>
            <a:off x="1090864" y="1130374"/>
            <a:ext cx="9904238" cy="1718227"/>
          </a:xfrm>
          <a:prstGeom prst="rect">
            <a:avLst/>
          </a:prstGeom>
        </p:spPr>
        <p:txBody>
          <a:bodyPr wrap="square" rtlCol="0">
            <a:spAutoFit/>
          </a:bodyPr>
          <a:lstStyle>
            <a:defPPr>
              <a:defRPr lang="zh-CN"/>
            </a:defPPr>
            <a:lvl1pPr>
              <a:lnSpc>
                <a:spcPct val="130000"/>
              </a:lnSpc>
              <a:defRPr sz="2800" b="0">
                <a:latin typeface="微软雅黑" panose="020B0503020204020204" pitchFamily="34" charset="-122"/>
                <a:ea typeface="微软雅黑" panose="020B0503020204020204" pitchFamily="34" charset="-122"/>
              </a:defRPr>
            </a:lvl1pPr>
          </a:lstStyle>
          <a:p>
            <a:pPr marL="0" marR="0" lvl="0" indent="7239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鉴赏散文表达技巧的难度是灵活运用文学鉴赏知识，结合题干要求把握好答题角度，同时能运用自己的语言恰当准确地概括出答案要点。具体步骤可以分为以下三步：</a:t>
            </a:r>
          </a:p>
        </p:txBody>
      </p:sp>
      <p:sp>
        <p:nvSpPr>
          <p:cNvPr id="5" name="文本框 4"/>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答题思路</a:t>
            </a:r>
          </a:p>
        </p:txBody>
      </p:sp>
      <p:grpSp>
        <p:nvGrpSpPr>
          <p:cNvPr id="11" name="组合 10"/>
          <p:cNvGrpSpPr/>
          <p:nvPr/>
        </p:nvGrpSpPr>
        <p:grpSpPr>
          <a:xfrm>
            <a:off x="1090864" y="3040135"/>
            <a:ext cx="10010272" cy="2535211"/>
            <a:chOff x="1090864" y="3040135"/>
            <a:chExt cx="10010272" cy="2535211"/>
          </a:xfrm>
        </p:grpSpPr>
        <p:grpSp>
          <p:nvGrpSpPr>
            <p:cNvPr id="7" name="组合 6"/>
            <p:cNvGrpSpPr/>
            <p:nvPr/>
          </p:nvGrpSpPr>
          <p:grpSpPr>
            <a:xfrm>
              <a:off x="1185126" y="3040135"/>
              <a:ext cx="9809976" cy="622047"/>
              <a:chOff x="981778" y="2945294"/>
              <a:chExt cx="2006964" cy="622047"/>
            </a:xfrm>
          </p:grpSpPr>
          <p:sp>
            <p:nvSpPr>
              <p:cNvPr id="8" name="矩形: 圆角 7"/>
              <p:cNvSpPr/>
              <p:nvPr/>
            </p:nvSpPr>
            <p:spPr>
              <a:xfrm>
                <a:off x="981778" y="3011465"/>
                <a:ext cx="2006964" cy="555876"/>
              </a:xfrm>
              <a:prstGeom prst="roundRect">
                <a:avLst>
                  <a:gd name="adj" fmla="val 9619"/>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noFill/>
                  <a:effectLst/>
                  <a:uLnTx/>
                  <a:uFillTx/>
                  <a:latin typeface="Arial" panose="020B0604020202090204" pitchFamily="34" charset="0"/>
                  <a:ea typeface="微软雅黑" panose="020B0503020204020204" pitchFamily="34" charset="-122"/>
                  <a:cs typeface="+mn-cs"/>
                </a:endParaRPr>
              </a:p>
            </p:txBody>
          </p:sp>
          <p:sp>
            <p:nvSpPr>
              <p:cNvPr id="9" name="文本框 8"/>
              <p:cNvSpPr txBox="1"/>
              <p:nvPr/>
            </p:nvSpPr>
            <p:spPr>
              <a:xfrm>
                <a:off x="1008521" y="2945294"/>
                <a:ext cx="1684983" cy="597921"/>
              </a:xfrm>
              <a:prstGeom prst="rect">
                <a:avLst/>
              </a:prstGeom>
              <a:noFill/>
            </p:spPr>
            <p:txBody>
              <a:bodyPr wrap="square" rtlCol="0">
                <a:spAutoFit/>
              </a:bodyPr>
              <a:lstStyle>
                <a:defPPr>
                  <a:defRPr lang="zh-CN"/>
                </a:defPPr>
                <a:lvl1pPr>
                  <a:lnSpc>
                    <a:spcPct val="125000"/>
                  </a:lnSpc>
                  <a:defRPr sz="2800" b="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①从审题入手，明确题干的命题意图和对应语段。</a:t>
                </a:r>
              </a:p>
            </p:txBody>
          </p:sp>
        </p:grpSp>
        <p:sp>
          <p:nvSpPr>
            <p:cNvPr id="10" name="文本框 9"/>
            <p:cNvSpPr txBox="1"/>
            <p:nvPr/>
          </p:nvSpPr>
          <p:spPr>
            <a:xfrm>
              <a:off x="1090864" y="3857119"/>
              <a:ext cx="10010272" cy="1718227"/>
            </a:xfrm>
            <a:prstGeom prst="rect">
              <a:avLst/>
            </a:prstGeom>
          </p:spPr>
          <p:txBody>
            <a:bodyPr wrap="square" rtlCol="0">
              <a:spAutoFit/>
            </a:bodyPr>
            <a:lstStyle>
              <a:defPPr>
                <a:defRPr lang="zh-CN"/>
              </a:defPPr>
              <a:lvl1pPr>
                <a:lnSpc>
                  <a:spcPct val="130000"/>
                </a:lnSpc>
                <a:defRPr sz="2800" b="0">
                  <a:latin typeface="微软雅黑" panose="020B0503020204020204" pitchFamily="34" charset="-122"/>
                  <a:ea typeface="微软雅黑" panose="020B0503020204020204" pitchFamily="34" charset="-122"/>
                </a:defRPr>
              </a:lvl1pPr>
            </a:lstStyle>
            <a:p>
              <a:pPr marL="0" marR="0" lvl="0" indent="7239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命题者有明确的考查目的和要求，在题干中，也往往会指明命题区域，或者是某语段，或者是文章全篇，一定要读懂题干考查角度和对应语段。</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from="0" to="1" calcmode="lin" valueType="num">
                                      <p:cBhvr>
                                        <p:cTn id="7" dur="10" fill="hold">
                                          <p:stCondLst>
                                            <p:cond delay="0"/>
                                          </p:stCondLst>
                                        </p:cTn>
                                        <p:tgtEl>
                                          <p:spTgt spid="11"/>
                                        </p:tgtEl>
                                        <p:attrNameLst>
                                          <p:attrName>style.opacity</p:attrName>
                                        </p:attrNameLst>
                                      </p:cBhvr>
                                    </p:anim>
                                    <p:anim to="" calcmode="lin" valueType="num">
                                      <p:cBhvr>
                                        <p:cTn id="8"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868610"/>
            <a:ext cx="11214100" cy="5570289"/>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5" name="文本框 4"/>
          <p:cNvSpPr txBox="1"/>
          <p:nvPr/>
        </p:nvSpPr>
        <p:spPr>
          <a:xfrm>
            <a:off x="3872762" y="219956"/>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答题思路</a:t>
            </a:r>
          </a:p>
        </p:txBody>
      </p:sp>
      <p:grpSp>
        <p:nvGrpSpPr>
          <p:cNvPr id="16" name="组合 15"/>
          <p:cNvGrpSpPr/>
          <p:nvPr/>
        </p:nvGrpSpPr>
        <p:grpSpPr>
          <a:xfrm>
            <a:off x="1029318" y="1032114"/>
            <a:ext cx="10133364" cy="1830095"/>
            <a:chOff x="1029318" y="1032114"/>
            <a:chExt cx="10133364" cy="1830095"/>
          </a:xfrm>
        </p:grpSpPr>
        <p:grpSp>
          <p:nvGrpSpPr>
            <p:cNvPr id="7" name="组合 6"/>
            <p:cNvGrpSpPr/>
            <p:nvPr/>
          </p:nvGrpSpPr>
          <p:grpSpPr>
            <a:xfrm>
              <a:off x="1029318" y="1032114"/>
              <a:ext cx="10133364" cy="622047"/>
              <a:chOff x="981778" y="2945294"/>
              <a:chExt cx="2073124" cy="622047"/>
            </a:xfrm>
          </p:grpSpPr>
          <p:sp>
            <p:nvSpPr>
              <p:cNvPr id="8" name="矩形: 圆角 7"/>
              <p:cNvSpPr/>
              <p:nvPr/>
            </p:nvSpPr>
            <p:spPr>
              <a:xfrm>
                <a:off x="981778" y="3011465"/>
                <a:ext cx="2073124" cy="555876"/>
              </a:xfrm>
              <a:prstGeom prst="roundRect">
                <a:avLst>
                  <a:gd name="adj" fmla="val 9619"/>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noFill/>
                  <a:effectLst/>
                  <a:uLnTx/>
                  <a:uFillTx/>
                  <a:latin typeface="Arial" panose="020B0604020202090204" pitchFamily="34" charset="0"/>
                  <a:ea typeface="微软雅黑" panose="020B0503020204020204" pitchFamily="34" charset="-122"/>
                  <a:cs typeface="+mn-cs"/>
                </a:endParaRPr>
              </a:p>
            </p:txBody>
          </p:sp>
          <p:sp>
            <p:nvSpPr>
              <p:cNvPr id="9" name="文本框 8"/>
              <p:cNvSpPr txBox="1"/>
              <p:nvPr/>
            </p:nvSpPr>
            <p:spPr>
              <a:xfrm>
                <a:off x="1008521" y="2945294"/>
                <a:ext cx="1684983" cy="597921"/>
              </a:xfrm>
              <a:prstGeom prst="rect">
                <a:avLst/>
              </a:prstGeom>
              <a:noFill/>
            </p:spPr>
            <p:txBody>
              <a:bodyPr wrap="square" rtlCol="0">
                <a:spAutoFit/>
              </a:bodyPr>
              <a:lstStyle>
                <a:defPPr>
                  <a:defRPr lang="zh-CN"/>
                </a:defPPr>
                <a:lvl1pPr>
                  <a:lnSpc>
                    <a:spcPct val="125000"/>
                  </a:lnSpc>
                  <a:defRPr sz="2800" b="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②从技巧入手，运用知识储备的答题角度答题术语。</a:t>
                </a:r>
              </a:p>
            </p:txBody>
          </p:sp>
        </p:grpSp>
        <p:sp>
          <p:nvSpPr>
            <p:cNvPr id="10" name="文本框 9"/>
            <p:cNvSpPr txBox="1"/>
            <p:nvPr/>
          </p:nvSpPr>
          <p:spPr>
            <a:xfrm>
              <a:off x="1029318" y="1704135"/>
              <a:ext cx="10071818" cy="1158074"/>
            </a:xfrm>
            <a:prstGeom prst="rect">
              <a:avLst/>
            </a:prstGeom>
          </p:spPr>
          <p:txBody>
            <a:bodyPr wrap="square" rtlCol="0">
              <a:spAutoFit/>
            </a:bodyPr>
            <a:lstStyle>
              <a:defPPr>
                <a:defRPr lang="zh-CN"/>
              </a:defPPr>
              <a:lvl1pPr>
                <a:lnSpc>
                  <a:spcPct val="130000"/>
                </a:lnSpc>
                <a:defRPr sz="2800" b="0">
                  <a:latin typeface="微软雅黑" panose="020B0503020204020204" pitchFamily="34" charset="-122"/>
                  <a:ea typeface="微软雅黑" panose="020B0503020204020204" pitchFamily="34" charset="-122"/>
                </a:defRPr>
              </a:lvl1pPr>
            </a:lstStyle>
            <a:p>
              <a:pPr marL="0" marR="0" lvl="0" indent="7239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根据题干提示，选择知识储备中的答题角度和答题术语，注意解答必须结合文本具体分析，切不可脱离文本只套用术语。</a:t>
              </a:r>
            </a:p>
          </p:txBody>
        </p:sp>
      </p:grpSp>
      <p:grpSp>
        <p:nvGrpSpPr>
          <p:cNvPr id="17" name="组合 16"/>
          <p:cNvGrpSpPr/>
          <p:nvPr/>
        </p:nvGrpSpPr>
        <p:grpSpPr>
          <a:xfrm>
            <a:off x="1029318" y="2943023"/>
            <a:ext cx="10133364" cy="2271754"/>
            <a:chOff x="1029318" y="2943023"/>
            <a:chExt cx="10133364" cy="2271754"/>
          </a:xfrm>
        </p:grpSpPr>
        <p:grpSp>
          <p:nvGrpSpPr>
            <p:cNvPr id="3" name="组合 2"/>
            <p:cNvGrpSpPr/>
            <p:nvPr/>
          </p:nvGrpSpPr>
          <p:grpSpPr>
            <a:xfrm>
              <a:off x="1029318" y="2943023"/>
              <a:ext cx="10133364" cy="622047"/>
              <a:chOff x="981778" y="2945294"/>
              <a:chExt cx="2073124" cy="622047"/>
            </a:xfrm>
          </p:grpSpPr>
          <p:sp>
            <p:nvSpPr>
              <p:cNvPr id="6" name="矩形: 圆角 5"/>
              <p:cNvSpPr/>
              <p:nvPr/>
            </p:nvSpPr>
            <p:spPr>
              <a:xfrm>
                <a:off x="981778" y="3011465"/>
                <a:ext cx="2073124" cy="555876"/>
              </a:xfrm>
              <a:prstGeom prst="roundRect">
                <a:avLst>
                  <a:gd name="adj" fmla="val 9619"/>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noFill/>
                  <a:effectLst/>
                  <a:uLnTx/>
                  <a:uFillTx/>
                  <a:latin typeface="Arial" panose="020B0604020202090204" pitchFamily="34" charset="0"/>
                  <a:ea typeface="微软雅黑" panose="020B0503020204020204" pitchFamily="34" charset="-122"/>
                  <a:cs typeface="+mn-cs"/>
                </a:endParaRPr>
              </a:p>
            </p:txBody>
          </p:sp>
          <p:sp>
            <p:nvSpPr>
              <p:cNvPr id="11" name="文本框 10"/>
              <p:cNvSpPr txBox="1"/>
              <p:nvPr/>
            </p:nvSpPr>
            <p:spPr>
              <a:xfrm>
                <a:off x="1008521" y="2945294"/>
                <a:ext cx="2033790" cy="597921"/>
              </a:xfrm>
              <a:prstGeom prst="rect">
                <a:avLst/>
              </a:prstGeom>
              <a:noFill/>
            </p:spPr>
            <p:txBody>
              <a:bodyPr wrap="square" rtlCol="0">
                <a:spAutoFit/>
              </a:bodyPr>
              <a:lstStyle>
                <a:defPPr>
                  <a:defRPr lang="zh-CN"/>
                </a:defPPr>
                <a:lvl1pPr>
                  <a:lnSpc>
                    <a:spcPct val="125000"/>
                  </a:lnSpc>
                  <a:defRPr sz="2800" b="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③从表达入手，概括或分析语言力求准确、精练。</a:t>
                </a:r>
              </a:p>
            </p:txBody>
          </p:sp>
        </p:grpSp>
        <p:sp>
          <p:nvSpPr>
            <p:cNvPr id="12" name="文本框 11"/>
            <p:cNvSpPr txBox="1"/>
            <p:nvPr/>
          </p:nvSpPr>
          <p:spPr>
            <a:xfrm>
              <a:off x="1029318" y="3615044"/>
              <a:ext cx="10071818" cy="1599733"/>
            </a:xfrm>
            <a:prstGeom prst="rect">
              <a:avLst/>
            </a:prstGeom>
          </p:spPr>
          <p:txBody>
            <a:bodyPr wrap="square" rtlCol="0">
              <a:spAutoFit/>
            </a:bodyPr>
            <a:lstStyle>
              <a:defPPr>
                <a:defRPr lang="zh-CN"/>
              </a:defPPr>
              <a:lvl1pPr>
                <a:lnSpc>
                  <a:spcPct val="130000"/>
                </a:lnSpc>
                <a:defRPr sz="2800" b="0">
                  <a:latin typeface="微软雅黑" panose="020B0503020204020204" pitchFamily="34" charset="-122"/>
                  <a:ea typeface="微软雅黑" panose="020B0503020204020204" pitchFamily="34" charset="-122"/>
                </a:defRPr>
              </a:lvl1pPr>
            </a:lstStyle>
            <a:p>
              <a:pPr marL="0" marR="0" lvl="0" indent="723900" algn="just"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一般来说，答案所涉及到的关键词语、句子都在原文中。找出这些词语、句子后，进行有效地提取、剪辑、重组。语言表述力求准确、精练。</a:t>
              </a:r>
            </a:p>
          </p:txBody>
        </p:sp>
      </p:grpSp>
      <p:grpSp>
        <p:nvGrpSpPr>
          <p:cNvPr id="15" name="组合 14"/>
          <p:cNvGrpSpPr/>
          <p:nvPr/>
        </p:nvGrpSpPr>
        <p:grpSpPr>
          <a:xfrm>
            <a:off x="794994" y="5401560"/>
            <a:ext cx="10602012" cy="860161"/>
            <a:chOff x="794994" y="5401560"/>
            <a:chExt cx="10602012" cy="860161"/>
          </a:xfrm>
        </p:grpSpPr>
        <p:sp>
          <p:nvSpPr>
            <p:cNvPr id="13" name="矩形: 圆角 12"/>
            <p:cNvSpPr/>
            <p:nvPr/>
          </p:nvSpPr>
          <p:spPr>
            <a:xfrm>
              <a:off x="794994" y="5401560"/>
              <a:ext cx="10602012" cy="857838"/>
            </a:xfrm>
            <a:prstGeom prst="roundRect">
              <a:avLst>
                <a:gd name="adj" fmla="val 9350"/>
              </a:avLst>
            </a:prstGeom>
            <a:solidFill>
              <a:srgbClr val="6E7D63">
                <a:alpha val="10000"/>
              </a:srgbClr>
            </a:solidFill>
            <a:ln>
              <a:solidFill>
                <a:srgbClr val="4C60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等线"/>
                <a:cs typeface="+mn-cs"/>
              </a:endParaRPr>
            </a:p>
          </p:txBody>
        </p:sp>
        <p:sp>
          <p:nvSpPr>
            <p:cNvPr id="14" name="文本框 13"/>
            <p:cNvSpPr txBox="1"/>
            <p:nvPr/>
          </p:nvSpPr>
          <p:spPr>
            <a:xfrm>
              <a:off x="1160037" y="5430724"/>
              <a:ext cx="9607909" cy="830997"/>
            </a:xfrm>
            <a:prstGeom prst="rect">
              <a:avLst/>
            </a:prstGeom>
          </p:spPr>
          <p:txBody>
            <a:bodyPr wrap="square" rtlCol="0">
              <a:spAutoFit/>
            </a:bodyPr>
            <a:lstStyle>
              <a:defPPr>
                <a:defRPr lang="zh-CN"/>
              </a:defPPr>
              <a:lvl1pPr>
                <a:lnSpc>
                  <a:spcPct val="130000"/>
                </a:lnSpc>
                <a:defRPr sz="2800" b="0">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需要注意的是散文的表达技巧常常和</a:t>
              </a:r>
              <a:r>
                <a:rPr kumimoji="0" lang="zh-CN" altLang="zh-CN" sz="2400" b="0" i="0" u="none" strike="noStrike" kern="1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语言特色或语段作用</a:t>
              </a:r>
              <a:r>
                <a:rPr kumimoji="0" lang="zh-CN" altLang="zh-CN"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等综合考查</a:t>
              </a:r>
              <a:r>
                <a:rPr kumimoji="0" lang="zh-CN" altLang="en-US"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4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解答时要注意结合相关知识全面作答。</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from="0" to="1" calcmode="lin" valueType="num">
                                      <p:cBhvr>
                                        <p:cTn id="7" dur="10" fill="hold">
                                          <p:stCondLst>
                                            <p:cond delay="0"/>
                                          </p:stCondLst>
                                        </p:cTn>
                                        <p:tgtEl>
                                          <p:spTgt spid="17"/>
                                        </p:tgtEl>
                                        <p:attrNameLst>
                                          <p:attrName>style.opacity</p:attrName>
                                        </p:attrNameLst>
                                      </p:cBhvr>
                                    </p:anim>
                                    <p:anim to="" calcmode="lin" valueType="num">
                                      <p:cBhvr>
                                        <p:cTn id="8" dur="10" fill="hold">
                                          <p:stCondLst>
                                            <p:cond delay="0"/>
                                          </p:stCondLst>
                                        </p:cTn>
                                        <p:tgtEl>
                                          <p:spTgt spid="17"/>
                                        </p:tgtEl>
                                        <p:attrNameLst>
                                          <p:attrName>ppt_x</p:attrName>
                                        </p:attrNameLst>
                                      </p:cBhvr>
                                      <p:tavLst>
                                        <p:tav tm="0" fmla="$">
                                          <p:val>
                                            <p:strVal val="#ppt_x-.05"/>
                                          </p:val>
                                        </p:tav>
                                        <p:tav tm="100000" fmla="$">
                                          <p:val>
                                            <p:strVal val="#ppt_x"/>
                                          </p:val>
                                        </p:tav>
                                      </p:tavLst>
                                    </p:anim>
                                  </p:childTnLst>
                                </p:cTn>
                              </p:par>
                            </p:childTnLst>
                          </p:cTn>
                        </p:par>
                        <p:par>
                          <p:cTn id="9" fill="hold">
                            <p:stCondLst>
                              <p:cond delay="10"/>
                            </p:stCondLst>
                            <p:childTnLst>
                              <p:par>
                                <p:cTn id="10" presetID="10" presetClass="entr" presetSubtype="0" decel="10000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from="0" to="1" calcmode="lin" valueType="num">
                                      <p:cBhvr>
                                        <p:cTn id="12" dur="10" fill="hold">
                                          <p:stCondLst>
                                            <p:cond delay="0"/>
                                          </p:stCondLst>
                                        </p:cTn>
                                        <p:tgtEl>
                                          <p:spTgt spid="15"/>
                                        </p:tgtEl>
                                        <p:attrNameLst>
                                          <p:attrName>style.opacity</p:attrName>
                                        </p:attrNameLst>
                                      </p:cBhvr>
                                    </p:anim>
                                    <p:anim to="" calcmode="lin" valueType="num">
                                      <p:cBhvr>
                                        <p:cTn id="13" dur="10" fill="hold">
                                          <p:stCondLst>
                                            <p:cond delay="0"/>
                                          </p:stCondLst>
                                        </p:cTn>
                                        <p:tgtEl>
                                          <p:spTgt spid="15"/>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482600" y="1193534"/>
            <a:ext cx="11214100" cy="5245366"/>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latin typeface="Arial" panose="020B0604020202090204"/>
              <a:ea typeface="等线"/>
            </a:endParaRPr>
          </a:p>
        </p:txBody>
      </p:sp>
      <p:sp>
        <p:nvSpPr>
          <p:cNvPr id="3" name="文本框 2"/>
          <p:cNvSpPr txBox="1"/>
          <p:nvPr/>
        </p:nvSpPr>
        <p:spPr>
          <a:xfrm>
            <a:off x="693520" y="227013"/>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en-US" altLang="zh-CN" dirty="0">
                <a:sym typeface="微软雅黑" panose="020B0503020204020204" pitchFamily="34" charset="-122"/>
              </a:rPr>
              <a:t>2.</a:t>
            </a:r>
            <a:r>
              <a:rPr lang="zh-CN" altLang="en-US" dirty="0">
                <a:sym typeface="微软雅黑" panose="020B0503020204020204" pitchFamily="34" charset="-122"/>
              </a:rPr>
              <a:t> 散文的三种思路结构类型</a:t>
            </a:r>
            <a:endParaRPr lang="zh-CN" altLang="zh-CN" dirty="0">
              <a:sym typeface="微软雅黑" panose="020B0503020204020204" pitchFamily="34" charset="-122"/>
            </a:endParaRPr>
          </a:p>
        </p:txBody>
      </p:sp>
      <p:sp>
        <p:nvSpPr>
          <p:cNvPr id="2" name="矩形 1"/>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CAB8"/>
              </a:solidFill>
            </a:endParaRPr>
          </a:p>
        </p:txBody>
      </p:sp>
      <p:grpSp>
        <p:nvGrpSpPr>
          <p:cNvPr id="8" name="组合 7"/>
          <p:cNvGrpSpPr/>
          <p:nvPr/>
        </p:nvGrpSpPr>
        <p:grpSpPr>
          <a:xfrm>
            <a:off x="851402" y="1033812"/>
            <a:ext cx="3200834" cy="660488"/>
            <a:chOff x="966905" y="1230642"/>
            <a:chExt cx="3200834" cy="660488"/>
          </a:xfrm>
        </p:grpSpPr>
        <p:sp>
          <p:nvSpPr>
            <p:cNvPr id="5" name="矩形: 圆角 4"/>
            <p:cNvSpPr/>
            <p:nvPr/>
          </p:nvSpPr>
          <p:spPr>
            <a:xfrm>
              <a:off x="966905" y="1274886"/>
              <a:ext cx="3200834"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sp>
          <p:nvSpPr>
            <p:cNvPr id="7" name="文本框 6"/>
            <p:cNvSpPr txBox="1"/>
            <p:nvPr/>
          </p:nvSpPr>
          <p:spPr>
            <a:xfrm>
              <a:off x="1216960" y="1230642"/>
              <a:ext cx="2883402"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3D1B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文化哲理类散文</a:t>
              </a:r>
            </a:p>
          </p:txBody>
        </p:sp>
      </p:grpSp>
      <p:grpSp>
        <p:nvGrpSpPr>
          <p:cNvPr id="6" name="组合 5"/>
          <p:cNvGrpSpPr/>
          <p:nvPr/>
        </p:nvGrpSpPr>
        <p:grpSpPr>
          <a:xfrm>
            <a:off x="851402" y="1797638"/>
            <a:ext cx="10489196" cy="1164963"/>
            <a:chOff x="851402" y="1797638"/>
            <a:chExt cx="10489196" cy="1164963"/>
          </a:xfrm>
        </p:grpSpPr>
        <p:sp>
          <p:nvSpPr>
            <p:cNvPr id="13" name="矩形: 圆角 12"/>
            <p:cNvSpPr/>
            <p:nvPr/>
          </p:nvSpPr>
          <p:spPr>
            <a:xfrm>
              <a:off x="851402" y="1851335"/>
              <a:ext cx="10489196" cy="1111266"/>
            </a:xfrm>
            <a:prstGeom prst="roundRect">
              <a:avLst>
                <a:gd name="adj" fmla="val 7237"/>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34282" y="1797638"/>
              <a:ext cx="7639936" cy="1082669"/>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①追怀式，</a:t>
              </a:r>
              <a:r>
                <a:rPr kumimoji="0" lang="zh-CN" altLang="en-US" sz="280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即眼前景</a:t>
              </a:r>
              <a:r>
                <a:rPr kumimoji="0" lang="en-US" altLang="zh-CN" sz="280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从前景</a:t>
              </a:r>
              <a:r>
                <a:rPr kumimoji="0" lang="en-US" altLang="zh-CN" sz="280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怀念情；抓住景物的主要特征，表达寄托的情思。</a:t>
              </a:r>
            </a:p>
          </p:txBody>
        </p:sp>
      </p:grpSp>
      <p:grpSp>
        <p:nvGrpSpPr>
          <p:cNvPr id="9" name="组合 8"/>
          <p:cNvGrpSpPr/>
          <p:nvPr/>
        </p:nvGrpSpPr>
        <p:grpSpPr>
          <a:xfrm>
            <a:off x="851402" y="3077654"/>
            <a:ext cx="10489196" cy="1126914"/>
            <a:chOff x="851402" y="3077654"/>
            <a:chExt cx="10489196" cy="1126914"/>
          </a:xfrm>
        </p:grpSpPr>
        <p:sp>
          <p:nvSpPr>
            <p:cNvPr id="14" name="矩形: 圆角 13"/>
            <p:cNvSpPr/>
            <p:nvPr/>
          </p:nvSpPr>
          <p:spPr>
            <a:xfrm>
              <a:off x="851402" y="3093302"/>
              <a:ext cx="10489196" cy="1111266"/>
            </a:xfrm>
            <a:prstGeom prst="roundRect">
              <a:avLst>
                <a:gd name="adj" fmla="val 7237"/>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34282" y="3077654"/>
              <a:ext cx="8747282" cy="1082669"/>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b="1" dirty="0">
                  <a:solidFill>
                    <a:srgbClr val="4F635A"/>
                  </a:solidFill>
                  <a:latin typeface="微软雅黑" panose="020B0503020204020204" pitchFamily="34" charset="-122"/>
                  <a:sym typeface="微软雅黑" panose="020B0503020204020204" pitchFamily="34" charset="-122"/>
                </a:rPr>
                <a:t>②叙史式，</a:t>
              </a:r>
              <a:r>
                <a:rPr lang="zh-CN" altLang="en-US" dirty="0">
                  <a:solidFill>
                    <a:srgbClr val="4F635A"/>
                  </a:solidFill>
                  <a:latin typeface="微软雅黑" panose="020B0503020204020204" pitchFamily="34" charset="-122"/>
                  <a:sym typeface="微软雅黑" panose="020B0503020204020204" pitchFamily="34" charset="-122"/>
                </a:rPr>
                <a:t>即奠定基调</a:t>
              </a:r>
              <a:r>
                <a:rPr lang="en-US" altLang="zh-CN" dirty="0">
                  <a:solidFill>
                    <a:srgbClr val="4F635A"/>
                  </a:solidFill>
                  <a:latin typeface="微软雅黑" panose="020B0503020204020204" pitchFamily="34" charset="-122"/>
                  <a:sym typeface="微软雅黑" panose="020B0503020204020204" pitchFamily="34" charset="-122"/>
                </a:rPr>
                <a:t>——</a:t>
              </a:r>
              <a:r>
                <a:rPr lang="zh-CN" altLang="en-US" dirty="0">
                  <a:solidFill>
                    <a:srgbClr val="4F635A"/>
                  </a:solidFill>
                  <a:latin typeface="微软雅黑" panose="020B0503020204020204" pitchFamily="34" charset="-122"/>
                  <a:sym typeface="微软雅黑" panose="020B0503020204020204" pitchFamily="34" charset="-122"/>
                </a:rPr>
                <a:t>追述史实</a:t>
              </a:r>
              <a:r>
                <a:rPr lang="en-US" altLang="zh-CN" dirty="0">
                  <a:solidFill>
                    <a:srgbClr val="4F635A"/>
                  </a:solidFill>
                  <a:latin typeface="微软雅黑" panose="020B0503020204020204" pitchFamily="34" charset="-122"/>
                  <a:sym typeface="微软雅黑" panose="020B0503020204020204" pitchFamily="34" charset="-122"/>
                </a:rPr>
                <a:t>——</a:t>
              </a:r>
              <a:r>
                <a:rPr lang="zh-CN" altLang="en-US" dirty="0">
                  <a:solidFill>
                    <a:srgbClr val="4F635A"/>
                  </a:solidFill>
                  <a:latin typeface="微软雅黑" panose="020B0503020204020204" pitchFamily="34" charset="-122"/>
                  <a:sym typeface="微软雅黑" panose="020B0503020204020204" pitchFamily="34" charset="-122"/>
                </a:rPr>
                <a:t>抚今感慨；追叙史实，联系现实，抒发感慨。</a:t>
              </a:r>
            </a:p>
          </p:txBody>
        </p:sp>
      </p:grpSp>
      <p:grpSp>
        <p:nvGrpSpPr>
          <p:cNvPr id="19" name="组合 18"/>
          <p:cNvGrpSpPr/>
          <p:nvPr/>
        </p:nvGrpSpPr>
        <p:grpSpPr>
          <a:xfrm>
            <a:off x="851402" y="5053260"/>
            <a:ext cx="10489196" cy="1115168"/>
            <a:chOff x="851402" y="5053260"/>
            <a:chExt cx="10489196" cy="1115168"/>
          </a:xfrm>
        </p:grpSpPr>
        <p:sp>
          <p:nvSpPr>
            <p:cNvPr id="15" name="矩形: 圆角 14"/>
            <p:cNvSpPr/>
            <p:nvPr/>
          </p:nvSpPr>
          <p:spPr>
            <a:xfrm>
              <a:off x="851402" y="5057162"/>
              <a:ext cx="10489196" cy="1111266"/>
            </a:xfrm>
            <a:prstGeom prst="roundRect">
              <a:avLst>
                <a:gd name="adj" fmla="val 7237"/>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034281" y="5053260"/>
              <a:ext cx="10063647" cy="1082669"/>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b="1" dirty="0">
                  <a:solidFill>
                    <a:srgbClr val="4F635A"/>
                  </a:solidFill>
                  <a:latin typeface="微软雅黑" panose="020B0503020204020204" pitchFamily="34" charset="-122"/>
                  <a:sym typeface="微软雅黑" panose="020B0503020204020204" pitchFamily="34" charset="-122"/>
                </a:rPr>
                <a:t>感悟式，</a:t>
              </a:r>
              <a:r>
                <a:rPr lang="zh-CN" altLang="en-US" dirty="0">
                  <a:solidFill>
                    <a:srgbClr val="4F635A"/>
                  </a:solidFill>
                  <a:latin typeface="微软雅黑" panose="020B0503020204020204" pitchFamily="34" charset="-122"/>
                  <a:sym typeface="微软雅黑" panose="020B0503020204020204" pitchFamily="34" charset="-122"/>
                </a:rPr>
                <a:t>即</a:t>
              </a:r>
              <a:r>
                <a:rPr lang="zh-CN" altLang="en-US" dirty="0">
                  <a:solidFill>
                    <a:srgbClr val="C00000"/>
                  </a:solidFill>
                  <a:latin typeface="微软雅黑" panose="020B0503020204020204" pitchFamily="34" charset="-122"/>
                  <a:sym typeface="微软雅黑" panose="020B0503020204020204" pitchFamily="34" charset="-122"/>
                </a:rPr>
                <a:t>抒情触媒</a:t>
              </a:r>
              <a:r>
                <a:rPr lang="en-US" altLang="zh-CN" dirty="0">
                  <a:solidFill>
                    <a:srgbClr val="C00000"/>
                  </a:solidFill>
                  <a:latin typeface="微软雅黑" panose="020B0503020204020204" pitchFamily="34" charset="-122"/>
                  <a:sym typeface="微软雅黑" panose="020B0503020204020204" pitchFamily="34" charset="-122"/>
                </a:rPr>
                <a:t>——</a:t>
              </a:r>
              <a:r>
                <a:rPr lang="zh-CN" altLang="en-US" dirty="0">
                  <a:solidFill>
                    <a:srgbClr val="C00000"/>
                  </a:solidFill>
                  <a:latin typeface="微软雅黑" panose="020B0503020204020204" pitchFamily="34" charset="-122"/>
                  <a:sym typeface="微软雅黑" panose="020B0503020204020204" pitchFamily="34" charset="-122"/>
                </a:rPr>
                <a:t>相关场景</a:t>
              </a:r>
              <a:r>
                <a:rPr lang="en-US" altLang="zh-CN" dirty="0">
                  <a:solidFill>
                    <a:srgbClr val="C00000"/>
                  </a:solidFill>
                  <a:latin typeface="微软雅黑" panose="020B0503020204020204" pitchFamily="34" charset="-122"/>
                  <a:sym typeface="微软雅黑" panose="020B0503020204020204" pitchFamily="34" charset="-122"/>
                </a:rPr>
                <a:t>——</a:t>
              </a:r>
              <a:r>
                <a:rPr lang="zh-CN" altLang="en-US" dirty="0">
                  <a:solidFill>
                    <a:srgbClr val="C00000"/>
                  </a:solidFill>
                  <a:latin typeface="微软雅黑" panose="020B0503020204020204" pitchFamily="34" charset="-122"/>
                  <a:sym typeface="微软雅黑" panose="020B0503020204020204" pitchFamily="34" charset="-122"/>
                </a:rPr>
                <a:t>相关人物</a:t>
              </a:r>
              <a:r>
                <a:rPr lang="en-US" altLang="zh-CN" dirty="0">
                  <a:solidFill>
                    <a:srgbClr val="C00000"/>
                  </a:solidFill>
                  <a:latin typeface="微软雅黑" panose="020B0503020204020204" pitchFamily="34" charset="-122"/>
                  <a:sym typeface="微软雅黑" panose="020B0503020204020204" pitchFamily="34" charset="-122"/>
                </a:rPr>
                <a:t>——</a:t>
              </a:r>
              <a:r>
                <a:rPr lang="zh-CN" altLang="en-US" dirty="0">
                  <a:solidFill>
                    <a:srgbClr val="C00000"/>
                  </a:solidFill>
                  <a:latin typeface="微软雅黑" panose="020B0503020204020204" pitchFamily="34" charset="-122"/>
                  <a:sym typeface="微软雅黑" panose="020B0503020204020204" pitchFamily="34" charset="-122"/>
                </a:rPr>
                <a:t>生活感悟</a:t>
              </a:r>
              <a:r>
                <a:rPr lang="zh-CN" altLang="en-US" dirty="0">
                  <a:solidFill>
                    <a:srgbClr val="4F635A"/>
                  </a:solidFill>
                  <a:latin typeface="微软雅黑" panose="020B0503020204020204" pitchFamily="34" charset="-122"/>
                  <a:sym typeface="微软雅黑" panose="020B0503020204020204" pitchFamily="34" charset="-122"/>
                </a:rPr>
                <a:t>；撷取日常生活片段，</a:t>
              </a:r>
              <a:r>
                <a:rPr lang="zh-CN" altLang="en-US" b="1" dirty="0">
                  <a:solidFill>
                    <a:srgbClr val="FF0000"/>
                  </a:solidFill>
                  <a:latin typeface="微软雅黑" panose="020B0503020204020204" pitchFamily="34" charset="-122"/>
                  <a:sym typeface="微软雅黑" panose="020B0503020204020204" pitchFamily="34" charset="-122"/>
                </a:rPr>
                <a:t>以情感或见闻为线索</a:t>
              </a:r>
              <a:r>
                <a:rPr lang="zh-CN" altLang="en-US" dirty="0">
                  <a:solidFill>
                    <a:srgbClr val="4F635A"/>
                  </a:solidFill>
                  <a:latin typeface="微软雅黑" panose="020B0503020204020204" pitchFamily="34" charset="-122"/>
                  <a:sym typeface="微软雅黑" panose="020B0503020204020204" pitchFamily="34" charset="-122"/>
                </a:rPr>
                <a:t>。</a:t>
              </a:r>
            </a:p>
          </p:txBody>
        </p:sp>
      </p:grpSp>
      <p:grpSp>
        <p:nvGrpSpPr>
          <p:cNvPr id="16" name="组合 15"/>
          <p:cNvGrpSpPr/>
          <p:nvPr/>
        </p:nvGrpSpPr>
        <p:grpSpPr>
          <a:xfrm>
            <a:off x="851402" y="4282632"/>
            <a:ext cx="3200834" cy="660488"/>
            <a:chOff x="966905" y="1230642"/>
            <a:chExt cx="3200834" cy="660488"/>
          </a:xfrm>
        </p:grpSpPr>
        <p:sp>
          <p:nvSpPr>
            <p:cNvPr id="17" name="矩形: 圆角 16"/>
            <p:cNvSpPr/>
            <p:nvPr/>
          </p:nvSpPr>
          <p:spPr>
            <a:xfrm>
              <a:off x="966905" y="1274886"/>
              <a:ext cx="3200834"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sp>
          <p:nvSpPr>
            <p:cNvPr id="18" name="文本框 17"/>
            <p:cNvSpPr txBox="1"/>
            <p:nvPr/>
          </p:nvSpPr>
          <p:spPr>
            <a:xfrm>
              <a:off x="1216960" y="1230642"/>
              <a:ext cx="2883402" cy="59792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3D1B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写人叙事类散文</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from="0" to="1" calcmode="lin" valueType="num">
                                      <p:cBhvr>
                                        <p:cTn id="7" dur="10" fill="hold">
                                          <p:stCondLst>
                                            <p:cond delay="0"/>
                                          </p:stCondLst>
                                        </p:cTn>
                                        <p:tgtEl>
                                          <p:spTgt spid="6"/>
                                        </p:tgtEl>
                                        <p:attrNameLst>
                                          <p:attrName>style.opacity</p:attrName>
                                        </p:attrNameLst>
                                      </p:cBhvr>
                                    </p:anim>
                                    <p:anim to="" calcmode="lin" valueType="num">
                                      <p:cBhvr>
                                        <p:cTn id="8" dur="1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par>
                          <p:cTn id="9" fill="hold">
                            <p:stCondLst>
                              <p:cond delay="10"/>
                            </p:stCondLst>
                            <p:childTnLst>
                              <p:par>
                                <p:cTn id="10" presetID="10" presetClass="entr" presetSubtype="0" decel="10000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from="0" to="1" calcmode="lin" valueType="num">
                                      <p:cBhvr>
                                        <p:cTn id="12" dur="10" fill="hold">
                                          <p:stCondLst>
                                            <p:cond delay="0"/>
                                          </p:stCondLst>
                                        </p:cTn>
                                        <p:tgtEl>
                                          <p:spTgt spid="9"/>
                                        </p:tgtEl>
                                        <p:attrNameLst>
                                          <p:attrName>style.opacity</p:attrName>
                                        </p:attrNameLst>
                                      </p:cBhvr>
                                    </p:anim>
                                    <p:anim to="" calcmode="lin" valueType="num">
                                      <p:cBhvr>
                                        <p:cTn id="13"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decel="10000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from="0" to="1" calcmode="lin" valueType="num">
                                      <p:cBhvr>
                                        <p:cTn id="18" dur="10" fill="hold">
                                          <p:stCondLst>
                                            <p:cond delay="0"/>
                                          </p:stCondLst>
                                        </p:cTn>
                                        <p:tgtEl>
                                          <p:spTgt spid="19"/>
                                        </p:tgtEl>
                                        <p:attrNameLst>
                                          <p:attrName>style.opacity</p:attrName>
                                        </p:attrNameLst>
                                      </p:cBhvr>
                                    </p:anim>
                                    <p:anim to="" calcmode="lin" valueType="num">
                                      <p:cBhvr>
                                        <p:cTn id="19" dur="10" fill="hold">
                                          <p:stCondLst>
                                            <p:cond delay="0"/>
                                          </p:stCondLst>
                                        </p:cTn>
                                        <p:tgtEl>
                                          <p:spTgt spid="1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8950" y="918945"/>
            <a:ext cx="11214100" cy="5409526"/>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5" name="文本框 4"/>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注意事项</a:t>
            </a:r>
          </a:p>
        </p:txBody>
      </p:sp>
      <p:grpSp>
        <p:nvGrpSpPr>
          <p:cNvPr id="7" name="组合 6"/>
          <p:cNvGrpSpPr/>
          <p:nvPr/>
        </p:nvGrpSpPr>
        <p:grpSpPr>
          <a:xfrm>
            <a:off x="1185126" y="1459355"/>
            <a:ext cx="4489809" cy="622047"/>
            <a:chOff x="981778" y="2945294"/>
            <a:chExt cx="918543" cy="622047"/>
          </a:xfrm>
        </p:grpSpPr>
        <p:sp>
          <p:nvSpPr>
            <p:cNvPr id="8" name="矩形: 圆角 7"/>
            <p:cNvSpPr/>
            <p:nvPr/>
          </p:nvSpPr>
          <p:spPr>
            <a:xfrm>
              <a:off x="981778" y="3011465"/>
              <a:ext cx="891800" cy="555876"/>
            </a:xfrm>
            <a:prstGeom prst="roundRect">
              <a:avLst>
                <a:gd name="adj" fmla="val 9619"/>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noFill/>
                <a:effectLst/>
                <a:uLnTx/>
                <a:uFillTx/>
                <a:latin typeface="Arial" panose="020B0604020202090204" pitchFamily="34" charset="0"/>
                <a:ea typeface="微软雅黑" panose="020B0503020204020204" pitchFamily="34" charset="-122"/>
                <a:cs typeface="+mn-cs"/>
              </a:endParaRPr>
            </a:p>
          </p:txBody>
        </p:sp>
        <p:sp>
          <p:nvSpPr>
            <p:cNvPr id="9" name="文本框 8"/>
            <p:cNvSpPr txBox="1"/>
            <p:nvPr/>
          </p:nvSpPr>
          <p:spPr>
            <a:xfrm>
              <a:off x="1008521" y="2945294"/>
              <a:ext cx="891800" cy="597921"/>
            </a:xfrm>
            <a:prstGeom prst="rect">
              <a:avLst/>
            </a:prstGeom>
            <a:noFill/>
          </p:spPr>
          <p:txBody>
            <a:bodyPr wrap="square" rtlCol="0">
              <a:spAutoFit/>
            </a:bodyPr>
            <a:lstStyle>
              <a:defPPr>
                <a:defRPr lang="zh-CN"/>
              </a:defPPr>
              <a:lvl1pPr>
                <a:lnSpc>
                  <a:spcPct val="125000"/>
                </a:lnSpc>
                <a:defRPr sz="2800" b="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①要区分概念、记牢概念</a:t>
              </a:r>
            </a:p>
          </p:txBody>
        </p:sp>
      </p:grpSp>
      <p:sp>
        <p:nvSpPr>
          <p:cNvPr id="10" name="文本框 9"/>
          <p:cNvSpPr txBox="1"/>
          <p:nvPr/>
        </p:nvSpPr>
        <p:spPr>
          <a:xfrm>
            <a:off x="1118014" y="2323911"/>
            <a:ext cx="9829619" cy="2838534"/>
          </a:xfrm>
          <a:prstGeom prst="rect">
            <a:avLst/>
          </a:prstGeom>
        </p:spPr>
        <p:txBody>
          <a:bodyPr wrap="square" rtlCol="0">
            <a:spAutoFit/>
          </a:bodyPr>
          <a:lstStyle>
            <a:defPPr>
              <a:defRPr lang="zh-CN"/>
            </a:defPPr>
            <a:lvl1pPr>
              <a:lnSpc>
                <a:spcPct val="130000"/>
              </a:lnSpc>
              <a:defRPr sz="2800" b="0">
                <a:latin typeface="微软雅黑" panose="020B0503020204020204" pitchFamily="34" charset="-122"/>
                <a:ea typeface="微软雅黑" panose="020B0503020204020204" pitchFamily="34" charset="-122"/>
              </a:defRPr>
            </a:lvl1pPr>
          </a:lstStyle>
          <a:p>
            <a:pPr marL="0" marR="0" lvl="0" indent="723900"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要特别注意题干中</a:t>
            </a:r>
            <a:r>
              <a:rPr kumimoji="0" lang="zh-CN" altLang="en-US" sz="2800" b="0"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“表达特色”“表现手法”“表达技巧”“修辞手法”</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概念的异同，因为它们决定着答题方向。分析“表现手法”时，答题思路要先狭后广，即先从狭义的表现手法</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如象征、衬托</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考虑，再从表达方式、修辞手法考虑。如问“修辞手法”，绝不可同“表达特色”等术语混用。</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8950" y="822041"/>
            <a:ext cx="11214100" cy="5409526"/>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5" name="文本框 4"/>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注意事项</a:t>
            </a:r>
          </a:p>
        </p:txBody>
      </p:sp>
      <p:grpSp>
        <p:nvGrpSpPr>
          <p:cNvPr id="7" name="组合 6"/>
          <p:cNvGrpSpPr/>
          <p:nvPr/>
        </p:nvGrpSpPr>
        <p:grpSpPr>
          <a:xfrm>
            <a:off x="1108745" y="1333848"/>
            <a:ext cx="4489809" cy="622047"/>
            <a:chOff x="981778" y="2945294"/>
            <a:chExt cx="918543" cy="622047"/>
          </a:xfrm>
        </p:grpSpPr>
        <p:sp>
          <p:nvSpPr>
            <p:cNvPr id="8" name="矩形: 圆角 7"/>
            <p:cNvSpPr/>
            <p:nvPr/>
          </p:nvSpPr>
          <p:spPr>
            <a:xfrm>
              <a:off x="981778" y="3011465"/>
              <a:ext cx="891800" cy="555876"/>
            </a:xfrm>
            <a:prstGeom prst="roundRect">
              <a:avLst>
                <a:gd name="adj" fmla="val 9619"/>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noFill/>
                <a:effectLst/>
                <a:uLnTx/>
                <a:uFillTx/>
                <a:latin typeface="Arial" panose="020B0604020202090204" pitchFamily="34" charset="0"/>
                <a:ea typeface="微软雅黑" panose="020B0503020204020204" pitchFamily="34" charset="-122"/>
                <a:cs typeface="+mn-cs"/>
              </a:endParaRPr>
            </a:p>
          </p:txBody>
        </p:sp>
        <p:sp>
          <p:nvSpPr>
            <p:cNvPr id="9" name="文本框 8"/>
            <p:cNvSpPr txBox="1"/>
            <p:nvPr/>
          </p:nvSpPr>
          <p:spPr>
            <a:xfrm>
              <a:off x="1008521" y="2945294"/>
              <a:ext cx="891800" cy="597921"/>
            </a:xfrm>
            <a:prstGeom prst="rect">
              <a:avLst/>
            </a:prstGeom>
            <a:noFill/>
          </p:spPr>
          <p:txBody>
            <a:bodyPr wrap="square" rtlCol="0">
              <a:spAutoFit/>
            </a:bodyPr>
            <a:lstStyle>
              <a:defPPr>
                <a:defRPr lang="zh-CN"/>
              </a:defPPr>
              <a:lvl1pPr>
                <a:lnSpc>
                  <a:spcPct val="125000"/>
                </a:lnSpc>
                <a:defRPr sz="2800" b="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②多角度切入</a:t>
              </a:r>
            </a:p>
          </p:txBody>
        </p:sp>
      </p:grpSp>
      <p:sp>
        <p:nvSpPr>
          <p:cNvPr id="10" name="文本框 9"/>
          <p:cNvSpPr txBox="1"/>
          <p:nvPr/>
        </p:nvSpPr>
        <p:spPr>
          <a:xfrm>
            <a:off x="1108745" y="2079698"/>
            <a:ext cx="9974510" cy="3398687"/>
          </a:xfrm>
          <a:prstGeom prst="rect">
            <a:avLst/>
          </a:prstGeom>
        </p:spPr>
        <p:txBody>
          <a:bodyPr wrap="square" rtlCol="0">
            <a:spAutoFit/>
          </a:bodyPr>
          <a:lstStyle>
            <a:defPPr>
              <a:defRPr lang="zh-CN"/>
            </a:defPPr>
            <a:lvl1pPr>
              <a:lnSpc>
                <a:spcPct val="130000"/>
              </a:lnSpc>
              <a:defRPr sz="2800" b="0">
                <a:latin typeface="微软雅黑" panose="020B0503020204020204" pitchFamily="34" charset="-122"/>
                <a:ea typeface="微软雅黑" panose="020B0503020204020204" pitchFamily="34" charset="-122"/>
              </a:defRPr>
            </a:lvl1pPr>
          </a:lstStyle>
          <a:p>
            <a:pPr marL="0" marR="0" lvl="0" indent="723900"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除题干明确规定的角度外，一般都要求多角度切入鉴赏。</a:t>
            </a:r>
            <a:endPar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723900"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局部鉴赏</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，优先从修辞手法角度切入，其次是表现手法和语言。</a:t>
            </a:r>
            <a:endPar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723900"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整体鉴赏</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，优先从表现手法角度切入，其次是表达方式。</a:t>
            </a:r>
            <a:endPar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723900"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至于修辞手法和语言，除非从整体、主要、显著的角度确实存在，才可切入鉴赏。</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868611"/>
            <a:ext cx="11214100" cy="5409526"/>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5" name="文本框 4"/>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注意事项</a:t>
            </a:r>
          </a:p>
        </p:txBody>
      </p:sp>
      <p:grpSp>
        <p:nvGrpSpPr>
          <p:cNvPr id="7" name="组合 6"/>
          <p:cNvGrpSpPr/>
          <p:nvPr/>
        </p:nvGrpSpPr>
        <p:grpSpPr>
          <a:xfrm>
            <a:off x="1185126" y="1423135"/>
            <a:ext cx="8043714" cy="622047"/>
            <a:chOff x="981778" y="2945294"/>
            <a:chExt cx="1645615" cy="622047"/>
          </a:xfrm>
        </p:grpSpPr>
        <p:sp>
          <p:nvSpPr>
            <p:cNvPr id="8" name="矩形: 圆角 7"/>
            <p:cNvSpPr/>
            <p:nvPr/>
          </p:nvSpPr>
          <p:spPr>
            <a:xfrm>
              <a:off x="981778" y="3011465"/>
              <a:ext cx="1618872" cy="555876"/>
            </a:xfrm>
            <a:prstGeom prst="roundRect">
              <a:avLst>
                <a:gd name="adj" fmla="val 9619"/>
              </a:avLst>
            </a:prstGeom>
            <a:gradFill>
              <a:gsLst>
                <a:gs pos="60000">
                  <a:srgbClr val="596F65"/>
                </a:gs>
                <a:gs pos="0">
                  <a:srgbClr val="4F635A"/>
                </a:gs>
                <a:gs pos="100000">
                  <a:srgbClr val="B1AE8F"/>
                </a:gs>
              </a:gsLst>
              <a:lin ang="13500000" scaled="1"/>
            </a:gradFill>
            <a:ln w="9525">
              <a:noFill/>
            </a:ln>
            <a:effectLst>
              <a:outerShdw blurRad="317500" dist="1270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noFill/>
                <a:effectLst/>
                <a:uLnTx/>
                <a:uFillTx/>
                <a:latin typeface="Arial" panose="020B0604020202090204" pitchFamily="34" charset="0"/>
                <a:ea typeface="微软雅黑" panose="020B0503020204020204" pitchFamily="34" charset="-122"/>
                <a:cs typeface="+mn-cs"/>
              </a:endParaRPr>
            </a:p>
          </p:txBody>
        </p:sp>
        <p:sp>
          <p:nvSpPr>
            <p:cNvPr id="9" name="文本框 8"/>
            <p:cNvSpPr txBox="1"/>
            <p:nvPr/>
          </p:nvSpPr>
          <p:spPr>
            <a:xfrm>
              <a:off x="1008521" y="2945294"/>
              <a:ext cx="1618872" cy="597921"/>
            </a:xfrm>
            <a:prstGeom prst="rect">
              <a:avLst/>
            </a:prstGeom>
            <a:noFill/>
          </p:spPr>
          <p:txBody>
            <a:bodyPr wrap="square" rtlCol="0">
              <a:spAutoFit/>
            </a:bodyPr>
            <a:lstStyle>
              <a:defPPr>
                <a:defRPr lang="zh-CN"/>
              </a:defPPr>
              <a:lvl1pPr>
                <a:lnSpc>
                  <a:spcPct val="125000"/>
                </a:lnSpc>
                <a:defRPr sz="2800" b="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③赏析赏析，有赏有析，重点在赏，关键在析</a:t>
              </a:r>
            </a:p>
          </p:txBody>
        </p:sp>
      </p:grpSp>
      <p:sp>
        <p:nvSpPr>
          <p:cNvPr id="10" name="文本框 9"/>
          <p:cNvSpPr txBox="1"/>
          <p:nvPr/>
        </p:nvSpPr>
        <p:spPr>
          <a:xfrm>
            <a:off x="1185126" y="2189688"/>
            <a:ext cx="9720562" cy="2838534"/>
          </a:xfrm>
          <a:prstGeom prst="rect">
            <a:avLst/>
          </a:prstGeom>
        </p:spPr>
        <p:txBody>
          <a:bodyPr wrap="square" rtlCol="0">
            <a:spAutoFit/>
          </a:bodyPr>
          <a:lstStyle>
            <a:defPPr>
              <a:defRPr lang="zh-CN"/>
            </a:defPPr>
            <a:lvl1pPr>
              <a:lnSpc>
                <a:spcPct val="130000"/>
              </a:lnSpc>
              <a:defRPr sz="2800" b="0">
                <a:latin typeface="微软雅黑" panose="020B0503020204020204" pitchFamily="34" charset="-122"/>
                <a:ea typeface="微软雅黑" panose="020B0503020204020204" pitchFamily="34" charset="-122"/>
              </a:defRPr>
            </a:lvl1pPr>
          </a:lstStyle>
          <a:p>
            <a:pPr marL="0" marR="0" lvl="0" indent="7239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要把握好两个结合：</a:t>
            </a:r>
            <a:endPar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7239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一是与文章的中心结合</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，没有纯客观的表达技巧，任何表达技巧都是为表现中心服务的；</a:t>
            </a:r>
            <a:endPar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7239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二是与语言结合</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，语言是文章的载体，答之前，需对所给材料反复品读。</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209"/>
            <a:ext cx="12192000" cy="6857581"/>
          </a:xfrm>
          <a:prstGeom prst="rect">
            <a:avLst/>
          </a:prstGeom>
        </p:spPr>
      </p:pic>
      <p:pic>
        <p:nvPicPr>
          <p:cNvPr id="13" name="Picture 14" descr="查看图片"/>
          <p:cNvPicPr>
            <a:picLocks noChangeAspect="1"/>
          </p:cNvPicPr>
          <p:nvPr>
            <p:custDataLst>
              <p:tags r:id="rId1"/>
            </p:custDataLst>
          </p:nvPr>
        </p:nvPicPr>
        <p:blipFill rotWithShape="1">
          <a:blip r:embed="rId17">
            <a:extLst>
              <a:ext uri="{BEBA8EAE-BF5A-486C-A8C5-ECC9F3942E4B}">
                <a14:imgProps xmlns:a14="http://schemas.microsoft.com/office/drawing/2010/main">
                  <a14:imgLayer r:embed="rId18">
                    <a14:imgEffect>
                      <a14:brightnessContrast bright="12000" contrast="20000"/>
                    </a14:imgEffect>
                    <a14:imgEffect>
                      <a14:colorTemperature colorTemp="5900"/>
                    </a14:imgEffect>
                    <a14:imgEffect>
                      <a14:saturation sat="80000"/>
                    </a14:imgEffect>
                    <a14:imgEffect>
                      <a14:sharpenSoften amount="25000"/>
                    </a14:imgEffect>
                  </a14:imgLayer>
                </a14:imgProps>
              </a:ext>
              <a:ext uri="{28A0092B-C50C-407E-A947-70E740481C1C}">
                <a14:useLocalDpi xmlns:a14="http://schemas.microsoft.com/office/drawing/2010/main" val="0"/>
              </a:ext>
            </a:extLst>
          </a:blip>
          <a:srcRect t="66150" b="3761"/>
          <a:stretch>
            <a:fillRect/>
          </a:stretch>
        </p:blipFill>
        <p:spPr bwMode="auto">
          <a:xfrm flipV="1">
            <a:off x="-2" y="923157"/>
            <a:ext cx="12192000" cy="4108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图片"/>
          <p:cNvPicPr>
            <a:picLocks noChangeAspect="1" noChangeArrowheads="1"/>
          </p:cNvPicPr>
          <p:nvPr/>
        </p:nvPicPr>
        <p:blipFill rotWithShape="1">
          <a:blip r:embed="rId19" cstate="print">
            <a:alphaModFix amt="50000"/>
            <a:extLst>
              <a:ext uri="{BEBA8EAE-BF5A-486C-A8C5-ECC9F3942E4B}">
                <a14:imgProps xmlns:a14="http://schemas.microsoft.com/office/drawing/2010/main">
                  <a14:imgLayer r:embed="rId20">
                    <a14:imgEffect>
                      <a14:artisticBlur radius="5"/>
                    </a14:imgEffect>
                    <a14:imgEffect>
                      <a14:brightnessContrast bright="10000"/>
                    </a14:imgEffect>
                    <a14:imgEffect>
                      <a14:saturation sat="30000"/>
                    </a14:imgEffect>
                  </a14:imgLayer>
                </a14:imgProps>
              </a:ext>
              <a:ext uri="{28A0092B-C50C-407E-A947-70E740481C1C}">
                <a14:useLocalDpi xmlns:a14="http://schemas.microsoft.com/office/drawing/2010/main" val="0"/>
              </a:ext>
            </a:extLst>
          </a:blip>
          <a:srcRect l="60568"/>
          <a:stretch>
            <a:fillRect/>
          </a:stretch>
        </p:blipFill>
        <p:spPr bwMode="auto">
          <a:xfrm>
            <a:off x="8588565" y="3376089"/>
            <a:ext cx="3603435" cy="239672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查看图片"/>
          <p:cNvPicPr>
            <a:picLocks noChangeAspect="1" noChangeArrowheads="1"/>
          </p:cNvPicPr>
          <p:nvPr/>
        </p:nvPicPr>
        <p:blipFill>
          <a:blip r:embed="rId21" cstate="print">
            <a:alphaModFix amt="50000"/>
            <a:extLst>
              <a:ext uri="{BEBA8EAE-BF5A-486C-A8C5-ECC9F3942E4B}">
                <a14:imgProps xmlns:a14="http://schemas.microsoft.com/office/drawing/2010/main">
                  <a14:imgLayer r:embed="rId22">
                    <a14:imgEffect>
                      <a14:artisticBlur radius="5"/>
                    </a14:imgEffect>
                    <a14:imgEffect>
                      <a14:saturation sat="30000"/>
                    </a14:imgEffect>
                  </a14:imgLayer>
                </a14:imgProps>
              </a:ext>
              <a:ext uri="{28A0092B-C50C-407E-A947-70E740481C1C}">
                <a14:useLocalDpi xmlns:a14="http://schemas.microsoft.com/office/drawing/2010/main" val="0"/>
              </a:ext>
            </a:extLst>
          </a:blip>
          <a:srcRect l="39760"/>
          <a:stretch>
            <a:fillRect/>
          </a:stretch>
        </p:blipFill>
        <p:spPr bwMode="auto">
          <a:xfrm>
            <a:off x="1" y="2950663"/>
            <a:ext cx="3665643" cy="2816218"/>
          </a:xfrm>
          <a:custGeom>
            <a:avLst/>
            <a:gdLst>
              <a:gd name="connsiteX0" fmla="*/ 0 w 3665643"/>
              <a:gd name="connsiteY0" fmla="*/ 0 h 2816218"/>
              <a:gd name="connsiteX1" fmla="*/ 3665643 w 3665643"/>
              <a:gd name="connsiteY1" fmla="*/ 0 h 2816218"/>
              <a:gd name="connsiteX2" fmla="*/ 3665643 w 3665643"/>
              <a:gd name="connsiteY2" fmla="*/ 2816218 h 2816218"/>
              <a:gd name="connsiteX3" fmla="*/ 0 w 3665643"/>
              <a:gd name="connsiteY3" fmla="*/ 2816218 h 2816218"/>
            </a:gdLst>
            <a:ahLst/>
            <a:cxnLst>
              <a:cxn ang="0">
                <a:pos x="connsiteX0" y="connsiteY0"/>
              </a:cxn>
              <a:cxn ang="0">
                <a:pos x="connsiteX1" y="connsiteY1"/>
              </a:cxn>
              <a:cxn ang="0">
                <a:pos x="connsiteX2" y="connsiteY2"/>
              </a:cxn>
              <a:cxn ang="0">
                <a:pos x="connsiteX3" y="connsiteY3"/>
              </a:cxn>
            </a:cxnLst>
            <a:rect l="l" t="t" r="r" b="b"/>
            <a:pathLst>
              <a:path w="3665643" h="2816218">
                <a:moveTo>
                  <a:pt x="0" y="0"/>
                </a:moveTo>
                <a:lnTo>
                  <a:pt x="3665643" y="0"/>
                </a:lnTo>
                <a:lnTo>
                  <a:pt x="3665643" y="2816218"/>
                </a:lnTo>
                <a:lnTo>
                  <a:pt x="0" y="2816218"/>
                </a:lnTo>
                <a:close/>
              </a:path>
            </a:pathLst>
          </a:custGeom>
          <a:noFill/>
          <a:extLst>
            <a:ext uri="{909E8E84-426E-40DD-AFC4-6F175D3DCCD1}">
              <a14:hiddenFill xmlns:a14="http://schemas.microsoft.com/office/drawing/2010/main">
                <a:solidFill>
                  <a:srgbClr val="FFFFFF"/>
                </a:solidFill>
              </a14:hiddenFill>
            </a:ext>
          </a:extLst>
        </p:spPr>
      </p:pic>
      <p:sp>
        <p:nvSpPr>
          <p:cNvPr id="1044" name="任意多边形: 形状 1043"/>
          <p:cNvSpPr/>
          <p:nvPr>
            <p:custDataLst>
              <p:tags r:id="rId2"/>
            </p:custDataLst>
          </p:nvPr>
        </p:nvSpPr>
        <p:spPr>
          <a:xfrm>
            <a:off x="0" y="2241137"/>
            <a:ext cx="12192000" cy="1916028"/>
          </a:xfrm>
          <a:custGeom>
            <a:avLst/>
            <a:gdLst>
              <a:gd name="connsiteX0" fmla="*/ 0 w 12192000"/>
              <a:gd name="connsiteY0" fmla="*/ 0 h 1882629"/>
              <a:gd name="connsiteX1" fmla="*/ 185403 w 12192000"/>
              <a:gd name="connsiteY1" fmla="*/ 105216 h 1882629"/>
              <a:gd name="connsiteX2" fmla="*/ 1889619 w 12192000"/>
              <a:gd name="connsiteY2" fmla="*/ 666580 h 1882629"/>
              <a:gd name="connsiteX3" fmla="*/ 3805789 w 12192000"/>
              <a:gd name="connsiteY3" fmla="*/ 15065 h 1882629"/>
              <a:gd name="connsiteX4" fmla="*/ 5776296 w 12192000"/>
              <a:gd name="connsiteY4" fmla="*/ 1110890 h 1882629"/>
              <a:gd name="connsiteX5" fmla="*/ 7231722 w 12192000"/>
              <a:gd name="connsiteY5" fmla="*/ 1095528 h 1882629"/>
              <a:gd name="connsiteX6" fmla="*/ 9123125 w 12192000"/>
              <a:gd name="connsiteY6" fmla="*/ 132845 h 1882629"/>
              <a:gd name="connsiteX7" fmla="*/ 10918139 w 12192000"/>
              <a:gd name="connsiteY7" fmla="*/ 1592480 h 1882629"/>
              <a:gd name="connsiteX8" fmla="*/ 11941031 w 12192000"/>
              <a:gd name="connsiteY8" fmla="*/ 1564027 h 1882629"/>
              <a:gd name="connsiteX9" fmla="*/ 12192000 w 12192000"/>
              <a:gd name="connsiteY9" fmla="*/ 1403046 h 1882629"/>
              <a:gd name="connsiteX10" fmla="*/ 12192000 w 12192000"/>
              <a:gd name="connsiteY10" fmla="*/ 1528827 h 1882629"/>
              <a:gd name="connsiteX11" fmla="*/ 12151168 w 12192000"/>
              <a:gd name="connsiteY11" fmla="*/ 1558819 h 1882629"/>
              <a:gd name="connsiteX12" fmla="*/ 10739764 w 12192000"/>
              <a:gd name="connsiteY12" fmla="*/ 1864497 h 1882629"/>
              <a:gd name="connsiteX13" fmla="*/ 8919424 w 12192000"/>
              <a:gd name="connsiteY13" fmla="*/ 1310002 h 1882629"/>
              <a:gd name="connsiteX14" fmla="*/ 7635096 w 12192000"/>
              <a:gd name="connsiteY14" fmla="*/ 1388303 h 1882629"/>
              <a:gd name="connsiteX15" fmla="*/ 5922410 w 12192000"/>
              <a:gd name="connsiteY15" fmla="*/ 1838782 h 1882629"/>
              <a:gd name="connsiteX16" fmla="*/ 4400591 w 12192000"/>
              <a:gd name="connsiteY16" fmla="*/ 1278616 h 1882629"/>
              <a:gd name="connsiteX17" fmla="*/ 3425365 w 12192000"/>
              <a:gd name="connsiteY17" fmla="*/ 1070804 h 1882629"/>
              <a:gd name="connsiteX18" fmla="*/ 2370228 w 12192000"/>
              <a:gd name="connsiteY18" fmla="*/ 1622380 h 1882629"/>
              <a:gd name="connsiteX19" fmla="*/ 989348 w 12192000"/>
              <a:gd name="connsiteY19" fmla="*/ 1848858 h 1882629"/>
              <a:gd name="connsiteX20" fmla="*/ 15698 w 12192000"/>
              <a:gd name="connsiteY20" fmla="*/ 1493613 h 1882629"/>
              <a:gd name="connsiteX21" fmla="*/ 0 w 12192000"/>
              <a:gd name="connsiteY21" fmla="*/ 1487055 h 1882629"/>
              <a:gd name="connsiteX0-1" fmla="*/ 0 w 12192000"/>
              <a:gd name="connsiteY0-2" fmla="*/ 0 h 1882629"/>
              <a:gd name="connsiteX1-3" fmla="*/ 185403 w 12192000"/>
              <a:gd name="connsiteY1-4" fmla="*/ 105216 h 1882629"/>
              <a:gd name="connsiteX2-5" fmla="*/ 1889619 w 12192000"/>
              <a:gd name="connsiteY2-6" fmla="*/ 666580 h 1882629"/>
              <a:gd name="connsiteX3-7" fmla="*/ 3805789 w 12192000"/>
              <a:gd name="connsiteY3-8" fmla="*/ 15065 h 1882629"/>
              <a:gd name="connsiteX4-9" fmla="*/ 5776296 w 12192000"/>
              <a:gd name="connsiteY4-10" fmla="*/ 1110890 h 1882629"/>
              <a:gd name="connsiteX5-11" fmla="*/ 7231722 w 12192000"/>
              <a:gd name="connsiteY5-12" fmla="*/ 1095528 h 1882629"/>
              <a:gd name="connsiteX6-13" fmla="*/ 9123125 w 12192000"/>
              <a:gd name="connsiteY6-14" fmla="*/ 132845 h 1882629"/>
              <a:gd name="connsiteX7-15" fmla="*/ 10918139 w 12192000"/>
              <a:gd name="connsiteY7-16" fmla="*/ 1592480 h 1882629"/>
              <a:gd name="connsiteX8-17" fmla="*/ 11941031 w 12192000"/>
              <a:gd name="connsiteY8-18" fmla="*/ 1564027 h 1882629"/>
              <a:gd name="connsiteX9-19" fmla="*/ 12192000 w 12192000"/>
              <a:gd name="connsiteY9-20" fmla="*/ 1403046 h 1882629"/>
              <a:gd name="connsiteX10-21" fmla="*/ 12192000 w 12192000"/>
              <a:gd name="connsiteY10-22" fmla="*/ 1528827 h 1882629"/>
              <a:gd name="connsiteX11-23" fmla="*/ 12151168 w 12192000"/>
              <a:gd name="connsiteY11-24" fmla="*/ 1558819 h 1882629"/>
              <a:gd name="connsiteX12-25" fmla="*/ 10739764 w 12192000"/>
              <a:gd name="connsiteY12-26" fmla="*/ 1864497 h 1882629"/>
              <a:gd name="connsiteX13-27" fmla="*/ 8919424 w 12192000"/>
              <a:gd name="connsiteY13-28" fmla="*/ 1310002 h 1882629"/>
              <a:gd name="connsiteX14-29" fmla="*/ 7635096 w 12192000"/>
              <a:gd name="connsiteY14-30" fmla="*/ 1388303 h 1882629"/>
              <a:gd name="connsiteX15-31" fmla="*/ 5922410 w 12192000"/>
              <a:gd name="connsiteY15-32" fmla="*/ 1838782 h 1882629"/>
              <a:gd name="connsiteX16-33" fmla="*/ 4400591 w 12192000"/>
              <a:gd name="connsiteY16-34" fmla="*/ 1278616 h 1882629"/>
              <a:gd name="connsiteX17-35" fmla="*/ 3425365 w 12192000"/>
              <a:gd name="connsiteY17-36" fmla="*/ 1070804 h 1882629"/>
              <a:gd name="connsiteX18-37" fmla="*/ 2370228 w 12192000"/>
              <a:gd name="connsiteY18-38" fmla="*/ 1622380 h 1882629"/>
              <a:gd name="connsiteX19-39" fmla="*/ 989348 w 12192000"/>
              <a:gd name="connsiteY19-40" fmla="*/ 1848858 h 1882629"/>
              <a:gd name="connsiteX20-41" fmla="*/ 15698 w 12192000"/>
              <a:gd name="connsiteY20-42" fmla="*/ 1493613 h 1882629"/>
              <a:gd name="connsiteX21-43" fmla="*/ 0 w 12192000"/>
              <a:gd name="connsiteY21-44" fmla="*/ 1487055 h 1882629"/>
              <a:gd name="connsiteX22" fmla="*/ 0 w 12192000"/>
              <a:gd name="connsiteY22" fmla="*/ 0 h 1882629"/>
              <a:gd name="connsiteX0-45" fmla="*/ 0 w 12192000"/>
              <a:gd name="connsiteY0-46" fmla="*/ 0 h 1882629"/>
              <a:gd name="connsiteX1-47" fmla="*/ 185403 w 12192000"/>
              <a:gd name="connsiteY1-48" fmla="*/ 105216 h 1882629"/>
              <a:gd name="connsiteX2-49" fmla="*/ 1889619 w 12192000"/>
              <a:gd name="connsiteY2-50" fmla="*/ 666580 h 1882629"/>
              <a:gd name="connsiteX3-51" fmla="*/ 3805789 w 12192000"/>
              <a:gd name="connsiteY3-52" fmla="*/ 15065 h 1882629"/>
              <a:gd name="connsiteX4-53" fmla="*/ 5776296 w 12192000"/>
              <a:gd name="connsiteY4-54" fmla="*/ 1110890 h 1882629"/>
              <a:gd name="connsiteX5-55" fmla="*/ 7231722 w 12192000"/>
              <a:gd name="connsiteY5-56" fmla="*/ 1095528 h 1882629"/>
              <a:gd name="connsiteX6-57" fmla="*/ 9123125 w 12192000"/>
              <a:gd name="connsiteY6-58" fmla="*/ 132845 h 1882629"/>
              <a:gd name="connsiteX7-59" fmla="*/ 10918139 w 12192000"/>
              <a:gd name="connsiteY7-60" fmla="*/ 1592480 h 1882629"/>
              <a:gd name="connsiteX8-61" fmla="*/ 11941031 w 12192000"/>
              <a:gd name="connsiteY8-62" fmla="*/ 1564027 h 1882629"/>
              <a:gd name="connsiteX9-63" fmla="*/ 12192000 w 12192000"/>
              <a:gd name="connsiteY9-64" fmla="*/ 1403046 h 1882629"/>
              <a:gd name="connsiteX10-65" fmla="*/ 12192000 w 12192000"/>
              <a:gd name="connsiteY10-66" fmla="*/ 1528827 h 1882629"/>
              <a:gd name="connsiteX11-67" fmla="*/ 12151168 w 12192000"/>
              <a:gd name="connsiteY11-68" fmla="*/ 1558819 h 1882629"/>
              <a:gd name="connsiteX12-69" fmla="*/ 10739764 w 12192000"/>
              <a:gd name="connsiteY12-70" fmla="*/ 1864497 h 1882629"/>
              <a:gd name="connsiteX13-71" fmla="*/ 8919424 w 12192000"/>
              <a:gd name="connsiteY13-72" fmla="*/ 1310002 h 1882629"/>
              <a:gd name="connsiteX14-73" fmla="*/ 7635096 w 12192000"/>
              <a:gd name="connsiteY14-74" fmla="*/ 1388303 h 1882629"/>
              <a:gd name="connsiteX15-75" fmla="*/ 5922410 w 12192000"/>
              <a:gd name="connsiteY15-76" fmla="*/ 1838782 h 1882629"/>
              <a:gd name="connsiteX16-77" fmla="*/ 4400591 w 12192000"/>
              <a:gd name="connsiteY16-78" fmla="*/ 1278616 h 1882629"/>
              <a:gd name="connsiteX17-79" fmla="*/ 3425365 w 12192000"/>
              <a:gd name="connsiteY17-80" fmla="*/ 1070804 h 1882629"/>
              <a:gd name="connsiteX18-81" fmla="*/ 2370228 w 12192000"/>
              <a:gd name="connsiteY18-82" fmla="*/ 1622380 h 1882629"/>
              <a:gd name="connsiteX19-83" fmla="*/ 989348 w 12192000"/>
              <a:gd name="connsiteY19-84" fmla="*/ 1848858 h 1882629"/>
              <a:gd name="connsiteX20-85" fmla="*/ 15698 w 12192000"/>
              <a:gd name="connsiteY20-86" fmla="*/ 1493613 h 1882629"/>
              <a:gd name="connsiteX21-87" fmla="*/ 0 w 12192000"/>
              <a:gd name="connsiteY21-88" fmla="*/ 1487055 h 1882629"/>
              <a:gd name="connsiteX22-89" fmla="*/ 0 w 12192000"/>
              <a:gd name="connsiteY22-90" fmla="*/ 0 h 1882629"/>
              <a:gd name="connsiteX0-91" fmla="*/ 0 w 12192000"/>
              <a:gd name="connsiteY0-92" fmla="*/ 0 h 1882629"/>
              <a:gd name="connsiteX1-93" fmla="*/ 185403 w 12192000"/>
              <a:gd name="connsiteY1-94" fmla="*/ 105216 h 1882629"/>
              <a:gd name="connsiteX2-95" fmla="*/ 1889619 w 12192000"/>
              <a:gd name="connsiteY2-96" fmla="*/ 666580 h 1882629"/>
              <a:gd name="connsiteX3-97" fmla="*/ 3805789 w 12192000"/>
              <a:gd name="connsiteY3-98" fmla="*/ 15065 h 1882629"/>
              <a:gd name="connsiteX4-99" fmla="*/ 5776296 w 12192000"/>
              <a:gd name="connsiteY4-100" fmla="*/ 1110890 h 1882629"/>
              <a:gd name="connsiteX5-101" fmla="*/ 7231722 w 12192000"/>
              <a:gd name="connsiteY5-102" fmla="*/ 1095528 h 1882629"/>
              <a:gd name="connsiteX6-103" fmla="*/ 9123125 w 12192000"/>
              <a:gd name="connsiteY6-104" fmla="*/ 132845 h 1882629"/>
              <a:gd name="connsiteX7-105" fmla="*/ 10918139 w 12192000"/>
              <a:gd name="connsiteY7-106" fmla="*/ 1592480 h 1882629"/>
              <a:gd name="connsiteX8-107" fmla="*/ 11941031 w 12192000"/>
              <a:gd name="connsiteY8-108" fmla="*/ 1564027 h 1882629"/>
              <a:gd name="connsiteX9-109" fmla="*/ 12192000 w 12192000"/>
              <a:gd name="connsiteY9-110" fmla="*/ 1403046 h 1882629"/>
              <a:gd name="connsiteX10-111" fmla="*/ 12192000 w 12192000"/>
              <a:gd name="connsiteY10-112" fmla="*/ 1528827 h 1882629"/>
              <a:gd name="connsiteX11-113" fmla="*/ 12151168 w 12192000"/>
              <a:gd name="connsiteY11-114" fmla="*/ 1558819 h 1882629"/>
              <a:gd name="connsiteX12-115" fmla="*/ 10739764 w 12192000"/>
              <a:gd name="connsiteY12-116" fmla="*/ 1864497 h 1882629"/>
              <a:gd name="connsiteX13-117" fmla="*/ 8919424 w 12192000"/>
              <a:gd name="connsiteY13-118" fmla="*/ 1310002 h 1882629"/>
              <a:gd name="connsiteX14-119" fmla="*/ 7635096 w 12192000"/>
              <a:gd name="connsiteY14-120" fmla="*/ 1388303 h 1882629"/>
              <a:gd name="connsiteX15-121" fmla="*/ 5922410 w 12192000"/>
              <a:gd name="connsiteY15-122" fmla="*/ 1838782 h 1882629"/>
              <a:gd name="connsiteX16-123" fmla="*/ 4400591 w 12192000"/>
              <a:gd name="connsiteY16-124" fmla="*/ 1278616 h 1882629"/>
              <a:gd name="connsiteX17-125" fmla="*/ 3309862 w 12192000"/>
              <a:gd name="connsiteY17-126" fmla="*/ 916800 h 1882629"/>
              <a:gd name="connsiteX18-127" fmla="*/ 2370228 w 12192000"/>
              <a:gd name="connsiteY18-128" fmla="*/ 1622380 h 1882629"/>
              <a:gd name="connsiteX19-129" fmla="*/ 989348 w 12192000"/>
              <a:gd name="connsiteY19-130" fmla="*/ 1848858 h 1882629"/>
              <a:gd name="connsiteX20-131" fmla="*/ 15698 w 12192000"/>
              <a:gd name="connsiteY20-132" fmla="*/ 1493613 h 1882629"/>
              <a:gd name="connsiteX21-133" fmla="*/ 0 w 12192000"/>
              <a:gd name="connsiteY21-134" fmla="*/ 1487055 h 1882629"/>
              <a:gd name="connsiteX22-135" fmla="*/ 0 w 12192000"/>
              <a:gd name="connsiteY22-136" fmla="*/ 0 h 1882629"/>
              <a:gd name="connsiteX0-137" fmla="*/ 0 w 12192000"/>
              <a:gd name="connsiteY0-138" fmla="*/ 0 h 1882629"/>
              <a:gd name="connsiteX1-139" fmla="*/ 185403 w 12192000"/>
              <a:gd name="connsiteY1-140" fmla="*/ 105216 h 1882629"/>
              <a:gd name="connsiteX2-141" fmla="*/ 1889619 w 12192000"/>
              <a:gd name="connsiteY2-142" fmla="*/ 666580 h 1882629"/>
              <a:gd name="connsiteX3-143" fmla="*/ 3805789 w 12192000"/>
              <a:gd name="connsiteY3-144" fmla="*/ 15065 h 1882629"/>
              <a:gd name="connsiteX4-145" fmla="*/ 5776296 w 12192000"/>
              <a:gd name="connsiteY4-146" fmla="*/ 1110890 h 1882629"/>
              <a:gd name="connsiteX5-147" fmla="*/ 7231722 w 12192000"/>
              <a:gd name="connsiteY5-148" fmla="*/ 1095528 h 1882629"/>
              <a:gd name="connsiteX6-149" fmla="*/ 9123125 w 12192000"/>
              <a:gd name="connsiteY6-150" fmla="*/ 132845 h 1882629"/>
              <a:gd name="connsiteX7-151" fmla="*/ 10918139 w 12192000"/>
              <a:gd name="connsiteY7-152" fmla="*/ 1592480 h 1882629"/>
              <a:gd name="connsiteX8-153" fmla="*/ 11941031 w 12192000"/>
              <a:gd name="connsiteY8-154" fmla="*/ 1564027 h 1882629"/>
              <a:gd name="connsiteX9-155" fmla="*/ 12192000 w 12192000"/>
              <a:gd name="connsiteY9-156" fmla="*/ 1403046 h 1882629"/>
              <a:gd name="connsiteX10-157" fmla="*/ 12192000 w 12192000"/>
              <a:gd name="connsiteY10-158" fmla="*/ 1528827 h 1882629"/>
              <a:gd name="connsiteX11-159" fmla="*/ 12151168 w 12192000"/>
              <a:gd name="connsiteY11-160" fmla="*/ 1558819 h 1882629"/>
              <a:gd name="connsiteX12-161" fmla="*/ 10739764 w 12192000"/>
              <a:gd name="connsiteY12-162" fmla="*/ 1864497 h 1882629"/>
              <a:gd name="connsiteX13-163" fmla="*/ 8919424 w 12192000"/>
              <a:gd name="connsiteY13-164" fmla="*/ 1310002 h 1882629"/>
              <a:gd name="connsiteX14-165" fmla="*/ 7635096 w 12192000"/>
              <a:gd name="connsiteY14-166" fmla="*/ 1388303 h 1882629"/>
              <a:gd name="connsiteX15-167" fmla="*/ 5922410 w 12192000"/>
              <a:gd name="connsiteY15-168" fmla="*/ 1838782 h 1882629"/>
              <a:gd name="connsiteX16-169" fmla="*/ 4400591 w 12192000"/>
              <a:gd name="connsiteY16-170" fmla="*/ 1278616 h 1882629"/>
              <a:gd name="connsiteX17-171" fmla="*/ 3059605 w 12192000"/>
              <a:gd name="connsiteY17-172" fmla="*/ 1157432 h 1882629"/>
              <a:gd name="connsiteX18-173" fmla="*/ 2370228 w 12192000"/>
              <a:gd name="connsiteY18-174" fmla="*/ 1622380 h 1882629"/>
              <a:gd name="connsiteX19-175" fmla="*/ 989348 w 12192000"/>
              <a:gd name="connsiteY19-176" fmla="*/ 1848858 h 1882629"/>
              <a:gd name="connsiteX20-177" fmla="*/ 15698 w 12192000"/>
              <a:gd name="connsiteY20-178" fmla="*/ 1493613 h 1882629"/>
              <a:gd name="connsiteX21-179" fmla="*/ 0 w 12192000"/>
              <a:gd name="connsiteY21-180" fmla="*/ 1487055 h 1882629"/>
              <a:gd name="connsiteX22-181" fmla="*/ 0 w 12192000"/>
              <a:gd name="connsiteY22-182" fmla="*/ 0 h 1882629"/>
              <a:gd name="connsiteX0-183" fmla="*/ 0 w 12192000"/>
              <a:gd name="connsiteY0-184" fmla="*/ 0 h 1882629"/>
              <a:gd name="connsiteX1-185" fmla="*/ 185403 w 12192000"/>
              <a:gd name="connsiteY1-186" fmla="*/ 105216 h 1882629"/>
              <a:gd name="connsiteX2-187" fmla="*/ 1889619 w 12192000"/>
              <a:gd name="connsiteY2-188" fmla="*/ 666580 h 1882629"/>
              <a:gd name="connsiteX3-189" fmla="*/ 3805789 w 12192000"/>
              <a:gd name="connsiteY3-190" fmla="*/ 15065 h 1882629"/>
              <a:gd name="connsiteX4-191" fmla="*/ 5776296 w 12192000"/>
              <a:gd name="connsiteY4-192" fmla="*/ 1110890 h 1882629"/>
              <a:gd name="connsiteX5-193" fmla="*/ 7231722 w 12192000"/>
              <a:gd name="connsiteY5-194" fmla="*/ 1095528 h 1882629"/>
              <a:gd name="connsiteX6-195" fmla="*/ 9123125 w 12192000"/>
              <a:gd name="connsiteY6-196" fmla="*/ 132845 h 1882629"/>
              <a:gd name="connsiteX7-197" fmla="*/ 10918139 w 12192000"/>
              <a:gd name="connsiteY7-198" fmla="*/ 1592480 h 1882629"/>
              <a:gd name="connsiteX8-199" fmla="*/ 11941031 w 12192000"/>
              <a:gd name="connsiteY8-200" fmla="*/ 1564027 h 1882629"/>
              <a:gd name="connsiteX9-201" fmla="*/ 12192000 w 12192000"/>
              <a:gd name="connsiteY9-202" fmla="*/ 1403046 h 1882629"/>
              <a:gd name="connsiteX10-203" fmla="*/ 12192000 w 12192000"/>
              <a:gd name="connsiteY10-204" fmla="*/ 1528827 h 1882629"/>
              <a:gd name="connsiteX11-205" fmla="*/ 12151168 w 12192000"/>
              <a:gd name="connsiteY11-206" fmla="*/ 1558819 h 1882629"/>
              <a:gd name="connsiteX12-207" fmla="*/ 10739764 w 12192000"/>
              <a:gd name="connsiteY12-208" fmla="*/ 1864497 h 1882629"/>
              <a:gd name="connsiteX13-209" fmla="*/ 8919424 w 12192000"/>
              <a:gd name="connsiteY13-210" fmla="*/ 1310002 h 1882629"/>
              <a:gd name="connsiteX14-211" fmla="*/ 7635096 w 12192000"/>
              <a:gd name="connsiteY14-212" fmla="*/ 1388303 h 1882629"/>
              <a:gd name="connsiteX15-213" fmla="*/ 5922410 w 12192000"/>
              <a:gd name="connsiteY15-214" fmla="*/ 1838782 h 1882629"/>
              <a:gd name="connsiteX16-215" fmla="*/ 4400591 w 12192000"/>
              <a:gd name="connsiteY16-216" fmla="*/ 1278616 h 1882629"/>
              <a:gd name="connsiteX17-217" fmla="*/ 3242485 w 12192000"/>
              <a:gd name="connsiteY17-218" fmla="*/ 1157432 h 1882629"/>
              <a:gd name="connsiteX18-219" fmla="*/ 2370228 w 12192000"/>
              <a:gd name="connsiteY18-220" fmla="*/ 1622380 h 1882629"/>
              <a:gd name="connsiteX19-221" fmla="*/ 989348 w 12192000"/>
              <a:gd name="connsiteY19-222" fmla="*/ 1848858 h 1882629"/>
              <a:gd name="connsiteX20-223" fmla="*/ 15698 w 12192000"/>
              <a:gd name="connsiteY20-224" fmla="*/ 1493613 h 1882629"/>
              <a:gd name="connsiteX21-225" fmla="*/ 0 w 12192000"/>
              <a:gd name="connsiteY21-226" fmla="*/ 1487055 h 1882629"/>
              <a:gd name="connsiteX22-227" fmla="*/ 0 w 12192000"/>
              <a:gd name="connsiteY22-228" fmla="*/ 0 h 1882629"/>
              <a:gd name="connsiteX0-229" fmla="*/ 0 w 12192000"/>
              <a:gd name="connsiteY0-230" fmla="*/ 0 h 1882629"/>
              <a:gd name="connsiteX1-231" fmla="*/ 185403 w 12192000"/>
              <a:gd name="connsiteY1-232" fmla="*/ 105216 h 1882629"/>
              <a:gd name="connsiteX2-233" fmla="*/ 1889619 w 12192000"/>
              <a:gd name="connsiteY2-234" fmla="*/ 666580 h 1882629"/>
              <a:gd name="connsiteX3-235" fmla="*/ 3805789 w 12192000"/>
              <a:gd name="connsiteY3-236" fmla="*/ 15065 h 1882629"/>
              <a:gd name="connsiteX4-237" fmla="*/ 5776296 w 12192000"/>
              <a:gd name="connsiteY4-238" fmla="*/ 1110890 h 1882629"/>
              <a:gd name="connsiteX5-239" fmla="*/ 7231722 w 12192000"/>
              <a:gd name="connsiteY5-240" fmla="*/ 1095528 h 1882629"/>
              <a:gd name="connsiteX6-241" fmla="*/ 9123125 w 12192000"/>
              <a:gd name="connsiteY6-242" fmla="*/ 132845 h 1882629"/>
              <a:gd name="connsiteX7-243" fmla="*/ 10918139 w 12192000"/>
              <a:gd name="connsiteY7-244" fmla="*/ 1592480 h 1882629"/>
              <a:gd name="connsiteX8-245" fmla="*/ 11941031 w 12192000"/>
              <a:gd name="connsiteY8-246" fmla="*/ 1564027 h 1882629"/>
              <a:gd name="connsiteX9-247" fmla="*/ 12192000 w 12192000"/>
              <a:gd name="connsiteY9-248" fmla="*/ 1403046 h 1882629"/>
              <a:gd name="connsiteX10-249" fmla="*/ 12192000 w 12192000"/>
              <a:gd name="connsiteY10-250" fmla="*/ 1528827 h 1882629"/>
              <a:gd name="connsiteX11-251" fmla="*/ 12151168 w 12192000"/>
              <a:gd name="connsiteY11-252" fmla="*/ 1558819 h 1882629"/>
              <a:gd name="connsiteX12-253" fmla="*/ 10739764 w 12192000"/>
              <a:gd name="connsiteY12-254" fmla="*/ 1864497 h 1882629"/>
              <a:gd name="connsiteX13-255" fmla="*/ 8919424 w 12192000"/>
              <a:gd name="connsiteY13-256" fmla="*/ 1310002 h 1882629"/>
              <a:gd name="connsiteX14-257" fmla="*/ 7635096 w 12192000"/>
              <a:gd name="connsiteY14-258" fmla="*/ 1388303 h 1882629"/>
              <a:gd name="connsiteX15-259" fmla="*/ 5922410 w 12192000"/>
              <a:gd name="connsiteY15-260" fmla="*/ 1838782 h 1882629"/>
              <a:gd name="connsiteX16-261" fmla="*/ 4400591 w 12192000"/>
              <a:gd name="connsiteY16-262" fmla="*/ 1278616 h 1882629"/>
              <a:gd name="connsiteX17-263" fmla="*/ 3290611 w 12192000"/>
              <a:gd name="connsiteY17-264" fmla="*/ 1157432 h 1882629"/>
              <a:gd name="connsiteX18-265" fmla="*/ 2370228 w 12192000"/>
              <a:gd name="connsiteY18-266" fmla="*/ 1622380 h 1882629"/>
              <a:gd name="connsiteX19-267" fmla="*/ 989348 w 12192000"/>
              <a:gd name="connsiteY19-268" fmla="*/ 1848858 h 1882629"/>
              <a:gd name="connsiteX20-269" fmla="*/ 15698 w 12192000"/>
              <a:gd name="connsiteY20-270" fmla="*/ 1493613 h 1882629"/>
              <a:gd name="connsiteX21-271" fmla="*/ 0 w 12192000"/>
              <a:gd name="connsiteY21-272" fmla="*/ 1487055 h 1882629"/>
              <a:gd name="connsiteX22-273" fmla="*/ 0 w 12192000"/>
              <a:gd name="connsiteY22-274" fmla="*/ 0 h 1882629"/>
              <a:gd name="connsiteX0-275" fmla="*/ 0 w 12192000"/>
              <a:gd name="connsiteY0-276" fmla="*/ 0 h 1882629"/>
              <a:gd name="connsiteX1-277" fmla="*/ 185403 w 12192000"/>
              <a:gd name="connsiteY1-278" fmla="*/ 105216 h 1882629"/>
              <a:gd name="connsiteX2-279" fmla="*/ 1889619 w 12192000"/>
              <a:gd name="connsiteY2-280" fmla="*/ 666580 h 1882629"/>
              <a:gd name="connsiteX3-281" fmla="*/ 3805789 w 12192000"/>
              <a:gd name="connsiteY3-282" fmla="*/ 15065 h 1882629"/>
              <a:gd name="connsiteX4-283" fmla="*/ 5776296 w 12192000"/>
              <a:gd name="connsiteY4-284" fmla="*/ 1110890 h 1882629"/>
              <a:gd name="connsiteX5-285" fmla="*/ 7231722 w 12192000"/>
              <a:gd name="connsiteY5-286" fmla="*/ 1095528 h 1882629"/>
              <a:gd name="connsiteX6-287" fmla="*/ 9123125 w 12192000"/>
              <a:gd name="connsiteY6-288" fmla="*/ 132845 h 1882629"/>
              <a:gd name="connsiteX7-289" fmla="*/ 10918139 w 12192000"/>
              <a:gd name="connsiteY7-290" fmla="*/ 1592480 h 1882629"/>
              <a:gd name="connsiteX8-291" fmla="*/ 11941031 w 12192000"/>
              <a:gd name="connsiteY8-292" fmla="*/ 1564027 h 1882629"/>
              <a:gd name="connsiteX9-293" fmla="*/ 12192000 w 12192000"/>
              <a:gd name="connsiteY9-294" fmla="*/ 1403046 h 1882629"/>
              <a:gd name="connsiteX10-295" fmla="*/ 12192000 w 12192000"/>
              <a:gd name="connsiteY10-296" fmla="*/ 1528827 h 1882629"/>
              <a:gd name="connsiteX11-297" fmla="*/ 12151168 w 12192000"/>
              <a:gd name="connsiteY11-298" fmla="*/ 1558819 h 1882629"/>
              <a:gd name="connsiteX12-299" fmla="*/ 10739764 w 12192000"/>
              <a:gd name="connsiteY12-300" fmla="*/ 1864497 h 1882629"/>
              <a:gd name="connsiteX13-301" fmla="*/ 8919424 w 12192000"/>
              <a:gd name="connsiteY13-302" fmla="*/ 1310002 h 1882629"/>
              <a:gd name="connsiteX14-303" fmla="*/ 7635096 w 12192000"/>
              <a:gd name="connsiteY14-304" fmla="*/ 1388303 h 1882629"/>
              <a:gd name="connsiteX15-305" fmla="*/ 5922410 w 12192000"/>
              <a:gd name="connsiteY15-306" fmla="*/ 1838782 h 1882629"/>
              <a:gd name="connsiteX16-307" fmla="*/ 4419842 w 12192000"/>
              <a:gd name="connsiteY16-308" fmla="*/ 1182363 h 1882629"/>
              <a:gd name="connsiteX17-309" fmla="*/ 3290611 w 12192000"/>
              <a:gd name="connsiteY17-310" fmla="*/ 1157432 h 1882629"/>
              <a:gd name="connsiteX18-311" fmla="*/ 2370228 w 12192000"/>
              <a:gd name="connsiteY18-312" fmla="*/ 1622380 h 1882629"/>
              <a:gd name="connsiteX19-313" fmla="*/ 989348 w 12192000"/>
              <a:gd name="connsiteY19-314" fmla="*/ 1848858 h 1882629"/>
              <a:gd name="connsiteX20-315" fmla="*/ 15698 w 12192000"/>
              <a:gd name="connsiteY20-316" fmla="*/ 1493613 h 1882629"/>
              <a:gd name="connsiteX21-317" fmla="*/ 0 w 12192000"/>
              <a:gd name="connsiteY21-318" fmla="*/ 1487055 h 1882629"/>
              <a:gd name="connsiteX22-319" fmla="*/ 0 w 12192000"/>
              <a:gd name="connsiteY22-320" fmla="*/ 0 h 1882629"/>
              <a:gd name="connsiteX0-321" fmla="*/ 0 w 12192000"/>
              <a:gd name="connsiteY0-322" fmla="*/ 0 h 1882629"/>
              <a:gd name="connsiteX1-323" fmla="*/ 185403 w 12192000"/>
              <a:gd name="connsiteY1-324" fmla="*/ 105216 h 1882629"/>
              <a:gd name="connsiteX2-325" fmla="*/ 1889619 w 12192000"/>
              <a:gd name="connsiteY2-326" fmla="*/ 666580 h 1882629"/>
              <a:gd name="connsiteX3-327" fmla="*/ 3555532 w 12192000"/>
              <a:gd name="connsiteY3-328" fmla="*/ 63192 h 1882629"/>
              <a:gd name="connsiteX4-329" fmla="*/ 5776296 w 12192000"/>
              <a:gd name="connsiteY4-330" fmla="*/ 1110890 h 1882629"/>
              <a:gd name="connsiteX5-331" fmla="*/ 7231722 w 12192000"/>
              <a:gd name="connsiteY5-332" fmla="*/ 1095528 h 1882629"/>
              <a:gd name="connsiteX6-333" fmla="*/ 9123125 w 12192000"/>
              <a:gd name="connsiteY6-334" fmla="*/ 132845 h 1882629"/>
              <a:gd name="connsiteX7-335" fmla="*/ 10918139 w 12192000"/>
              <a:gd name="connsiteY7-336" fmla="*/ 1592480 h 1882629"/>
              <a:gd name="connsiteX8-337" fmla="*/ 11941031 w 12192000"/>
              <a:gd name="connsiteY8-338" fmla="*/ 1564027 h 1882629"/>
              <a:gd name="connsiteX9-339" fmla="*/ 12192000 w 12192000"/>
              <a:gd name="connsiteY9-340" fmla="*/ 1403046 h 1882629"/>
              <a:gd name="connsiteX10-341" fmla="*/ 12192000 w 12192000"/>
              <a:gd name="connsiteY10-342" fmla="*/ 1528827 h 1882629"/>
              <a:gd name="connsiteX11-343" fmla="*/ 12151168 w 12192000"/>
              <a:gd name="connsiteY11-344" fmla="*/ 1558819 h 1882629"/>
              <a:gd name="connsiteX12-345" fmla="*/ 10739764 w 12192000"/>
              <a:gd name="connsiteY12-346" fmla="*/ 1864497 h 1882629"/>
              <a:gd name="connsiteX13-347" fmla="*/ 8919424 w 12192000"/>
              <a:gd name="connsiteY13-348" fmla="*/ 1310002 h 1882629"/>
              <a:gd name="connsiteX14-349" fmla="*/ 7635096 w 12192000"/>
              <a:gd name="connsiteY14-350" fmla="*/ 1388303 h 1882629"/>
              <a:gd name="connsiteX15-351" fmla="*/ 5922410 w 12192000"/>
              <a:gd name="connsiteY15-352" fmla="*/ 1838782 h 1882629"/>
              <a:gd name="connsiteX16-353" fmla="*/ 4419842 w 12192000"/>
              <a:gd name="connsiteY16-354" fmla="*/ 1182363 h 1882629"/>
              <a:gd name="connsiteX17-355" fmla="*/ 3290611 w 12192000"/>
              <a:gd name="connsiteY17-356" fmla="*/ 1157432 h 1882629"/>
              <a:gd name="connsiteX18-357" fmla="*/ 2370228 w 12192000"/>
              <a:gd name="connsiteY18-358" fmla="*/ 1622380 h 1882629"/>
              <a:gd name="connsiteX19-359" fmla="*/ 989348 w 12192000"/>
              <a:gd name="connsiteY19-360" fmla="*/ 1848858 h 1882629"/>
              <a:gd name="connsiteX20-361" fmla="*/ 15698 w 12192000"/>
              <a:gd name="connsiteY20-362" fmla="*/ 1493613 h 1882629"/>
              <a:gd name="connsiteX21-363" fmla="*/ 0 w 12192000"/>
              <a:gd name="connsiteY21-364" fmla="*/ 1487055 h 1882629"/>
              <a:gd name="connsiteX22-365" fmla="*/ 0 w 12192000"/>
              <a:gd name="connsiteY22-366" fmla="*/ 0 h 1882629"/>
              <a:gd name="connsiteX0-367" fmla="*/ 0 w 12192000"/>
              <a:gd name="connsiteY0-368" fmla="*/ 0 h 1882629"/>
              <a:gd name="connsiteX1-369" fmla="*/ 185403 w 12192000"/>
              <a:gd name="connsiteY1-370" fmla="*/ 105216 h 1882629"/>
              <a:gd name="connsiteX2-371" fmla="*/ 1889619 w 12192000"/>
              <a:gd name="connsiteY2-372" fmla="*/ 666580 h 1882629"/>
              <a:gd name="connsiteX3-373" fmla="*/ 3555532 w 12192000"/>
              <a:gd name="connsiteY3-374" fmla="*/ 63192 h 1882629"/>
              <a:gd name="connsiteX4-375" fmla="*/ 5776296 w 12192000"/>
              <a:gd name="connsiteY4-376" fmla="*/ 1110890 h 1882629"/>
              <a:gd name="connsiteX5-377" fmla="*/ 7231722 w 12192000"/>
              <a:gd name="connsiteY5-378" fmla="*/ 1095528 h 1882629"/>
              <a:gd name="connsiteX6-379" fmla="*/ 9123125 w 12192000"/>
              <a:gd name="connsiteY6-380" fmla="*/ 132845 h 1882629"/>
              <a:gd name="connsiteX7-381" fmla="*/ 10918139 w 12192000"/>
              <a:gd name="connsiteY7-382" fmla="*/ 1592480 h 1882629"/>
              <a:gd name="connsiteX8-383" fmla="*/ 11941031 w 12192000"/>
              <a:gd name="connsiteY8-384" fmla="*/ 1564027 h 1882629"/>
              <a:gd name="connsiteX9-385" fmla="*/ 12192000 w 12192000"/>
              <a:gd name="connsiteY9-386" fmla="*/ 1403046 h 1882629"/>
              <a:gd name="connsiteX10-387" fmla="*/ 12192000 w 12192000"/>
              <a:gd name="connsiteY10-388" fmla="*/ 1528827 h 1882629"/>
              <a:gd name="connsiteX11-389" fmla="*/ 12151168 w 12192000"/>
              <a:gd name="connsiteY11-390" fmla="*/ 1558819 h 1882629"/>
              <a:gd name="connsiteX12-391" fmla="*/ 10739764 w 12192000"/>
              <a:gd name="connsiteY12-392" fmla="*/ 1864497 h 1882629"/>
              <a:gd name="connsiteX13-393" fmla="*/ 8919424 w 12192000"/>
              <a:gd name="connsiteY13-394" fmla="*/ 1310002 h 1882629"/>
              <a:gd name="connsiteX14-395" fmla="*/ 7635096 w 12192000"/>
              <a:gd name="connsiteY14-396" fmla="*/ 1388303 h 1882629"/>
              <a:gd name="connsiteX15-397" fmla="*/ 5922410 w 12192000"/>
              <a:gd name="connsiteY15-398" fmla="*/ 1838782 h 1882629"/>
              <a:gd name="connsiteX16-399" fmla="*/ 4419842 w 12192000"/>
              <a:gd name="connsiteY16-400" fmla="*/ 1182363 h 1882629"/>
              <a:gd name="connsiteX17-401" fmla="*/ 3386863 w 12192000"/>
              <a:gd name="connsiteY17-402" fmla="*/ 1109306 h 1882629"/>
              <a:gd name="connsiteX18-403" fmla="*/ 2370228 w 12192000"/>
              <a:gd name="connsiteY18-404" fmla="*/ 1622380 h 1882629"/>
              <a:gd name="connsiteX19-405" fmla="*/ 989348 w 12192000"/>
              <a:gd name="connsiteY19-406" fmla="*/ 1848858 h 1882629"/>
              <a:gd name="connsiteX20-407" fmla="*/ 15698 w 12192000"/>
              <a:gd name="connsiteY20-408" fmla="*/ 1493613 h 1882629"/>
              <a:gd name="connsiteX21-409" fmla="*/ 0 w 12192000"/>
              <a:gd name="connsiteY21-410" fmla="*/ 1487055 h 1882629"/>
              <a:gd name="connsiteX22-411" fmla="*/ 0 w 12192000"/>
              <a:gd name="connsiteY22-412" fmla="*/ 0 h 1882629"/>
              <a:gd name="connsiteX0-413" fmla="*/ 0 w 12192000"/>
              <a:gd name="connsiteY0-414" fmla="*/ 0 h 1882629"/>
              <a:gd name="connsiteX1-415" fmla="*/ 185403 w 12192000"/>
              <a:gd name="connsiteY1-416" fmla="*/ 105216 h 1882629"/>
              <a:gd name="connsiteX2-417" fmla="*/ 1889619 w 12192000"/>
              <a:gd name="connsiteY2-418" fmla="*/ 666580 h 1882629"/>
              <a:gd name="connsiteX3-419" fmla="*/ 3555532 w 12192000"/>
              <a:gd name="connsiteY3-420" fmla="*/ 63192 h 1882629"/>
              <a:gd name="connsiteX4-421" fmla="*/ 5776296 w 12192000"/>
              <a:gd name="connsiteY4-422" fmla="*/ 1110890 h 1882629"/>
              <a:gd name="connsiteX5-423" fmla="*/ 7231722 w 12192000"/>
              <a:gd name="connsiteY5-424" fmla="*/ 1095528 h 1882629"/>
              <a:gd name="connsiteX6-425" fmla="*/ 9123125 w 12192000"/>
              <a:gd name="connsiteY6-426" fmla="*/ 132845 h 1882629"/>
              <a:gd name="connsiteX7-427" fmla="*/ 10918139 w 12192000"/>
              <a:gd name="connsiteY7-428" fmla="*/ 1592480 h 1882629"/>
              <a:gd name="connsiteX8-429" fmla="*/ 11941031 w 12192000"/>
              <a:gd name="connsiteY8-430" fmla="*/ 1564027 h 1882629"/>
              <a:gd name="connsiteX9-431" fmla="*/ 12192000 w 12192000"/>
              <a:gd name="connsiteY9-432" fmla="*/ 1403046 h 1882629"/>
              <a:gd name="connsiteX10-433" fmla="*/ 12192000 w 12192000"/>
              <a:gd name="connsiteY10-434" fmla="*/ 1528827 h 1882629"/>
              <a:gd name="connsiteX11-435" fmla="*/ 12151168 w 12192000"/>
              <a:gd name="connsiteY11-436" fmla="*/ 1558819 h 1882629"/>
              <a:gd name="connsiteX12-437" fmla="*/ 10739764 w 12192000"/>
              <a:gd name="connsiteY12-438" fmla="*/ 1864497 h 1882629"/>
              <a:gd name="connsiteX13-439" fmla="*/ 8919424 w 12192000"/>
              <a:gd name="connsiteY13-440" fmla="*/ 1310002 h 1882629"/>
              <a:gd name="connsiteX14-441" fmla="*/ 7558094 w 12192000"/>
              <a:gd name="connsiteY14-442" fmla="*/ 1301675 h 1882629"/>
              <a:gd name="connsiteX15-443" fmla="*/ 5922410 w 12192000"/>
              <a:gd name="connsiteY15-444" fmla="*/ 1838782 h 1882629"/>
              <a:gd name="connsiteX16-445" fmla="*/ 4419842 w 12192000"/>
              <a:gd name="connsiteY16-446" fmla="*/ 1182363 h 1882629"/>
              <a:gd name="connsiteX17-447" fmla="*/ 3386863 w 12192000"/>
              <a:gd name="connsiteY17-448" fmla="*/ 1109306 h 1882629"/>
              <a:gd name="connsiteX18-449" fmla="*/ 2370228 w 12192000"/>
              <a:gd name="connsiteY18-450" fmla="*/ 1622380 h 1882629"/>
              <a:gd name="connsiteX19-451" fmla="*/ 989348 w 12192000"/>
              <a:gd name="connsiteY19-452" fmla="*/ 1848858 h 1882629"/>
              <a:gd name="connsiteX20-453" fmla="*/ 15698 w 12192000"/>
              <a:gd name="connsiteY20-454" fmla="*/ 1493613 h 1882629"/>
              <a:gd name="connsiteX21-455" fmla="*/ 0 w 12192000"/>
              <a:gd name="connsiteY21-456" fmla="*/ 1487055 h 1882629"/>
              <a:gd name="connsiteX22-457" fmla="*/ 0 w 12192000"/>
              <a:gd name="connsiteY22-458" fmla="*/ 0 h 1882629"/>
              <a:gd name="connsiteX0-459" fmla="*/ 0 w 12192000"/>
              <a:gd name="connsiteY0-460" fmla="*/ 0 h 1882629"/>
              <a:gd name="connsiteX1-461" fmla="*/ 185403 w 12192000"/>
              <a:gd name="connsiteY1-462" fmla="*/ 105216 h 1882629"/>
              <a:gd name="connsiteX2-463" fmla="*/ 1889619 w 12192000"/>
              <a:gd name="connsiteY2-464" fmla="*/ 666580 h 1882629"/>
              <a:gd name="connsiteX3-465" fmla="*/ 3555532 w 12192000"/>
              <a:gd name="connsiteY3-466" fmla="*/ 63192 h 1882629"/>
              <a:gd name="connsiteX4-467" fmla="*/ 5776296 w 12192000"/>
              <a:gd name="connsiteY4-468" fmla="*/ 1110890 h 1882629"/>
              <a:gd name="connsiteX5-469" fmla="*/ 7231722 w 12192000"/>
              <a:gd name="connsiteY5-470" fmla="*/ 1095528 h 1882629"/>
              <a:gd name="connsiteX6-471" fmla="*/ 9046123 w 12192000"/>
              <a:gd name="connsiteY6-472" fmla="*/ 248348 h 1882629"/>
              <a:gd name="connsiteX7-473" fmla="*/ 10918139 w 12192000"/>
              <a:gd name="connsiteY7-474" fmla="*/ 1592480 h 1882629"/>
              <a:gd name="connsiteX8-475" fmla="*/ 11941031 w 12192000"/>
              <a:gd name="connsiteY8-476" fmla="*/ 1564027 h 1882629"/>
              <a:gd name="connsiteX9-477" fmla="*/ 12192000 w 12192000"/>
              <a:gd name="connsiteY9-478" fmla="*/ 1403046 h 1882629"/>
              <a:gd name="connsiteX10-479" fmla="*/ 12192000 w 12192000"/>
              <a:gd name="connsiteY10-480" fmla="*/ 1528827 h 1882629"/>
              <a:gd name="connsiteX11-481" fmla="*/ 12151168 w 12192000"/>
              <a:gd name="connsiteY11-482" fmla="*/ 1558819 h 1882629"/>
              <a:gd name="connsiteX12-483" fmla="*/ 10739764 w 12192000"/>
              <a:gd name="connsiteY12-484" fmla="*/ 1864497 h 1882629"/>
              <a:gd name="connsiteX13-485" fmla="*/ 8919424 w 12192000"/>
              <a:gd name="connsiteY13-486" fmla="*/ 1310002 h 1882629"/>
              <a:gd name="connsiteX14-487" fmla="*/ 7558094 w 12192000"/>
              <a:gd name="connsiteY14-488" fmla="*/ 1301675 h 1882629"/>
              <a:gd name="connsiteX15-489" fmla="*/ 5922410 w 12192000"/>
              <a:gd name="connsiteY15-490" fmla="*/ 1838782 h 1882629"/>
              <a:gd name="connsiteX16-491" fmla="*/ 4419842 w 12192000"/>
              <a:gd name="connsiteY16-492" fmla="*/ 1182363 h 1882629"/>
              <a:gd name="connsiteX17-493" fmla="*/ 3386863 w 12192000"/>
              <a:gd name="connsiteY17-494" fmla="*/ 1109306 h 1882629"/>
              <a:gd name="connsiteX18-495" fmla="*/ 2370228 w 12192000"/>
              <a:gd name="connsiteY18-496" fmla="*/ 1622380 h 1882629"/>
              <a:gd name="connsiteX19-497" fmla="*/ 989348 w 12192000"/>
              <a:gd name="connsiteY19-498" fmla="*/ 1848858 h 1882629"/>
              <a:gd name="connsiteX20-499" fmla="*/ 15698 w 12192000"/>
              <a:gd name="connsiteY20-500" fmla="*/ 1493613 h 1882629"/>
              <a:gd name="connsiteX21-501" fmla="*/ 0 w 12192000"/>
              <a:gd name="connsiteY21-502" fmla="*/ 1487055 h 1882629"/>
              <a:gd name="connsiteX22-503" fmla="*/ 0 w 12192000"/>
              <a:gd name="connsiteY22-504" fmla="*/ 0 h 1882629"/>
              <a:gd name="connsiteX0-505" fmla="*/ 0 w 12192000"/>
              <a:gd name="connsiteY0-506" fmla="*/ 0 h 1882629"/>
              <a:gd name="connsiteX1-507" fmla="*/ 185403 w 12192000"/>
              <a:gd name="connsiteY1-508" fmla="*/ 105216 h 1882629"/>
              <a:gd name="connsiteX2-509" fmla="*/ 1889619 w 12192000"/>
              <a:gd name="connsiteY2-510" fmla="*/ 666580 h 1882629"/>
              <a:gd name="connsiteX3-511" fmla="*/ 3555532 w 12192000"/>
              <a:gd name="connsiteY3-512" fmla="*/ 63192 h 1882629"/>
              <a:gd name="connsiteX4-513" fmla="*/ 5776296 w 12192000"/>
              <a:gd name="connsiteY4-514" fmla="*/ 1110890 h 1882629"/>
              <a:gd name="connsiteX5-515" fmla="*/ 7231722 w 12192000"/>
              <a:gd name="connsiteY5-516" fmla="*/ 1095528 h 1882629"/>
              <a:gd name="connsiteX6-517" fmla="*/ 9354132 w 12192000"/>
              <a:gd name="connsiteY6-518" fmla="*/ 277223 h 1882629"/>
              <a:gd name="connsiteX7-519" fmla="*/ 10918139 w 12192000"/>
              <a:gd name="connsiteY7-520" fmla="*/ 1592480 h 1882629"/>
              <a:gd name="connsiteX8-521" fmla="*/ 11941031 w 12192000"/>
              <a:gd name="connsiteY8-522" fmla="*/ 1564027 h 1882629"/>
              <a:gd name="connsiteX9-523" fmla="*/ 12192000 w 12192000"/>
              <a:gd name="connsiteY9-524" fmla="*/ 1403046 h 1882629"/>
              <a:gd name="connsiteX10-525" fmla="*/ 12192000 w 12192000"/>
              <a:gd name="connsiteY10-526" fmla="*/ 1528827 h 1882629"/>
              <a:gd name="connsiteX11-527" fmla="*/ 12151168 w 12192000"/>
              <a:gd name="connsiteY11-528" fmla="*/ 1558819 h 1882629"/>
              <a:gd name="connsiteX12-529" fmla="*/ 10739764 w 12192000"/>
              <a:gd name="connsiteY12-530" fmla="*/ 1864497 h 1882629"/>
              <a:gd name="connsiteX13-531" fmla="*/ 8919424 w 12192000"/>
              <a:gd name="connsiteY13-532" fmla="*/ 1310002 h 1882629"/>
              <a:gd name="connsiteX14-533" fmla="*/ 7558094 w 12192000"/>
              <a:gd name="connsiteY14-534" fmla="*/ 1301675 h 1882629"/>
              <a:gd name="connsiteX15-535" fmla="*/ 5922410 w 12192000"/>
              <a:gd name="connsiteY15-536" fmla="*/ 1838782 h 1882629"/>
              <a:gd name="connsiteX16-537" fmla="*/ 4419842 w 12192000"/>
              <a:gd name="connsiteY16-538" fmla="*/ 1182363 h 1882629"/>
              <a:gd name="connsiteX17-539" fmla="*/ 3386863 w 12192000"/>
              <a:gd name="connsiteY17-540" fmla="*/ 1109306 h 1882629"/>
              <a:gd name="connsiteX18-541" fmla="*/ 2370228 w 12192000"/>
              <a:gd name="connsiteY18-542" fmla="*/ 1622380 h 1882629"/>
              <a:gd name="connsiteX19-543" fmla="*/ 989348 w 12192000"/>
              <a:gd name="connsiteY19-544" fmla="*/ 1848858 h 1882629"/>
              <a:gd name="connsiteX20-545" fmla="*/ 15698 w 12192000"/>
              <a:gd name="connsiteY20-546" fmla="*/ 1493613 h 1882629"/>
              <a:gd name="connsiteX21-547" fmla="*/ 0 w 12192000"/>
              <a:gd name="connsiteY21-548" fmla="*/ 1487055 h 1882629"/>
              <a:gd name="connsiteX22-549" fmla="*/ 0 w 12192000"/>
              <a:gd name="connsiteY22-550" fmla="*/ 0 h 1882629"/>
              <a:gd name="connsiteX0-551" fmla="*/ 0 w 12192000"/>
              <a:gd name="connsiteY0-552" fmla="*/ 0 h 1882629"/>
              <a:gd name="connsiteX1-553" fmla="*/ 185403 w 12192000"/>
              <a:gd name="connsiteY1-554" fmla="*/ 105216 h 1882629"/>
              <a:gd name="connsiteX2-555" fmla="*/ 1889619 w 12192000"/>
              <a:gd name="connsiteY2-556" fmla="*/ 666580 h 1882629"/>
              <a:gd name="connsiteX3-557" fmla="*/ 3555532 w 12192000"/>
              <a:gd name="connsiteY3-558" fmla="*/ 63192 h 1882629"/>
              <a:gd name="connsiteX4-559" fmla="*/ 5776296 w 12192000"/>
              <a:gd name="connsiteY4-560" fmla="*/ 1110890 h 1882629"/>
              <a:gd name="connsiteX5-561" fmla="*/ 7231722 w 12192000"/>
              <a:gd name="connsiteY5-562" fmla="*/ 1095528 h 1882629"/>
              <a:gd name="connsiteX6-563" fmla="*/ 9354132 w 12192000"/>
              <a:gd name="connsiteY6-564" fmla="*/ 277223 h 1882629"/>
              <a:gd name="connsiteX7-565" fmla="*/ 10918139 w 12192000"/>
              <a:gd name="connsiteY7-566" fmla="*/ 1592480 h 1882629"/>
              <a:gd name="connsiteX8-567" fmla="*/ 11941031 w 12192000"/>
              <a:gd name="connsiteY8-568" fmla="*/ 1564027 h 1882629"/>
              <a:gd name="connsiteX9-569" fmla="*/ 12192000 w 12192000"/>
              <a:gd name="connsiteY9-570" fmla="*/ 1403046 h 1882629"/>
              <a:gd name="connsiteX10-571" fmla="*/ 12192000 w 12192000"/>
              <a:gd name="connsiteY10-572" fmla="*/ 1528827 h 1882629"/>
              <a:gd name="connsiteX11-573" fmla="*/ 12151168 w 12192000"/>
              <a:gd name="connsiteY11-574" fmla="*/ 1558819 h 1882629"/>
              <a:gd name="connsiteX12-575" fmla="*/ 10739764 w 12192000"/>
              <a:gd name="connsiteY12-576" fmla="*/ 1864497 h 1882629"/>
              <a:gd name="connsiteX13-577" fmla="*/ 8919424 w 12192000"/>
              <a:gd name="connsiteY13-578" fmla="*/ 1310002 h 1882629"/>
              <a:gd name="connsiteX14-579" fmla="*/ 7558094 w 12192000"/>
              <a:gd name="connsiteY14-580" fmla="*/ 1301675 h 1882629"/>
              <a:gd name="connsiteX15-581" fmla="*/ 5922410 w 12192000"/>
              <a:gd name="connsiteY15-582" fmla="*/ 1838782 h 1882629"/>
              <a:gd name="connsiteX16-583" fmla="*/ 4419842 w 12192000"/>
              <a:gd name="connsiteY16-584" fmla="*/ 1182363 h 1882629"/>
              <a:gd name="connsiteX17-585" fmla="*/ 3511462 w 12192000"/>
              <a:gd name="connsiteY17-586" fmla="*/ 1175509 h 1882629"/>
              <a:gd name="connsiteX18-587" fmla="*/ 2370228 w 12192000"/>
              <a:gd name="connsiteY18-588" fmla="*/ 1622380 h 1882629"/>
              <a:gd name="connsiteX19-589" fmla="*/ 989348 w 12192000"/>
              <a:gd name="connsiteY19-590" fmla="*/ 1848858 h 1882629"/>
              <a:gd name="connsiteX20-591" fmla="*/ 15698 w 12192000"/>
              <a:gd name="connsiteY20-592" fmla="*/ 1493613 h 1882629"/>
              <a:gd name="connsiteX21-593" fmla="*/ 0 w 12192000"/>
              <a:gd name="connsiteY21-594" fmla="*/ 1487055 h 1882629"/>
              <a:gd name="connsiteX22-595" fmla="*/ 0 w 12192000"/>
              <a:gd name="connsiteY22-596" fmla="*/ 0 h 1882629"/>
              <a:gd name="connsiteX0-597" fmla="*/ 0 w 12192000"/>
              <a:gd name="connsiteY0-598" fmla="*/ 0 h 1882629"/>
              <a:gd name="connsiteX1-599" fmla="*/ 185403 w 12192000"/>
              <a:gd name="connsiteY1-600" fmla="*/ 105216 h 1882629"/>
              <a:gd name="connsiteX2-601" fmla="*/ 1889619 w 12192000"/>
              <a:gd name="connsiteY2-602" fmla="*/ 666580 h 1882629"/>
              <a:gd name="connsiteX3-603" fmla="*/ 3555532 w 12192000"/>
              <a:gd name="connsiteY3-604" fmla="*/ 63192 h 1882629"/>
              <a:gd name="connsiteX4-605" fmla="*/ 5776296 w 12192000"/>
              <a:gd name="connsiteY4-606" fmla="*/ 1110890 h 1882629"/>
              <a:gd name="connsiteX5-607" fmla="*/ 7231722 w 12192000"/>
              <a:gd name="connsiteY5-608" fmla="*/ 1095528 h 1882629"/>
              <a:gd name="connsiteX6-609" fmla="*/ 9354132 w 12192000"/>
              <a:gd name="connsiteY6-610" fmla="*/ 277223 h 1882629"/>
              <a:gd name="connsiteX7-611" fmla="*/ 10918139 w 12192000"/>
              <a:gd name="connsiteY7-612" fmla="*/ 1592480 h 1882629"/>
              <a:gd name="connsiteX8-613" fmla="*/ 11941031 w 12192000"/>
              <a:gd name="connsiteY8-614" fmla="*/ 1564027 h 1882629"/>
              <a:gd name="connsiteX9-615" fmla="*/ 12192000 w 12192000"/>
              <a:gd name="connsiteY9-616" fmla="*/ 1403046 h 1882629"/>
              <a:gd name="connsiteX10-617" fmla="*/ 12192000 w 12192000"/>
              <a:gd name="connsiteY10-618" fmla="*/ 1528827 h 1882629"/>
              <a:gd name="connsiteX11-619" fmla="*/ 12151168 w 12192000"/>
              <a:gd name="connsiteY11-620" fmla="*/ 1558819 h 1882629"/>
              <a:gd name="connsiteX12-621" fmla="*/ 10739764 w 12192000"/>
              <a:gd name="connsiteY12-622" fmla="*/ 1864497 h 1882629"/>
              <a:gd name="connsiteX13-623" fmla="*/ 8919424 w 12192000"/>
              <a:gd name="connsiteY13-624" fmla="*/ 1310002 h 1882629"/>
              <a:gd name="connsiteX14-625" fmla="*/ 7558094 w 12192000"/>
              <a:gd name="connsiteY14-626" fmla="*/ 1301675 h 1882629"/>
              <a:gd name="connsiteX15-627" fmla="*/ 5922410 w 12192000"/>
              <a:gd name="connsiteY15-628" fmla="*/ 1838782 h 1882629"/>
              <a:gd name="connsiteX16-629" fmla="*/ 4419842 w 12192000"/>
              <a:gd name="connsiteY16-630" fmla="*/ 1182363 h 1882629"/>
              <a:gd name="connsiteX17-631" fmla="*/ 3511462 w 12192000"/>
              <a:gd name="connsiteY17-632" fmla="*/ 1175509 h 1882629"/>
              <a:gd name="connsiteX18-633" fmla="*/ 2370228 w 12192000"/>
              <a:gd name="connsiteY18-634" fmla="*/ 1622380 h 1882629"/>
              <a:gd name="connsiteX19-635" fmla="*/ 989348 w 12192000"/>
              <a:gd name="connsiteY19-636" fmla="*/ 1848858 h 1882629"/>
              <a:gd name="connsiteX20-637" fmla="*/ 15698 w 12192000"/>
              <a:gd name="connsiteY20-638" fmla="*/ 1493613 h 1882629"/>
              <a:gd name="connsiteX21-639" fmla="*/ 0 w 12192000"/>
              <a:gd name="connsiteY21-640" fmla="*/ 1487055 h 1882629"/>
              <a:gd name="connsiteX22-641" fmla="*/ 0 w 12192000"/>
              <a:gd name="connsiteY22-642" fmla="*/ 0 h 1882629"/>
              <a:gd name="connsiteX0-643" fmla="*/ 0 w 12192000"/>
              <a:gd name="connsiteY0-644" fmla="*/ 0 h 1882629"/>
              <a:gd name="connsiteX1-645" fmla="*/ 185403 w 12192000"/>
              <a:gd name="connsiteY1-646" fmla="*/ 105216 h 1882629"/>
              <a:gd name="connsiteX2-647" fmla="*/ 1889619 w 12192000"/>
              <a:gd name="connsiteY2-648" fmla="*/ 590921 h 1882629"/>
              <a:gd name="connsiteX3-649" fmla="*/ 3555532 w 12192000"/>
              <a:gd name="connsiteY3-650" fmla="*/ 63192 h 1882629"/>
              <a:gd name="connsiteX4-651" fmla="*/ 5776296 w 12192000"/>
              <a:gd name="connsiteY4-652" fmla="*/ 1110890 h 1882629"/>
              <a:gd name="connsiteX5-653" fmla="*/ 7231722 w 12192000"/>
              <a:gd name="connsiteY5-654" fmla="*/ 1095528 h 1882629"/>
              <a:gd name="connsiteX6-655" fmla="*/ 9354132 w 12192000"/>
              <a:gd name="connsiteY6-656" fmla="*/ 277223 h 1882629"/>
              <a:gd name="connsiteX7-657" fmla="*/ 10918139 w 12192000"/>
              <a:gd name="connsiteY7-658" fmla="*/ 1592480 h 1882629"/>
              <a:gd name="connsiteX8-659" fmla="*/ 11941031 w 12192000"/>
              <a:gd name="connsiteY8-660" fmla="*/ 1564027 h 1882629"/>
              <a:gd name="connsiteX9-661" fmla="*/ 12192000 w 12192000"/>
              <a:gd name="connsiteY9-662" fmla="*/ 1403046 h 1882629"/>
              <a:gd name="connsiteX10-663" fmla="*/ 12192000 w 12192000"/>
              <a:gd name="connsiteY10-664" fmla="*/ 1528827 h 1882629"/>
              <a:gd name="connsiteX11-665" fmla="*/ 12151168 w 12192000"/>
              <a:gd name="connsiteY11-666" fmla="*/ 1558819 h 1882629"/>
              <a:gd name="connsiteX12-667" fmla="*/ 10739764 w 12192000"/>
              <a:gd name="connsiteY12-668" fmla="*/ 1864497 h 1882629"/>
              <a:gd name="connsiteX13-669" fmla="*/ 8919424 w 12192000"/>
              <a:gd name="connsiteY13-670" fmla="*/ 1310002 h 1882629"/>
              <a:gd name="connsiteX14-671" fmla="*/ 7558094 w 12192000"/>
              <a:gd name="connsiteY14-672" fmla="*/ 1301675 h 1882629"/>
              <a:gd name="connsiteX15-673" fmla="*/ 5922410 w 12192000"/>
              <a:gd name="connsiteY15-674" fmla="*/ 1838782 h 1882629"/>
              <a:gd name="connsiteX16-675" fmla="*/ 4419842 w 12192000"/>
              <a:gd name="connsiteY16-676" fmla="*/ 1182363 h 1882629"/>
              <a:gd name="connsiteX17-677" fmla="*/ 3511462 w 12192000"/>
              <a:gd name="connsiteY17-678" fmla="*/ 1175509 h 1882629"/>
              <a:gd name="connsiteX18-679" fmla="*/ 2370228 w 12192000"/>
              <a:gd name="connsiteY18-680" fmla="*/ 1622380 h 1882629"/>
              <a:gd name="connsiteX19-681" fmla="*/ 989348 w 12192000"/>
              <a:gd name="connsiteY19-682" fmla="*/ 1848858 h 1882629"/>
              <a:gd name="connsiteX20-683" fmla="*/ 15698 w 12192000"/>
              <a:gd name="connsiteY20-684" fmla="*/ 1493613 h 1882629"/>
              <a:gd name="connsiteX21-685" fmla="*/ 0 w 12192000"/>
              <a:gd name="connsiteY21-686" fmla="*/ 1487055 h 1882629"/>
              <a:gd name="connsiteX22-687" fmla="*/ 0 w 12192000"/>
              <a:gd name="connsiteY22-688" fmla="*/ 0 h 1882629"/>
              <a:gd name="connsiteX0-689" fmla="*/ 0 w 12192000"/>
              <a:gd name="connsiteY0-690" fmla="*/ 0 h 1882629"/>
              <a:gd name="connsiteX1-691" fmla="*/ 185403 w 12192000"/>
              <a:gd name="connsiteY1-692" fmla="*/ 105216 h 1882629"/>
              <a:gd name="connsiteX2-693" fmla="*/ 1889619 w 12192000"/>
              <a:gd name="connsiteY2-694" fmla="*/ 590921 h 1882629"/>
              <a:gd name="connsiteX3-695" fmla="*/ 3555532 w 12192000"/>
              <a:gd name="connsiteY3-696" fmla="*/ 63192 h 1882629"/>
              <a:gd name="connsiteX4-697" fmla="*/ 5776296 w 12192000"/>
              <a:gd name="connsiteY4-698" fmla="*/ 1110890 h 1882629"/>
              <a:gd name="connsiteX5-699" fmla="*/ 7231722 w 12192000"/>
              <a:gd name="connsiteY5-700" fmla="*/ 1095528 h 1882629"/>
              <a:gd name="connsiteX6-701" fmla="*/ 9354132 w 12192000"/>
              <a:gd name="connsiteY6-702" fmla="*/ 277223 h 1882629"/>
              <a:gd name="connsiteX7-703" fmla="*/ 10918139 w 12192000"/>
              <a:gd name="connsiteY7-704" fmla="*/ 1592480 h 1882629"/>
              <a:gd name="connsiteX8-705" fmla="*/ 11941031 w 12192000"/>
              <a:gd name="connsiteY8-706" fmla="*/ 1564027 h 1882629"/>
              <a:gd name="connsiteX9-707" fmla="*/ 12192000 w 12192000"/>
              <a:gd name="connsiteY9-708" fmla="*/ 1403046 h 1882629"/>
              <a:gd name="connsiteX10-709" fmla="*/ 12192000 w 12192000"/>
              <a:gd name="connsiteY10-710" fmla="*/ 1528827 h 1882629"/>
              <a:gd name="connsiteX11-711" fmla="*/ 12151168 w 12192000"/>
              <a:gd name="connsiteY11-712" fmla="*/ 1558819 h 1882629"/>
              <a:gd name="connsiteX12-713" fmla="*/ 10739764 w 12192000"/>
              <a:gd name="connsiteY12-714" fmla="*/ 1864497 h 1882629"/>
              <a:gd name="connsiteX13-715" fmla="*/ 8919424 w 12192000"/>
              <a:gd name="connsiteY13-716" fmla="*/ 1310002 h 1882629"/>
              <a:gd name="connsiteX14-717" fmla="*/ 7558094 w 12192000"/>
              <a:gd name="connsiteY14-718" fmla="*/ 1301675 h 1882629"/>
              <a:gd name="connsiteX15-719" fmla="*/ 5922410 w 12192000"/>
              <a:gd name="connsiteY15-720" fmla="*/ 1838782 h 1882629"/>
              <a:gd name="connsiteX16-721" fmla="*/ 4419842 w 12192000"/>
              <a:gd name="connsiteY16-722" fmla="*/ 1182363 h 1882629"/>
              <a:gd name="connsiteX17-723" fmla="*/ 3511462 w 12192000"/>
              <a:gd name="connsiteY17-724" fmla="*/ 1175509 h 1882629"/>
              <a:gd name="connsiteX18-725" fmla="*/ 2427736 w 12192000"/>
              <a:gd name="connsiteY18-726" fmla="*/ 1660210 h 1882629"/>
              <a:gd name="connsiteX19-727" fmla="*/ 989348 w 12192000"/>
              <a:gd name="connsiteY19-728" fmla="*/ 1848858 h 1882629"/>
              <a:gd name="connsiteX20-729" fmla="*/ 15698 w 12192000"/>
              <a:gd name="connsiteY20-730" fmla="*/ 1493613 h 1882629"/>
              <a:gd name="connsiteX21-731" fmla="*/ 0 w 12192000"/>
              <a:gd name="connsiteY21-732" fmla="*/ 1487055 h 1882629"/>
              <a:gd name="connsiteX22-733" fmla="*/ 0 w 12192000"/>
              <a:gd name="connsiteY22-734" fmla="*/ 0 h 1882629"/>
              <a:gd name="connsiteX0-735" fmla="*/ 0 w 12192000"/>
              <a:gd name="connsiteY0-736" fmla="*/ 0 h 1882629"/>
              <a:gd name="connsiteX1-737" fmla="*/ 185403 w 12192000"/>
              <a:gd name="connsiteY1-738" fmla="*/ 105216 h 1882629"/>
              <a:gd name="connsiteX2-739" fmla="*/ 1889619 w 12192000"/>
              <a:gd name="connsiteY2-740" fmla="*/ 590921 h 1882629"/>
              <a:gd name="connsiteX3-741" fmla="*/ 3555532 w 12192000"/>
              <a:gd name="connsiteY3-742" fmla="*/ 63192 h 1882629"/>
              <a:gd name="connsiteX4-743" fmla="*/ 5776296 w 12192000"/>
              <a:gd name="connsiteY4-744" fmla="*/ 1110890 h 1882629"/>
              <a:gd name="connsiteX5-745" fmla="*/ 7231722 w 12192000"/>
              <a:gd name="connsiteY5-746" fmla="*/ 1095528 h 1882629"/>
              <a:gd name="connsiteX6-747" fmla="*/ 9354132 w 12192000"/>
              <a:gd name="connsiteY6-748" fmla="*/ 277223 h 1882629"/>
              <a:gd name="connsiteX7-749" fmla="*/ 10918139 w 12192000"/>
              <a:gd name="connsiteY7-750" fmla="*/ 1592480 h 1882629"/>
              <a:gd name="connsiteX8-751" fmla="*/ 11941031 w 12192000"/>
              <a:gd name="connsiteY8-752" fmla="*/ 1564027 h 1882629"/>
              <a:gd name="connsiteX9-753" fmla="*/ 12192000 w 12192000"/>
              <a:gd name="connsiteY9-754" fmla="*/ 1403046 h 1882629"/>
              <a:gd name="connsiteX10-755" fmla="*/ 12192000 w 12192000"/>
              <a:gd name="connsiteY10-756" fmla="*/ 1528827 h 1882629"/>
              <a:gd name="connsiteX11-757" fmla="*/ 12151168 w 12192000"/>
              <a:gd name="connsiteY11-758" fmla="*/ 1558819 h 1882629"/>
              <a:gd name="connsiteX12-759" fmla="*/ 10739764 w 12192000"/>
              <a:gd name="connsiteY12-760" fmla="*/ 1864497 h 1882629"/>
              <a:gd name="connsiteX13-761" fmla="*/ 8919424 w 12192000"/>
              <a:gd name="connsiteY13-762" fmla="*/ 1310002 h 1882629"/>
              <a:gd name="connsiteX14-763" fmla="*/ 7558094 w 12192000"/>
              <a:gd name="connsiteY14-764" fmla="*/ 1301675 h 1882629"/>
              <a:gd name="connsiteX15-765" fmla="*/ 5922410 w 12192000"/>
              <a:gd name="connsiteY15-766" fmla="*/ 1838782 h 1882629"/>
              <a:gd name="connsiteX16-767" fmla="*/ 4419842 w 12192000"/>
              <a:gd name="connsiteY16-768" fmla="*/ 1182363 h 1882629"/>
              <a:gd name="connsiteX17-769" fmla="*/ 3511462 w 12192000"/>
              <a:gd name="connsiteY17-770" fmla="*/ 1175509 h 1882629"/>
              <a:gd name="connsiteX18-771" fmla="*/ 2427736 w 12192000"/>
              <a:gd name="connsiteY18-772" fmla="*/ 1660210 h 1882629"/>
              <a:gd name="connsiteX19-773" fmla="*/ 989348 w 12192000"/>
              <a:gd name="connsiteY19-774" fmla="*/ 1848858 h 1882629"/>
              <a:gd name="connsiteX20-775" fmla="*/ 15698 w 12192000"/>
              <a:gd name="connsiteY20-776" fmla="*/ 1493613 h 1882629"/>
              <a:gd name="connsiteX21-777" fmla="*/ 0 w 12192000"/>
              <a:gd name="connsiteY21-778" fmla="*/ 1487055 h 1882629"/>
              <a:gd name="connsiteX22-779" fmla="*/ 0 w 12192000"/>
              <a:gd name="connsiteY22-780" fmla="*/ 0 h 1882629"/>
              <a:gd name="connsiteX0-781" fmla="*/ 0 w 12192000"/>
              <a:gd name="connsiteY0-782" fmla="*/ 0 h 1882629"/>
              <a:gd name="connsiteX1-783" fmla="*/ 185403 w 12192000"/>
              <a:gd name="connsiteY1-784" fmla="*/ 105216 h 1882629"/>
              <a:gd name="connsiteX2-785" fmla="*/ 1889619 w 12192000"/>
              <a:gd name="connsiteY2-786" fmla="*/ 590921 h 1882629"/>
              <a:gd name="connsiteX3-787" fmla="*/ 3555532 w 12192000"/>
              <a:gd name="connsiteY3-788" fmla="*/ 63192 h 1882629"/>
              <a:gd name="connsiteX4-789" fmla="*/ 5776296 w 12192000"/>
              <a:gd name="connsiteY4-790" fmla="*/ 1110890 h 1882629"/>
              <a:gd name="connsiteX5-791" fmla="*/ 7231722 w 12192000"/>
              <a:gd name="connsiteY5-792" fmla="*/ 1095528 h 1882629"/>
              <a:gd name="connsiteX6-793" fmla="*/ 9354132 w 12192000"/>
              <a:gd name="connsiteY6-794" fmla="*/ 277223 h 1882629"/>
              <a:gd name="connsiteX7-795" fmla="*/ 10918139 w 12192000"/>
              <a:gd name="connsiteY7-796" fmla="*/ 1592480 h 1882629"/>
              <a:gd name="connsiteX8-797" fmla="*/ 11941031 w 12192000"/>
              <a:gd name="connsiteY8-798" fmla="*/ 1564027 h 1882629"/>
              <a:gd name="connsiteX9-799" fmla="*/ 12192000 w 12192000"/>
              <a:gd name="connsiteY9-800" fmla="*/ 1403046 h 1882629"/>
              <a:gd name="connsiteX10-801" fmla="*/ 12192000 w 12192000"/>
              <a:gd name="connsiteY10-802" fmla="*/ 1528827 h 1882629"/>
              <a:gd name="connsiteX11-803" fmla="*/ 12151168 w 12192000"/>
              <a:gd name="connsiteY11-804" fmla="*/ 1558819 h 1882629"/>
              <a:gd name="connsiteX12-805" fmla="*/ 10739764 w 12192000"/>
              <a:gd name="connsiteY12-806" fmla="*/ 1864497 h 1882629"/>
              <a:gd name="connsiteX13-807" fmla="*/ 8919424 w 12192000"/>
              <a:gd name="connsiteY13-808" fmla="*/ 1310002 h 1882629"/>
              <a:gd name="connsiteX14-809" fmla="*/ 7558094 w 12192000"/>
              <a:gd name="connsiteY14-810" fmla="*/ 1301675 h 1882629"/>
              <a:gd name="connsiteX15-811" fmla="*/ 5922410 w 12192000"/>
              <a:gd name="connsiteY15-812" fmla="*/ 1838782 h 1882629"/>
              <a:gd name="connsiteX16-813" fmla="*/ 4419842 w 12192000"/>
              <a:gd name="connsiteY16-814" fmla="*/ 1182363 h 1882629"/>
              <a:gd name="connsiteX17-815" fmla="*/ 3511462 w 12192000"/>
              <a:gd name="connsiteY17-816" fmla="*/ 1175509 h 1882629"/>
              <a:gd name="connsiteX18-817" fmla="*/ 2427736 w 12192000"/>
              <a:gd name="connsiteY18-818" fmla="*/ 1660210 h 1882629"/>
              <a:gd name="connsiteX19-819" fmla="*/ 989348 w 12192000"/>
              <a:gd name="connsiteY19-820" fmla="*/ 1848858 h 1882629"/>
              <a:gd name="connsiteX20-821" fmla="*/ 15698 w 12192000"/>
              <a:gd name="connsiteY20-822" fmla="*/ 1493613 h 1882629"/>
              <a:gd name="connsiteX21-823" fmla="*/ 0 w 12192000"/>
              <a:gd name="connsiteY21-824" fmla="*/ 1487055 h 1882629"/>
              <a:gd name="connsiteX22-825" fmla="*/ 0 w 12192000"/>
              <a:gd name="connsiteY22-826" fmla="*/ 0 h 1882629"/>
              <a:gd name="connsiteX0-827" fmla="*/ 0 w 12192000"/>
              <a:gd name="connsiteY0-828" fmla="*/ 0 h 1888921"/>
              <a:gd name="connsiteX1-829" fmla="*/ 185403 w 12192000"/>
              <a:gd name="connsiteY1-830" fmla="*/ 105216 h 1888921"/>
              <a:gd name="connsiteX2-831" fmla="*/ 1889619 w 12192000"/>
              <a:gd name="connsiteY2-832" fmla="*/ 590921 h 1888921"/>
              <a:gd name="connsiteX3-833" fmla="*/ 3555532 w 12192000"/>
              <a:gd name="connsiteY3-834" fmla="*/ 63192 h 1888921"/>
              <a:gd name="connsiteX4-835" fmla="*/ 5776296 w 12192000"/>
              <a:gd name="connsiteY4-836" fmla="*/ 1110890 h 1888921"/>
              <a:gd name="connsiteX5-837" fmla="*/ 7231722 w 12192000"/>
              <a:gd name="connsiteY5-838" fmla="*/ 1095528 h 1888921"/>
              <a:gd name="connsiteX6-839" fmla="*/ 9354132 w 12192000"/>
              <a:gd name="connsiteY6-840" fmla="*/ 277223 h 1888921"/>
              <a:gd name="connsiteX7-841" fmla="*/ 10918139 w 12192000"/>
              <a:gd name="connsiteY7-842" fmla="*/ 1592480 h 1888921"/>
              <a:gd name="connsiteX8-843" fmla="*/ 11941031 w 12192000"/>
              <a:gd name="connsiteY8-844" fmla="*/ 1564027 h 1888921"/>
              <a:gd name="connsiteX9-845" fmla="*/ 12192000 w 12192000"/>
              <a:gd name="connsiteY9-846" fmla="*/ 1403046 h 1888921"/>
              <a:gd name="connsiteX10-847" fmla="*/ 12192000 w 12192000"/>
              <a:gd name="connsiteY10-848" fmla="*/ 1528827 h 1888921"/>
              <a:gd name="connsiteX11-849" fmla="*/ 12151168 w 12192000"/>
              <a:gd name="connsiteY11-850" fmla="*/ 1558819 h 1888921"/>
              <a:gd name="connsiteX12-851" fmla="*/ 10739764 w 12192000"/>
              <a:gd name="connsiteY12-852" fmla="*/ 1864497 h 1888921"/>
              <a:gd name="connsiteX13-853" fmla="*/ 8919424 w 12192000"/>
              <a:gd name="connsiteY13-854" fmla="*/ 1310002 h 1888921"/>
              <a:gd name="connsiteX14-855" fmla="*/ 7558094 w 12192000"/>
              <a:gd name="connsiteY14-856" fmla="*/ 1301675 h 1888921"/>
              <a:gd name="connsiteX15-857" fmla="*/ 5922410 w 12192000"/>
              <a:gd name="connsiteY15-858" fmla="*/ 1838782 h 1888921"/>
              <a:gd name="connsiteX16-859" fmla="*/ 4419842 w 12192000"/>
              <a:gd name="connsiteY16-860" fmla="*/ 1182363 h 1888921"/>
              <a:gd name="connsiteX17-861" fmla="*/ 3511462 w 12192000"/>
              <a:gd name="connsiteY17-862" fmla="*/ 1175509 h 1888921"/>
              <a:gd name="connsiteX18-863" fmla="*/ 2427736 w 12192000"/>
              <a:gd name="connsiteY18-864" fmla="*/ 1660210 h 1888921"/>
              <a:gd name="connsiteX19-865" fmla="*/ 989348 w 12192000"/>
              <a:gd name="connsiteY19-866" fmla="*/ 1886688 h 1888921"/>
              <a:gd name="connsiteX20-867" fmla="*/ 15698 w 12192000"/>
              <a:gd name="connsiteY20-868" fmla="*/ 1493613 h 1888921"/>
              <a:gd name="connsiteX21-869" fmla="*/ 0 w 12192000"/>
              <a:gd name="connsiteY21-870" fmla="*/ 1487055 h 1888921"/>
              <a:gd name="connsiteX22-871" fmla="*/ 0 w 12192000"/>
              <a:gd name="connsiteY22-872" fmla="*/ 0 h 1888921"/>
              <a:gd name="connsiteX0-873" fmla="*/ 0 w 12192000"/>
              <a:gd name="connsiteY0-874" fmla="*/ 0 h 1888921"/>
              <a:gd name="connsiteX1-875" fmla="*/ 185403 w 12192000"/>
              <a:gd name="connsiteY1-876" fmla="*/ 105216 h 1888921"/>
              <a:gd name="connsiteX2-877" fmla="*/ 1889619 w 12192000"/>
              <a:gd name="connsiteY2-878" fmla="*/ 590921 h 1888921"/>
              <a:gd name="connsiteX3-879" fmla="*/ 3555532 w 12192000"/>
              <a:gd name="connsiteY3-880" fmla="*/ 63192 h 1888921"/>
              <a:gd name="connsiteX4-881" fmla="*/ 5776296 w 12192000"/>
              <a:gd name="connsiteY4-882" fmla="*/ 1110890 h 1888921"/>
              <a:gd name="connsiteX5-883" fmla="*/ 7231722 w 12192000"/>
              <a:gd name="connsiteY5-884" fmla="*/ 1095528 h 1888921"/>
              <a:gd name="connsiteX6-885" fmla="*/ 9354132 w 12192000"/>
              <a:gd name="connsiteY6-886" fmla="*/ 277223 h 1888921"/>
              <a:gd name="connsiteX7-887" fmla="*/ 10918139 w 12192000"/>
              <a:gd name="connsiteY7-888" fmla="*/ 1592480 h 1888921"/>
              <a:gd name="connsiteX8-889" fmla="*/ 11941031 w 12192000"/>
              <a:gd name="connsiteY8-890" fmla="*/ 1564027 h 1888921"/>
              <a:gd name="connsiteX9-891" fmla="*/ 12192000 w 12192000"/>
              <a:gd name="connsiteY9-892" fmla="*/ 1403046 h 1888921"/>
              <a:gd name="connsiteX10-893" fmla="*/ 12192000 w 12192000"/>
              <a:gd name="connsiteY10-894" fmla="*/ 1528827 h 1888921"/>
              <a:gd name="connsiteX11-895" fmla="*/ 12151168 w 12192000"/>
              <a:gd name="connsiteY11-896" fmla="*/ 1558819 h 1888921"/>
              <a:gd name="connsiteX12-897" fmla="*/ 10739764 w 12192000"/>
              <a:gd name="connsiteY12-898" fmla="*/ 1864497 h 1888921"/>
              <a:gd name="connsiteX13-899" fmla="*/ 8919424 w 12192000"/>
              <a:gd name="connsiteY13-900" fmla="*/ 1310002 h 1888921"/>
              <a:gd name="connsiteX14-901" fmla="*/ 7558094 w 12192000"/>
              <a:gd name="connsiteY14-902" fmla="*/ 1301675 h 1888921"/>
              <a:gd name="connsiteX15-903" fmla="*/ 5922410 w 12192000"/>
              <a:gd name="connsiteY15-904" fmla="*/ 1838782 h 1888921"/>
              <a:gd name="connsiteX16-905" fmla="*/ 4419842 w 12192000"/>
              <a:gd name="connsiteY16-906" fmla="*/ 1182363 h 1888921"/>
              <a:gd name="connsiteX17-907" fmla="*/ 3511462 w 12192000"/>
              <a:gd name="connsiteY17-908" fmla="*/ 1175509 h 1888921"/>
              <a:gd name="connsiteX18-909" fmla="*/ 2427736 w 12192000"/>
              <a:gd name="connsiteY18-910" fmla="*/ 1660210 h 1888921"/>
              <a:gd name="connsiteX19-911" fmla="*/ 989348 w 12192000"/>
              <a:gd name="connsiteY19-912" fmla="*/ 1886688 h 1888921"/>
              <a:gd name="connsiteX20-913" fmla="*/ 15698 w 12192000"/>
              <a:gd name="connsiteY20-914" fmla="*/ 1493613 h 1888921"/>
              <a:gd name="connsiteX21-915" fmla="*/ 0 w 12192000"/>
              <a:gd name="connsiteY21-916" fmla="*/ 1487055 h 1888921"/>
              <a:gd name="connsiteX22-917" fmla="*/ 0 w 12192000"/>
              <a:gd name="connsiteY22-918" fmla="*/ 0 h 1888921"/>
              <a:gd name="connsiteX0-919" fmla="*/ 0 w 12192000"/>
              <a:gd name="connsiteY0-920" fmla="*/ 0 h 1888921"/>
              <a:gd name="connsiteX1-921" fmla="*/ 185403 w 12192000"/>
              <a:gd name="connsiteY1-922" fmla="*/ 105216 h 1888921"/>
              <a:gd name="connsiteX2-923" fmla="*/ 1889619 w 12192000"/>
              <a:gd name="connsiteY2-924" fmla="*/ 590921 h 1888921"/>
              <a:gd name="connsiteX3-925" fmla="*/ 3555532 w 12192000"/>
              <a:gd name="connsiteY3-926" fmla="*/ 63192 h 1888921"/>
              <a:gd name="connsiteX4-927" fmla="*/ 5776296 w 12192000"/>
              <a:gd name="connsiteY4-928" fmla="*/ 1110890 h 1888921"/>
              <a:gd name="connsiteX5-929" fmla="*/ 7231722 w 12192000"/>
              <a:gd name="connsiteY5-930" fmla="*/ 1095528 h 1888921"/>
              <a:gd name="connsiteX6-931" fmla="*/ 9354132 w 12192000"/>
              <a:gd name="connsiteY6-932" fmla="*/ 277223 h 1888921"/>
              <a:gd name="connsiteX7-933" fmla="*/ 10918139 w 12192000"/>
              <a:gd name="connsiteY7-934" fmla="*/ 1592480 h 1888921"/>
              <a:gd name="connsiteX8-935" fmla="*/ 11941031 w 12192000"/>
              <a:gd name="connsiteY8-936" fmla="*/ 1564027 h 1888921"/>
              <a:gd name="connsiteX9-937" fmla="*/ 12192000 w 12192000"/>
              <a:gd name="connsiteY9-938" fmla="*/ 1403046 h 1888921"/>
              <a:gd name="connsiteX10-939" fmla="*/ 12192000 w 12192000"/>
              <a:gd name="connsiteY10-940" fmla="*/ 1528827 h 1888921"/>
              <a:gd name="connsiteX11-941" fmla="*/ 12151168 w 12192000"/>
              <a:gd name="connsiteY11-942" fmla="*/ 1558819 h 1888921"/>
              <a:gd name="connsiteX12-943" fmla="*/ 10739764 w 12192000"/>
              <a:gd name="connsiteY12-944" fmla="*/ 1864497 h 1888921"/>
              <a:gd name="connsiteX13-945" fmla="*/ 8919424 w 12192000"/>
              <a:gd name="connsiteY13-946" fmla="*/ 1310002 h 1888921"/>
              <a:gd name="connsiteX14-947" fmla="*/ 7558094 w 12192000"/>
              <a:gd name="connsiteY14-948" fmla="*/ 1301675 h 1888921"/>
              <a:gd name="connsiteX15-949" fmla="*/ 5922410 w 12192000"/>
              <a:gd name="connsiteY15-950" fmla="*/ 1838782 h 1888921"/>
              <a:gd name="connsiteX16-951" fmla="*/ 4419842 w 12192000"/>
              <a:gd name="connsiteY16-952" fmla="*/ 1182363 h 1888921"/>
              <a:gd name="connsiteX17-953" fmla="*/ 3511462 w 12192000"/>
              <a:gd name="connsiteY17-954" fmla="*/ 1175509 h 1888921"/>
              <a:gd name="connsiteX18-955" fmla="*/ 2427736 w 12192000"/>
              <a:gd name="connsiteY18-956" fmla="*/ 1660210 h 1888921"/>
              <a:gd name="connsiteX19-957" fmla="*/ 989348 w 12192000"/>
              <a:gd name="connsiteY19-958" fmla="*/ 1886688 h 1888921"/>
              <a:gd name="connsiteX20-959" fmla="*/ 15698 w 12192000"/>
              <a:gd name="connsiteY20-960" fmla="*/ 1493613 h 1888921"/>
              <a:gd name="connsiteX21-961" fmla="*/ 0 w 12192000"/>
              <a:gd name="connsiteY21-962" fmla="*/ 1487055 h 1888921"/>
              <a:gd name="connsiteX22-963" fmla="*/ 0 w 12192000"/>
              <a:gd name="connsiteY22-964" fmla="*/ 0 h 1888921"/>
              <a:gd name="connsiteX0-965" fmla="*/ 0 w 12192000"/>
              <a:gd name="connsiteY0-966" fmla="*/ 0 h 1888921"/>
              <a:gd name="connsiteX1-967" fmla="*/ 185403 w 12192000"/>
              <a:gd name="connsiteY1-968" fmla="*/ 105216 h 1888921"/>
              <a:gd name="connsiteX2-969" fmla="*/ 1772173 w 12192000"/>
              <a:gd name="connsiteY2-970" fmla="*/ 508493 h 1888921"/>
              <a:gd name="connsiteX3-971" fmla="*/ 3555532 w 12192000"/>
              <a:gd name="connsiteY3-972" fmla="*/ 63192 h 1888921"/>
              <a:gd name="connsiteX4-973" fmla="*/ 5776296 w 12192000"/>
              <a:gd name="connsiteY4-974" fmla="*/ 1110890 h 1888921"/>
              <a:gd name="connsiteX5-975" fmla="*/ 7231722 w 12192000"/>
              <a:gd name="connsiteY5-976" fmla="*/ 1095528 h 1888921"/>
              <a:gd name="connsiteX6-977" fmla="*/ 9354132 w 12192000"/>
              <a:gd name="connsiteY6-978" fmla="*/ 277223 h 1888921"/>
              <a:gd name="connsiteX7-979" fmla="*/ 10918139 w 12192000"/>
              <a:gd name="connsiteY7-980" fmla="*/ 1592480 h 1888921"/>
              <a:gd name="connsiteX8-981" fmla="*/ 11941031 w 12192000"/>
              <a:gd name="connsiteY8-982" fmla="*/ 1564027 h 1888921"/>
              <a:gd name="connsiteX9-983" fmla="*/ 12192000 w 12192000"/>
              <a:gd name="connsiteY9-984" fmla="*/ 1403046 h 1888921"/>
              <a:gd name="connsiteX10-985" fmla="*/ 12192000 w 12192000"/>
              <a:gd name="connsiteY10-986" fmla="*/ 1528827 h 1888921"/>
              <a:gd name="connsiteX11-987" fmla="*/ 12151168 w 12192000"/>
              <a:gd name="connsiteY11-988" fmla="*/ 1558819 h 1888921"/>
              <a:gd name="connsiteX12-989" fmla="*/ 10739764 w 12192000"/>
              <a:gd name="connsiteY12-990" fmla="*/ 1864497 h 1888921"/>
              <a:gd name="connsiteX13-991" fmla="*/ 8919424 w 12192000"/>
              <a:gd name="connsiteY13-992" fmla="*/ 1310002 h 1888921"/>
              <a:gd name="connsiteX14-993" fmla="*/ 7558094 w 12192000"/>
              <a:gd name="connsiteY14-994" fmla="*/ 1301675 h 1888921"/>
              <a:gd name="connsiteX15-995" fmla="*/ 5922410 w 12192000"/>
              <a:gd name="connsiteY15-996" fmla="*/ 1838782 h 1888921"/>
              <a:gd name="connsiteX16-997" fmla="*/ 4419842 w 12192000"/>
              <a:gd name="connsiteY16-998" fmla="*/ 1182363 h 1888921"/>
              <a:gd name="connsiteX17-999" fmla="*/ 3511462 w 12192000"/>
              <a:gd name="connsiteY17-1000" fmla="*/ 1175509 h 1888921"/>
              <a:gd name="connsiteX18-1001" fmla="*/ 2427736 w 12192000"/>
              <a:gd name="connsiteY18-1002" fmla="*/ 1660210 h 1888921"/>
              <a:gd name="connsiteX19-1003" fmla="*/ 989348 w 12192000"/>
              <a:gd name="connsiteY19-1004" fmla="*/ 1886688 h 1888921"/>
              <a:gd name="connsiteX20-1005" fmla="*/ 15698 w 12192000"/>
              <a:gd name="connsiteY20-1006" fmla="*/ 1493613 h 1888921"/>
              <a:gd name="connsiteX21-1007" fmla="*/ 0 w 12192000"/>
              <a:gd name="connsiteY21-1008" fmla="*/ 1487055 h 1888921"/>
              <a:gd name="connsiteX22-1009" fmla="*/ 0 w 12192000"/>
              <a:gd name="connsiteY22-1010" fmla="*/ 0 h 1888921"/>
              <a:gd name="connsiteX0-1011" fmla="*/ 0 w 12192000"/>
              <a:gd name="connsiteY0-1012" fmla="*/ 0 h 1882629"/>
              <a:gd name="connsiteX1-1013" fmla="*/ 185403 w 12192000"/>
              <a:gd name="connsiteY1-1014" fmla="*/ 105216 h 1882629"/>
              <a:gd name="connsiteX2-1015" fmla="*/ 1772173 w 12192000"/>
              <a:gd name="connsiteY2-1016" fmla="*/ 508493 h 1882629"/>
              <a:gd name="connsiteX3-1017" fmla="*/ 3555532 w 12192000"/>
              <a:gd name="connsiteY3-1018" fmla="*/ 63192 h 1882629"/>
              <a:gd name="connsiteX4-1019" fmla="*/ 5776296 w 12192000"/>
              <a:gd name="connsiteY4-1020" fmla="*/ 1110890 h 1882629"/>
              <a:gd name="connsiteX5-1021" fmla="*/ 7231722 w 12192000"/>
              <a:gd name="connsiteY5-1022" fmla="*/ 1095528 h 1882629"/>
              <a:gd name="connsiteX6-1023" fmla="*/ 9354132 w 12192000"/>
              <a:gd name="connsiteY6-1024" fmla="*/ 277223 h 1882629"/>
              <a:gd name="connsiteX7-1025" fmla="*/ 10918139 w 12192000"/>
              <a:gd name="connsiteY7-1026" fmla="*/ 1592480 h 1882629"/>
              <a:gd name="connsiteX8-1027" fmla="*/ 11941031 w 12192000"/>
              <a:gd name="connsiteY8-1028" fmla="*/ 1564027 h 1882629"/>
              <a:gd name="connsiteX9-1029" fmla="*/ 12192000 w 12192000"/>
              <a:gd name="connsiteY9-1030" fmla="*/ 1403046 h 1882629"/>
              <a:gd name="connsiteX10-1031" fmla="*/ 12192000 w 12192000"/>
              <a:gd name="connsiteY10-1032" fmla="*/ 1528827 h 1882629"/>
              <a:gd name="connsiteX11-1033" fmla="*/ 12151168 w 12192000"/>
              <a:gd name="connsiteY11-1034" fmla="*/ 1558819 h 1882629"/>
              <a:gd name="connsiteX12-1035" fmla="*/ 10739764 w 12192000"/>
              <a:gd name="connsiteY12-1036" fmla="*/ 1864497 h 1882629"/>
              <a:gd name="connsiteX13-1037" fmla="*/ 8919424 w 12192000"/>
              <a:gd name="connsiteY13-1038" fmla="*/ 1310002 h 1882629"/>
              <a:gd name="connsiteX14-1039" fmla="*/ 7558094 w 12192000"/>
              <a:gd name="connsiteY14-1040" fmla="*/ 1301675 h 1882629"/>
              <a:gd name="connsiteX15-1041" fmla="*/ 5922410 w 12192000"/>
              <a:gd name="connsiteY15-1042" fmla="*/ 1838782 h 1882629"/>
              <a:gd name="connsiteX16-1043" fmla="*/ 4419842 w 12192000"/>
              <a:gd name="connsiteY16-1044" fmla="*/ 1182363 h 1882629"/>
              <a:gd name="connsiteX17-1045" fmla="*/ 3511462 w 12192000"/>
              <a:gd name="connsiteY17-1046" fmla="*/ 1175509 h 1882629"/>
              <a:gd name="connsiteX18-1047" fmla="*/ 2427736 w 12192000"/>
              <a:gd name="connsiteY18-1048" fmla="*/ 1660210 h 1882629"/>
              <a:gd name="connsiteX19-1049" fmla="*/ 1224240 w 12192000"/>
              <a:gd name="connsiteY19-1050" fmla="*/ 1861959 h 1882629"/>
              <a:gd name="connsiteX20-1051" fmla="*/ 15698 w 12192000"/>
              <a:gd name="connsiteY20-1052" fmla="*/ 1493613 h 1882629"/>
              <a:gd name="connsiteX21-1053" fmla="*/ 0 w 12192000"/>
              <a:gd name="connsiteY21-1054" fmla="*/ 1487055 h 1882629"/>
              <a:gd name="connsiteX22-1055" fmla="*/ 0 w 12192000"/>
              <a:gd name="connsiteY22-1056" fmla="*/ 0 h 1882629"/>
              <a:gd name="connsiteX0-1057" fmla="*/ 0 w 12192000"/>
              <a:gd name="connsiteY0-1058" fmla="*/ 0 h 1882629"/>
              <a:gd name="connsiteX1-1059" fmla="*/ 185403 w 12192000"/>
              <a:gd name="connsiteY1-1060" fmla="*/ 105216 h 1882629"/>
              <a:gd name="connsiteX2-1061" fmla="*/ 1772173 w 12192000"/>
              <a:gd name="connsiteY2-1062" fmla="*/ 508493 h 1882629"/>
              <a:gd name="connsiteX3-1063" fmla="*/ 3555532 w 12192000"/>
              <a:gd name="connsiteY3-1064" fmla="*/ 63192 h 1882629"/>
              <a:gd name="connsiteX4-1065" fmla="*/ 5776296 w 12192000"/>
              <a:gd name="connsiteY4-1066" fmla="*/ 1110890 h 1882629"/>
              <a:gd name="connsiteX5-1067" fmla="*/ 7231722 w 12192000"/>
              <a:gd name="connsiteY5-1068" fmla="*/ 1095528 h 1882629"/>
              <a:gd name="connsiteX6-1069" fmla="*/ 9354132 w 12192000"/>
              <a:gd name="connsiteY6-1070" fmla="*/ 277223 h 1882629"/>
              <a:gd name="connsiteX7-1071" fmla="*/ 10918139 w 12192000"/>
              <a:gd name="connsiteY7-1072" fmla="*/ 1592480 h 1882629"/>
              <a:gd name="connsiteX8-1073" fmla="*/ 11941031 w 12192000"/>
              <a:gd name="connsiteY8-1074" fmla="*/ 1564027 h 1882629"/>
              <a:gd name="connsiteX9-1075" fmla="*/ 12192000 w 12192000"/>
              <a:gd name="connsiteY9-1076" fmla="*/ 1403046 h 1882629"/>
              <a:gd name="connsiteX10-1077" fmla="*/ 12192000 w 12192000"/>
              <a:gd name="connsiteY10-1078" fmla="*/ 1528827 h 1882629"/>
              <a:gd name="connsiteX11-1079" fmla="*/ 12151168 w 12192000"/>
              <a:gd name="connsiteY11-1080" fmla="*/ 1558819 h 1882629"/>
              <a:gd name="connsiteX12-1081" fmla="*/ 10739764 w 12192000"/>
              <a:gd name="connsiteY12-1082" fmla="*/ 1864497 h 1882629"/>
              <a:gd name="connsiteX13-1083" fmla="*/ 8919424 w 12192000"/>
              <a:gd name="connsiteY13-1084" fmla="*/ 1310002 h 1882629"/>
              <a:gd name="connsiteX14-1085" fmla="*/ 7558094 w 12192000"/>
              <a:gd name="connsiteY14-1086" fmla="*/ 1301675 h 1882629"/>
              <a:gd name="connsiteX15-1087" fmla="*/ 5922410 w 12192000"/>
              <a:gd name="connsiteY15-1088" fmla="*/ 1838782 h 1882629"/>
              <a:gd name="connsiteX16-1089" fmla="*/ 4419842 w 12192000"/>
              <a:gd name="connsiteY16-1090" fmla="*/ 1182363 h 1882629"/>
              <a:gd name="connsiteX17-1091" fmla="*/ 3511462 w 12192000"/>
              <a:gd name="connsiteY17-1092" fmla="*/ 1175509 h 1882629"/>
              <a:gd name="connsiteX18-1093" fmla="*/ 2427736 w 12192000"/>
              <a:gd name="connsiteY18-1094" fmla="*/ 1660210 h 1882629"/>
              <a:gd name="connsiteX19-1095" fmla="*/ 1224240 w 12192000"/>
              <a:gd name="connsiteY19-1096" fmla="*/ 1861959 h 1882629"/>
              <a:gd name="connsiteX20-1097" fmla="*/ 15698 w 12192000"/>
              <a:gd name="connsiteY20-1098" fmla="*/ 1493613 h 1882629"/>
              <a:gd name="connsiteX21-1099" fmla="*/ 0 w 12192000"/>
              <a:gd name="connsiteY21-1100" fmla="*/ 1487055 h 1882629"/>
              <a:gd name="connsiteX22-1101" fmla="*/ 0 w 12192000"/>
              <a:gd name="connsiteY22-1102" fmla="*/ 0 h 18826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89" y="connsiteY22-90"/>
              </a:cxn>
            </a:cxnLst>
            <a:rect l="l" t="t" r="r" b="b"/>
            <a:pathLst>
              <a:path w="12192000" h="1882629">
                <a:moveTo>
                  <a:pt x="0" y="0"/>
                </a:moveTo>
                <a:lnTo>
                  <a:pt x="185403" y="105216"/>
                </a:lnTo>
                <a:cubicBezTo>
                  <a:pt x="759253" y="420099"/>
                  <a:pt x="1210485" y="515497"/>
                  <a:pt x="1772173" y="508493"/>
                </a:cubicBezTo>
                <a:cubicBezTo>
                  <a:pt x="2333861" y="501489"/>
                  <a:pt x="2888178" y="-37207"/>
                  <a:pt x="3555532" y="63192"/>
                </a:cubicBezTo>
                <a:cubicBezTo>
                  <a:pt x="4222886" y="163591"/>
                  <a:pt x="5163598" y="938834"/>
                  <a:pt x="5776296" y="1110890"/>
                </a:cubicBezTo>
                <a:cubicBezTo>
                  <a:pt x="6388994" y="1282946"/>
                  <a:pt x="6635416" y="1234473"/>
                  <a:pt x="7231722" y="1095528"/>
                </a:cubicBezTo>
                <a:cubicBezTo>
                  <a:pt x="7828028" y="956584"/>
                  <a:pt x="8229590" y="146822"/>
                  <a:pt x="9354132" y="277223"/>
                </a:cubicBezTo>
                <a:cubicBezTo>
                  <a:pt x="10478674" y="407624"/>
                  <a:pt x="10486989" y="1378013"/>
                  <a:pt x="10918139" y="1592480"/>
                </a:cubicBezTo>
                <a:cubicBezTo>
                  <a:pt x="11349289" y="1806947"/>
                  <a:pt x="11680911" y="1730878"/>
                  <a:pt x="11941031" y="1564027"/>
                </a:cubicBezTo>
                <a:lnTo>
                  <a:pt x="12192000" y="1403046"/>
                </a:lnTo>
                <a:lnTo>
                  <a:pt x="12192000" y="1528827"/>
                </a:lnTo>
                <a:lnTo>
                  <a:pt x="12151168" y="1558819"/>
                </a:lnTo>
                <a:cubicBezTo>
                  <a:pt x="11681330" y="1902977"/>
                  <a:pt x="11278388" y="1905966"/>
                  <a:pt x="10739764" y="1864497"/>
                </a:cubicBezTo>
                <a:cubicBezTo>
                  <a:pt x="10201140" y="1823027"/>
                  <a:pt x="9449702" y="1403806"/>
                  <a:pt x="8919424" y="1310002"/>
                </a:cubicBezTo>
                <a:cubicBezTo>
                  <a:pt x="8389146" y="1216198"/>
                  <a:pt x="8047437" y="1173612"/>
                  <a:pt x="7558094" y="1301675"/>
                </a:cubicBezTo>
                <a:cubicBezTo>
                  <a:pt x="7068751" y="1429738"/>
                  <a:pt x="6445452" y="1858667"/>
                  <a:pt x="5922410" y="1838782"/>
                </a:cubicBezTo>
                <a:cubicBezTo>
                  <a:pt x="5399368" y="1818897"/>
                  <a:pt x="4821667" y="1292908"/>
                  <a:pt x="4419842" y="1182363"/>
                </a:cubicBezTo>
                <a:cubicBezTo>
                  <a:pt x="4018017" y="1071818"/>
                  <a:pt x="3843480" y="1095868"/>
                  <a:pt x="3511462" y="1175509"/>
                </a:cubicBezTo>
                <a:cubicBezTo>
                  <a:pt x="3179444" y="1255150"/>
                  <a:pt x="2808940" y="1527085"/>
                  <a:pt x="2427736" y="1660210"/>
                </a:cubicBezTo>
                <a:cubicBezTo>
                  <a:pt x="2046532" y="1793335"/>
                  <a:pt x="1626665" y="1882798"/>
                  <a:pt x="1224240" y="1861959"/>
                </a:cubicBezTo>
                <a:cubicBezTo>
                  <a:pt x="688049" y="1834193"/>
                  <a:pt x="254050" y="1609886"/>
                  <a:pt x="15698" y="1493613"/>
                </a:cubicBezTo>
                <a:lnTo>
                  <a:pt x="0" y="1487055"/>
                </a:lnTo>
                <a:lnTo>
                  <a:pt x="0" y="0"/>
                </a:lnTo>
                <a:close/>
              </a:path>
            </a:pathLst>
          </a:custGeom>
          <a:solidFill>
            <a:schemeClr val="bg1">
              <a:alpha val="80000"/>
            </a:schemeClr>
          </a:solidFill>
          <a:ln>
            <a:gradFill flip="none" rotWithShape="1">
              <a:gsLst>
                <a:gs pos="0">
                  <a:srgbClr val="CAA774">
                    <a:alpha val="20000"/>
                  </a:srgbClr>
                </a:gs>
                <a:gs pos="100000">
                  <a:srgbClr val="F2DAB6">
                    <a:alpha val="40000"/>
                  </a:srgbClr>
                </a:gs>
              </a:gsLst>
              <a:lin ang="81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等线"/>
              <a:cs typeface="+mn-cs"/>
            </a:endParaRPr>
          </a:p>
        </p:txBody>
      </p:sp>
      <p:pic>
        <p:nvPicPr>
          <p:cNvPr id="53" name="图片 52"/>
          <p:cNvPicPr>
            <a:picLocks noChangeAspect="1"/>
          </p:cNvPicPr>
          <p:nvPr>
            <p:custDataLst>
              <p:tags r:id="rId3"/>
            </p:custDataLst>
          </p:nvPr>
        </p:nvPicPr>
        <p:blipFill>
          <a:blip r:embed="rId23" cstate="print">
            <a:alphaModFix amt="95000"/>
            <a:extLst>
              <a:ext uri="{BEBA8EAE-BF5A-486C-A8C5-ECC9F3942E4B}">
                <a14:imgProps xmlns:a14="http://schemas.microsoft.com/office/drawing/2010/main">
                  <a14:imgLayer r:embed="rId24">
                    <a14:imgEffect>
                      <a14:brightnessContrast bright="-6000" contrast="6000"/>
                    </a14:imgEffect>
                    <a14:imgEffect>
                      <a14:colorTemperature colorTemp="7200"/>
                    </a14:imgEffect>
                  </a14:imgLayer>
                </a14:imgProps>
              </a:ext>
              <a:ext uri="{28A0092B-C50C-407E-A947-70E740481C1C}">
                <a14:useLocalDpi xmlns:a14="http://schemas.microsoft.com/office/drawing/2010/main" val="0"/>
              </a:ext>
            </a:extLst>
          </a:blip>
          <a:srcRect b="36416"/>
          <a:stretch>
            <a:fillRect/>
          </a:stretch>
        </p:blipFill>
        <p:spPr>
          <a:xfrm>
            <a:off x="0" y="5688982"/>
            <a:ext cx="12192000" cy="1169018"/>
          </a:xfrm>
          <a:custGeom>
            <a:avLst/>
            <a:gdLst>
              <a:gd name="connsiteX0" fmla="*/ 0 w 12192000"/>
              <a:gd name="connsiteY0" fmla="*/ 0 h 1169018"/>
              <a:gd name="connsiteX1" fmla="*/ 12192000 w 12192000"/>
              <a:gd name="connsiteY1" fmla="*/ 0 h 1169018"/>
              <a:gd name="connsiteX2" fmla="*/ 12192000 w 12192000"/>
              <a:gd name="connsiteY2" fmla="*/ 1169018 h 1169018"/>
              <a:gd name="connsiteX3" fmla="*/ 0 w 12192000"/>
              <a:gd name="connsiteY3" fmla="*/ 1169018 h 1169018"/>
            </a:gdLst>
            <a:ahLst/>
            <a:cxnLst>
              <a:cxn ang="0">
                <a:pos x="connsiteX0" y="connsiteY0"/>
              </a:cxn>
              <a:cxn ang="0">
                <a:pos x="connsiteX1" y="connsiteY1"/>
              </a:cxn>
              <a:cxn ang="0">
                <a:pos x="connsiteX2" y="connsiteY2"/>
              </a:cxn>
              <a:cxn ang="0">
                <a:pos x="connsiteX3" y="connsiteY3"/>
              </a:cxn>
            </a:cxnLst>
            <a:rect l="l" t="t" r="r" b="b"/>
            <a:pathLst>
              <a:path w="12192000" h="1169018">
                <a:moveTo>
                  <a:pt x="0" y="0"/>
                </a:moveTo>
                <a:lnTo>
                  <a:pt x="12192000" y="0"/>
                </a:lnTo>
                <a:lnTo>
                  <a:pt x="12192000" y="1169018"/>
                </a:lnTo>
                <a:lnTo>
                  <a:pt x="0" y="1169018"/>
                </a:lnTo>
                <a:close/>
              </a:path>
            </a:pathLst>
          </a:custGeom>
        </p:spPr>
      </p:pic>
      <p:sp>
        <p:nvSpPr>
          <p:cNvPr id="16" name="椭圆 15"/>
          <p:cNvSpPr/>
          <p:nvPr>
            <p:custDataLst>
              <p:tags r:id="rId4"/>
            </p:custDataLst>
          </p:nvPr>
        </p:nvSpPr>
        <p:spPr>
          <a:xfrm>
            <a:off x="7112484" y="3909093"/>
            <a:ext cx="579970" cy="579970"/>
          </a:xfrm>
          <a:prstGeom prst="ellipse">
            <a:avLst/>
          </a:prstGeom>
          <a:gradFill flip="none" rotWithShape="1">
            <a:gsLst>
              <a:gs pos="100000">
                <a:srgbClr val="F53F0B">
                  <a:alpha val="90000"/>
                </a:srgbClr>
              </a:gs>
              <a:gs pos="0">
                <a:srgbClr val="FFD0B1">
                  <a:alpha val="90000"/>
                </a:srgbClr>
              </a:gs>
            </a:gsLst>
            <a:lin ang="5400000" scaled="1"/>
            <a:tileRect/>
          </a:gra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90204"/>
              <a:ea typeface="等线"/>
              <a:cs typeface="+mn-cs"/>
            </a:endParaRPr>
          </a:p>
        </p:txBody>
      </p:sp>
      <p:sp>
        <p:nvSpPr>
          <p:cNvPr id="49" name="MG-文本框 48"/>
          <p:cNvSpPr txBox="1"/>
          <p:nvPr>
            <p:custDataLst>
              <p:tags r:id="rId5"/>
            </p:custDataLst>
          </p:nvPr>
        </p:nvSpPr>
        <p:spPr>
          <a:xfrm>
            <a:off x="1864389" y="2481512"/>
            <a:ext cx="1250390" cy="1128040"/>
          </a:xfrm>
          <a:custGeom>
            <a:avLst/>
            <a:gdLst/>
            <a:ahLst/>
            <a:cxnLst/>
            <a:rect l="l" t="t" r="r" b="b"/>
            <a:pathLst>
              <a:path w="925618" h="835047">
                <a:moveTo>
                  <a:pt x="538451" y="384181"/>
                </a:moveTo>
                <a:cubicBezTo>
                  <a:pt x="541769" y="384181"/>
                  <a:pt x="545584" y="386006"/>
                  <a:pt x="549897" y="389655"/>
                </a:cubicBezTo>
                <a:cubicBezTo>
                  <a:pt x="554210" y="393305"/>
                  <a:pt x="558357" y="397452"/>
                  <a:pt x="562338" y="402097"/>
                </a:cubicBezTo>
                <a:cubicBezTo>
                  <a:pt x="564329" y="404087"/>
                  <a:pt x="566983" y="406907"/>
                  <a:pt x="570300" y="410557"/>
                </a:cubicBezTo>
                <a:cubicBezTo>
                  <a:pt x="573618" y="414206"/>
                  <a:pt x="575277" y="418021"/>
                  <a:pt x="575277" y="422002"/>
                </a:cubicBezTo>
                <a:cubicBezTo>
                  <a:pt x="575277" y="426647"/>
                  <a:pt x="572291" y="431292"/>
                  <a:pt x="566319" y="435936"/>
                </a:cubicBezTo>
                <a:cubicBezTo>
                  <a:pt x="553049" y="443899"/>
                  <a:pt x="538451" y="449870"/>
                  <a:pt x="522527" y="453852"/>
                </a:cubicBezTo>
                <a:cubicBezTo>
                  <a:pt x="506602" y="457833"/>
                  <a:pt x="497147" y="461814"/>
                  <a:pt x="494161" y="465795"/>
                </a:cubicBezTo>
                <a:cubicBezTo>
                  <a:pt x="491175" y="469776"/>
                  <a:pt x="489682" y="474421"/>
                  <a:pt x="489682" y="479729"/>
                </a:cubicBezTo>
                <a:cubicBezTo>
                  <a:pt x="489682" y="483047"/>
                  <a:pt x="490014" y="485037"/>
                  <a:pt x="490677" y="485701"/>
                </a:cubicBezTo>
                <a:cubicBezTo>
                  <a:pt x="490677" y="492336"/>
                  <a:pt x="491673" y="499303"/>
                  <a:pt x="493663" y="506602"/>
                </a:cubicBezTo>
                <a:lnTo>
                  <a:pt x="494659" y="514564"/>
                </a:lnTo>
                <a:cubicBezTo>
                  <a:pt x="507266" y="512574"/>
                  <a:pt x="519541" y="509588"/>
                  <a:pt x="531484" y="505607"/>
                </a:cubicBezTo>
                <a:lnTo>
                  <a:pt x="542433" y="503616"/>
                </a:lnTo>
                <a:cubicBezTo>
                  <a:pt x="545087" y="503616"/>
                  <a:pt x="547243" y="504445"/>
                  <a:pt x="548902" y="506104"/>
                </a:cubicBezTo>
                <a:cubicBezTo>
                  <a:pt x="550561" y="507763"/>
                  <a:pt x="553215" y="510915"/>
                  <a:pt x="556864" y="515559"/>
                </a:cubicBezTo>
                <a:cubicBezTo>
                  <a:pt x="560514" y="520204"/>
                  <a:pt x="564329" y="524351"/>
                  <a:pt x="568310" y="528001"/>
                </a:cubicBezTo>
                <a:cubicBezTo>
                  <a:pt x="572291" y="531650"/>
                  <a:pt x="574282" y="535133"/>
                  <a:pt x="574282" y="538451"/>
                </a:cubicBezTo>
                <a:cubicBezTo>
                  <a:pt x="574282" y="541105"/>
                  <a:pt x="572623" y="543759"/>
                  <a:pt x="569305" y="546413"/>
                </a:cubicBezTo>
                <a:cubicBezTo>
                  <a:pt x="560679" y="554376"/>
                  <a:pt x="550561" y="560016"/>
                  <a:pt x="538949" y="563333"/>
                </a:cubicBezTo>
                <a:cubicBezTo>
                  <a:pt x="527337" y="566651"/>
                  <a:pt x="515891" y="570632"/>
                  <a:pt x="504611" y="575277"/>
                </a:cubicBezTo>
                <a:cubicBezTo>
                  <a:pt x="499303" y="576604"/>
                  <a:pt x="494327" y="578263"/>
                  <a:pt x="489682" y="580253"/>
                </a:cubicBezTo>
                <a:lnTo>
                  <a:pt x="489682" y="687744"/>
                </a:lnTo>
                <a:cubicBezTo>
                  <a:pt x="514896" y="671156"/>
                  <a:pt x="537124" y="653241"/>
                  <a:pt x="556366" y="633999"/>
                </a:cubicBezTo>
                <a:cubicBezTo>
                  <a:pt x="559684" y="630681"/>
                  <a:pt x="561343" y="627032"/>
                  <a:pt x="561343" y="623051"/>
                </a:cubicBezTo>
                <a:cubicBezTo>
                  <a:pt x="561343" y="620396"/>
                  <a:pt x="560679" y="617742"/>
                  <a:pt x="559352" y="615088"/>
                </a:cubicBezTo>
                <a:cubicBezTo>
                  <a:pt x="554708" y="607789"/>
                  <a:pt x="551722" y="601818"/>
                  <a:pt x="550395" y="597173"/>
                </a:cubicBezTo>
                <a:lnTo>
                  <a:pt x="550395" y="596178"/>
                </a:lnTo>
                <a:lnTo>
                  <a:pt x="552385" y="591201"/>
                </a:lnTo>
                <a:cubicBezTo>
                  <a:pt x="554376" y="583903"/>
                  <a:pt x="558191" y="577765"/>
                  <a:pt x="563831" y="572789"/>
                </a:cubicBezTo>
                <a:cubicBezTo>
                  <a:pt x="569471" y="567812"/>
                  <a:pt x="575941" y="565324"/>
                  <a:pt x="583239" y="565324"/>
                </a:cubicBezTo>
                <a:cubicBezTo>
                  <a:pt x="589875" y="565324"/>
                  <a:pt x="595514" y="567646"/>
                  <a:pt x="600159" y="572291"/>
                </a:cubicBezTo>
                <a:lnTo>
                  <a:pt x="633004" y="611107"/>
                </a:lnTo>
                <a:lnTo>
                  <a:pt x="644947" y="626036"/>
                </a:lnTo>
                <a:lnTo>
                  <a:pt x="641961" y="634994"/>
                </a:lnTo>
                <a:lnTo>
                  <a:pt x="632008" y="655895"/>
                </a:lnTo>
                <a:cubicBezTo>
                  <a:pt x="625373" y="666511"/>
                  <a:pt x="615088" y="672483"/>
                  <a:pt x="601155" y="673810"/>
                </a:cubicBezTo>
                <a:cubicBezTo>
                  <a:pt x="583903" y="676464"/>
                  <a:pt x="567646" y="681441"/>
                  <a:pt x="552385" y="688740"/>
                </a:cubicBezTo>
                <a:lnTo>
                  <a:pt x="490677" y="711631"/>
                </a:lnTo>
                <a:lnTo>
                  <a:pt x="484706" y="733528"/>
                </a:lnTo>
                <a:lnTo>
                  <a:pt x="519541" y="733528"/>
                </a:lnTo>
                <a:cubicBezTo>
                  <a:pt x="562007" y="730873"/>
                  <a:pt x="592529" y="729546"/>
                  <a:pt x="611107" y="729546"/>
                </a:cubicBezTo>
                <a:cubicBezTo>
                  <a:pt x="629022" y="729546"/>
                  <a:pt x="646606" y="731205"/>
                  <a:pt x="663858" y="734523"/>
                </a:cubicBezTo>
                <a:cubicBezTo>
                  <a:pt x="671820" y="735850"/>
                  <a:pt x="678124" y="739831"/>
                  <a:pt x="682768" y="746466"/>
                </a:cubicBezTo>
                <a:cubicBezTo>
                  <a:pt x="687413" y="753101"/>
                  <a:pt x="692057" y="759073"/>
                  <a:pt x="696702" y="764381"/>
                </a:cubicBezTo>
                <a:cubicBezTo>
                  <a:pt x="707982" y="776988"/>
                  <a:pt x="715281" y="787273"/>
                  <a:pt x="718599" y="795235"/>
                </a:cubicBezTo>
                <a:lnTo>
                  <a:pt x="720589" y="800212"/>
                </a:lnTo>
                <a:cubicBezTo>
                  <a:pt x="711300" y="812819"/>
                  <a:pt x="703338" y="819122"/>
                  <a:pt x="696702" y="819122"/>
                </a:cubicBezTo>
                <a:lnTo>
                  <a:pt x="688740" y="818127"/>
                </a:lnTo>
                <a:cubicBezTo>
                  <a:pt x="681441" y="814809"/>
                  <a:pt x="659545" y="806515"/>
                  <a:pt x="623051" y="793245"/>
                </a:cubicBezTo>
                <a:cubicBezTo>
                  <a:pt x="616416" y="791254"/>
                  <a:pt x="609780" y="789927"/>
                  <a:pt x="603145" y="789264"/>
                </a:cubicBezTo>
                <a:lnTo>
                  <a:pt x="595183" y="788268"/>
                </a:lnTo>
                <a:lnTo>
                  <a:pt x="571296" y="787273"/>
                </a:lnTo>
                <a:cubicBezTo>
                  <a:pt x="557362" y="787273"/>
                  <a:pt x="543428" y="788268"/>
                  <a:pt x="529494" y="790259"/>
                </a:cubicBezTo>
                <a:cubicBezTo>
                  <a:pt x="452525" y="792250"/>
                  <a:pt x="384845" y="800875"/>
                  <a:pt x="326455" y="816136"/>
                </a:cubicBezTo>
                <a:lnTo>
                  <a:pt x="277686" y="828080"/>
                </a:lnTo>
                <a:cubicBezTo>
                  <a:pt x="263088" y="832725"/>
                  <a:pt x="253467" y="835047"/>
                  <a:pt x="248822" y="835047"/>
                </a:cubicBezTo>
                <a:cubicBezTo>
                  <a:pt x="237542" y="835047"/>
                  <a:pt x="227922" y="829739"/>
                  <a:pt x="219959" y="819122"/>
                </a:cubicBezTo>
                <a:cubicBezTo>
                  <a:pt x="216642" y="815805"/>
                  <a:pt x="213324" y="811823"/>
                  <a:pt x="210006" y="807179"/>
                </a:cubicBezTo>
                <a:lnTo>
                  <a:pt x="205030" y="801207"/>
                </a:lnTo>
                <a:cubicBezTo>
                  <a:pt x="207684" y="785283"/>
                  <a:pt x="217637" y="775993"/>
                  <a:pt x="234889" y="773339"/>
                </a:cubicBezTo>
                <a:cubicBezTo>
                  <a:pt x="243514" y="772012"/>
                  <a:pt x="260766" y="767699"/>
                  <a:pt x="286644" y="760400"/>
                </a:cubicBezTo>
                <a:lnTo>
                  <a:pt x="350342" y="746466"/>
                </a:lnTo>
                <a:cubicBezTo>
                  <a:pt x="359631" y="744476"/>
                  <a:pt x="368921" y="743149"/>
                  <a:pt x="378210" y="742485"/>
                </a:cubicBezTo>
                <a:cubicBezTo>
                  <a:pt x="382855" y="742485"/>
                  <a:pt x="392144" y="741490"/>
                  <a:pt x="406078" y="739499"/>
                </a:cubicBezTo>
                <a:lnTo>
                  <a:pt x="414040" y="738504"/>
                </a:lnTo>
                <a:cubicBezTo>
                  <a:pt x="411386" y="729215"/>
                  <a:pt x="410059" y="720257"/>
                  <a:pt x="410059" y="711631"/>
                </a:cubicBezTo>
                <a:cubicBezTo>
                  <a:pt x="410059" y="706323"/>
                  <a:pt x="410557" y="700849"/>
                  <a:pt x="411552" y="695209"/>
                </a:cubicBezTo>
                <a:cubicBezTo>
                  <a:pt x="412547" y="689569"/>
                  <a:pt x="413709" y="669166"/>
                  <a:pt x="415036" y="633999"/>
                </a:cubicBezTo>
                <a:cubicBezTo>
                  <a:pt x="415699" y="626700"/>
                  <a:pt x="416031" y="619069"/>
                  <a:pt x="416031" y="611107"/>
                </a:cubicBezTo>
                <a:cubicBezTo>
                  <a:pt x="394134" y="617742"/>
                  <a:pt x="374561" y="628027"/>
                  <a:pt x="357309" y="641961"/>
                </a:cubicBezTo>
                <a:lnTo>
                  <a:pt x="337403" y="660871"/>
                </a:lnTo>
                <a:cubicBezTo>
                  <a:pt x="329441" y="670161"/>
                  <a:pt x="325460" y="678123"/>
                  <a:pt x="325460" y="684758"/>
                </a:cubicBezTo>
                <a:cubicBezTo>
                  <a:pt x="325460" y="688740"/>
                  <a:pt x="328114" y="690730"/>
                  <a:pt x="333422" y="690730"/>
                </a:cubicBezTo>
                <a:lnTo>
                  <a:pt x="338398" y="690730"/>
                </a:lnTo>
                <a:cubicBezTo>
                  <a:pt x="345034" y="690730"/>
                  <a:pt x="348683" y="690896"/>
                  <a:pt x="349347" y="691228"/>
                </a:cubicBezTo>
                <a:cubicBezTo>
                  <a:pt x="350010" y="691560"/>
                  <a:pt x="350673" y="692057"/>
                  <a:pt x="351337" y="692721"/>
                </a:cubicBezTo>
                <a:cubicBezTo>
                  <a:pt x="348020" y="709309"/>
                  <a:pt x="340389" y="720921"/>
                  <a:pt x="328445" y="727556"/>
                </a:cubicBezTo>
                <a:cubicBezTo>
                  <a:pt x="324464" y="729546"/>
                  <a:pt x="320815" y="730542"/>
                  <a:pt x="317497" y="730542"/>
                </a:cubicBezTo>
                <a:cubicBezTo>
                  <a:pt x="314180" y="730542"/>
                  <a:pt x="311360" y="728883"/>
                  <a:pt x="309037" y="725565"/>
                </a:cubicBezTo>
                <a:cubicBezTo>
                  <a:pt x="306715" y="722248"/>
                  <a:pt x="303232" y="719428"/>
                  <a:pt x="298587" y="717105"/>
                </a:cubicBezTo>
                <a:cubicBezTo>
                  <a:pt x="293942" y="714783"/>
                  <a:pt x="290625" y="712295"/>
                  <a:pt x="288634" y="709641"/>
                </a:cubicBezTo>
                <a:cubicBezTo>
                  <a:pt x="286644" y="706986"/>
                  <a:pt x="285648" y="704664"/>
                  <a:pt x="285648" y="702674"/>
                </a:cubicBezTo>
                <a:cubicBezTo>
                  <a:pt x="285648" y="700019"/>
                  <a:pt x="286312" y="697034"/>
                  <a:pt x="287639" y="693716"/>
                </a:cubicBezTo>
                <a:cubicBezTo>
                  <a:pt x="290293" y="681773"/>
                  <a:pt x="296596" y="672151"/>
                  <a:pt x="306549" y="664853"/>
                </a:cubicBezTo>
                <a:cubicBezTo>
                  <a:pt x="316502" y="657554"/>
                  <a:pt x="326123" y="650255"/>
                  <a:pt x="335412" y="642956"/>
                </a:cubicBezTo>
                <a:cubicBezTo>
                  <a:pt x="339394" y="638975"/>
                  <a:pt x="343707" y="635492"/>
                  <a:pt x="348351" y="632506"/>
                </a:cubicBezTo>
                <a:cubicBezTo>
                  <a:pt x="352996" y="629520"/>
                  <a:pt x="355318" y="626368"/>
                  <a:pt x="355318" y="623051"/>
                </a:cubicBezTo>
                <a:cubicBezTo>
                  <a:pt x="355318" y="620396"/>
                  <a:pt x="354655" y="617411"/>
                  <a:pt x="353328" y="614093"/>
                </a:cubicBezTo>
                <a:lnTo>
                  <a:pt x="350342" y="614093"/>
                </a:lnTo>
                <a:cubicBezTo>
                  <a:pt x="336408" y="614093"/>
                  <a:pt x="323137" y="606131"/>
                  <a:pt x="310530" y="590206"/>
                </a:cubicBezTo>
                <a:cubicBezTo>
                  <a:pt x="307213" y="586225"/>
                  <a:pt x="303895" y="582410"/>
                  <a:pt x="300578" y="578760"/>
                </a:cubicBezTo>
                <a:cubicBezTo>
                  <a:pt x="297260" y="575111"/>
                  <a:pt x="295601" y="571627"/>
                  <a:pt x="295601" y="568310"/>
                </a:cubicBezTo>
                <a:cubicBezTo>
                  <a:pt x="295601" y="562338"/>
                  <a:pt x="299582" y="555703"/>
                  <a:pt x="307545" y="548404"/>
                </a:cubicBezTo>
                <a:cubicBezTo>
                  <a:pt x="308208" y="549067"/>
                  <a:pt x="309701" y="549731"/>
                  <a:pt x="312023" y="550395"/>
                </a:cubicBezTo>
                <a:cubicBezTo>
                  <a:pt x="314346" y="551058"/>
                  <a:pt x="317165" y="552053"/>
                  <a:pt x="320483" y="553380"/>
                </a:cubicBezTo>
                <a:cubicBezTo>
                  <a:pt x="328445" y="556698"/>
                  <a:pt x="336408" y="558357"/>
                  <a:pt x="344370" y="558357"/>
                </a:cubicBezTo>
                <a:cubicBezTo>
                  <a:pt x="351005" y="558357"/>
                  <a:pt x="357641" y="557362"/>
                  <a:pt x="364276" y="555371"/>
                </a:cubicBezTo>
                <a:cubicBezTo>
                  <a:pt x="384182" y="548736"/>
                  <a:pt x="404419" y="542432"/>
                  <a:pt x="424989" y="536460"/>
                </a:cubicBezTo>
                <a:lnTo>
                  <a:pt x="428970" y="487691"/>
                </a:lnTo>
                <a:lnTo>
                  <a:pt x="417026" y="488687"/>
                </a:lnTo>
                <a:cubicBezTo>
                  <a:pt x="409727" y="488687"/>
                  <a:pt x="402760" y="489350"/>
                  <a:pt x="396125" y="490677"/>
                </a:cubicBezTo>
                <a:lnTo>
                  <a:pt x="386172" y="491672"/>
                </a:lnTo>
                <a:cubicBezTo>
                  <a:pt x="374229" y="491672"/>
                  <a:pt x="363944" y="486696"/>
                  <a:pt x="355318" y="476743"/>
                </a:cubicBezTo>
                <a:cubicBezTo>
                  <a:pt x="350673" y="472099"/>
                  <a:pt x="345863" y="467786"/>
                  <a:pt x="340887" y="463804"/>
                </a:cubicBezTo>
                <a:cubicBezTo>
                  <a:pt x="335910" y="459823"/>
                  <a:pt x="333422" y="455510"/>
                  <a:pt x="333422" y="450866"/>
                </a:cubicBezTo>
                <a:cubicBezTo>
                  <a:pt x="333422" y="441576"/>
                  <a:pt x="337403" y="436932"/>
                  <a:pt x="345365" y="436932"/>
                </a:cubicBezTo>
                <a:lnTo>
                  <a:pt x="393139" y="435936"/>
                </a:lnTo>
                <a:cubicBezTo>
                  <a:pt x="395130" y="435936"/>
                  <a:pt x="401765" y="433614"/>
                  <a:pt x="413045" y="428969"/>
                </a:cubicBezTo>
                <a:cubicBezTo>
                  <a:pt x="420344" y="424988"/>
                  <a:pt x="431955" y="420344"/>
                  <a:pt x="447880" y="415035"/>
                </a:cubicBezTo>
                <a:lnTo>
                  <a:pt x="462809" y="410059"/>
                </a:lnTo>
                <a:cubicBezTo>
                  <a:pt x="471435" y="407405"/>
                  <a:pt x="484706" y="401765"/>
                  <a:pt x="502621" y="393139"/>
                </a:cubicBezTo>
                <a:cubicBezTo>
                  <a:pt x="513901" y="387167"/>
                  <a:pt x="525844" y="384181"/>
                  <a:pt x="538451" y="384181"/>
                </a:cubicBezTo>
                <a:close/>
                <a:moveTo>
                  <a:pt x="590206" y="203039"/>
                </a:moveTo>
                <a:lnTo>
                  <a:pt x="592197" y="204034"/>
                </a:lnTo>
                <a:lnTo>
                  <a:pt x="592197" y="205030"/>
                </a:lnTo>
                <a:cubicBezTo>
                  <a:pt x="584235" y="216973"/>
                  <a:pt x="577599" y="225599"/>
                  <a:pt x="572291" y="230907"/>
                </a:cubicBezTo>
                <a:lnTo>
                  <a:pt x="577267" y="230907"/>
                </a:lnTo>
                <a:cubicBezTo>
                  <a:pt x="585230" y="230907"/>
                  <a:pt x="591865" y="229580"/>
                  <a:pt x="597173" y="226926"/>
                </a:cubicBezTo>
                <a:lnTo>
                  <a:pt x="630018" y="212992"/>
                </a:lnTo>
                <a:cubicBezTo>
                  <a:pt x="635989" y="210338"/>
                  <a:pt x="641630" y="209011"/>
                  <a:pt x="646938" y="209011"/>
                </a:cubicBezTo>
                <a:cubicBezTo>
                  <a:pt x="657554" y="209011"/>
                  <a:pt x="666512" y="214651"/>
                  <a:pt x="673810" y="225931"/>
                </a:cubicBezTo>
                <a:cubicBezTo>
                  <a:pt x="675138" y="227258"/>
                  <a:pt x="676133" y="228916"/>
                  <a:pt x="676796" y="230907"/>
                </a:cubicBezTo>
                <a:cubicBezTo>
                  <a:pt x="679451" y="235552"/>
                  <a:pt x="682934" y="239865"/>
                  <a:pt x="687247" y="243846"/>
                </a:cubicBezTo>
                <a:cubicBezTo>
                  <a:pt x="691560" y="247827"/>
                  <a:pt x="693716" y="252803"/>
                  <a:pt x="693716" y="258775"/>
                </a:cubicBezTo>
                <a:cubicBezTo>
                  <a:pt x="693716" y="269391"/>
                  <a:pt x="688408" y="277354"/>
                  <a:pt x="677792" y="282662"/>
                </a:cubicBezTo>
                <a:cubicBezTo>
                  <a:pt x="670493" y="286643"/>
                  <a:pt x="663526" y="288634"/>
                  <a:pt x="656891" y="288634"/>
                </a:cubicBezTo>
                <a:cubicBezTo>
                  <a:pt x="651582" y="288634"/>
                  <a:pt x="646274" y="287307"/>
                  <a:pt x="640966" y="284653"/>
                </a:cubicBezTo>
                <a:cubicBezTo>
                  <a:pt x="626368" y="280008"/>
                  <a:pt x="611107" y="277686"/>
                  <a:pt x="595183" y="277686"/>
                </a:cubicBezTo>
                <a:lnTo>
                  <a:pt x="580253" y="278681"/>
                </a:lnTo>
                <a:cubicBezTo>
                  <a:pt x="574282" y="278681"/>
                  <a:pt x="567646" y="276690"/>
                  <a:pt x="560348" y="272709"/>
                </a:cubicBezTo>
                <a:cubicBezTo>
                  <a:pt x="550395" y="268065"/>
                  <a:pt x="545418" y="261761"/>
                  <a:pt x="545418" y="253799"/>
                </a:cubicBezTo>
                <a:cubicBezTo>
                  <a:pt x="545418" y="249818"/>
                  <a:pt x="560348" y="232898"/>
                  <a:pt x="590206" y="203039"/>
                </a:cubicBezTo>
                <a:close/>
                <a:moveTo>
                  <a:pt x="366267" y="66685"/>
                </a:moveTo>
                <a:cubicBezTo>
                  <a:pt x="372902" y="66685"/>
                  <a:pt x="378210" y="69339"/>
                  <a:pt x="382191" y="74647"/>
                </a:cubicBezTo>
                <a:cubicBezTo>
                  <a:pt x="389490" y="82609"/>
                  <a:pt x="397120" y="90240"/>
                  <a:pt x="405083" y="97538"/>
                </a:cubicBezTo>
                <a:cubicBezTo>
                  <a:pt x="411055" y="102847"/>
                  <a:pt x="414372" y="109814"/>
                  <a:pt x="415036" y="118440"/>
                </a:cubicBezTo>
                <a:cubicBezTo>
                  <a:pt x="415036" y="124411"/>
                  <a:pt x="414704" y="130051"/>
                  <a:pt x="414040" y="135359"/>
                </a:cubicBezTo>
                <a:cubicBezTo>
                  <a:pt x="413377" y="140668"/>
                  <a:pt x="413045" y="145644"/>
                  <a:pt x="413045" y="150289"/>
                </a:cubicBezTo>
                <a:lnTo>
                  <a:pt x="413045" y="157256"/>
                </a:lnTo>
                <a:cubicBezTo>
                  <a:pt x="413045" y="170526"/>
                  <a:pt x="411718" y="183133"/>
                  <a:pt x="409064" y="195077"/>
                </a:cubicBezTo>
                <a:lnTo>
                  <a:pt x="408069" y="206025"/>
                </a:lnTo>
                <a:lnTo>
                  <a:pt x="400106" y="255789"/>
                </a:lnTo>
                <a:cubicBezTo>
                  <a:pt x="398116" y="268396"/>
                  <a:pt x="397120" y="281335"/>
                  <a:pt x="397120" y="294605"/>
                </a:cubicBezTo>
                <a:cubicBezTo>
                  <a:pt x="405083" y="286643"/>
                  <a:pt x="415699" y="276690"/>
                  <a:pt x="428970" y="264747"/>
                </a:cubicBezTo>
                <a:cubicBezTo>
                  <a:pt x="434941" y="260766"/>
                  <a:pt x="440250" y="258775"/>
                  <a:pt x="444894" y="258775"/>
                </a:cubicBezTo>
                <a:cubicBezTo>
                  <a:pt x="452193" y="258775"/>
                  <a:pt x="459160" y="263088"/>
                  <a:pt x="465795" y="271714"/>
                </a:cubicBezTo>
                <a:cubicBezTo>
                  <a:pt x="469777" y="277686"/>
                  <a:pt x="474421" y="283326"/>
                  <a:pt x="479729" y="288634"/>
                </a:cubicBezTo>
                <a:cubicBezTo>
                  <a:pt x="485037" y="293942"/>
                  <a:pt x="487692" y="297591"/>
                  <a:pt x="487692" y="299582"/>
                </a:cubicBezTo>
                <a:cubicBezTo>
                  <a:pt x="487692" y="302900"/>
                  <a:pt x="486033" y="306881"/>
                  <a:pt x="482715" y="311525"/>
                </a:cubicBezTo>
                <a:lnTo>
                  <a:pt x="478734" y="322474"/>
                </a:lnTo>
                <a:cubicBezTo>
                  <a:pt x="485369" y="323801"/>
                  <a:pt x="491673" y="325459"/>
                  <a:pt x="497644" y="327450"/>
                </a:cubicBezTo>
                <a:cubicBezTo>
                  <a:pt x="511578" y="332095"/>
                  <a:pt x="525513" y="334417"/>
                  <a:pt x="539447" y="334417"/>
                </a:cubicBezTo>
                <a:lnTo>
                  <a:pt x="546414" y="334417"/>
                </a:lnTo>
                <a:cubicBezTo>
                  <a:pt x="553049" y="334417"/>
                  <a:pt x="581912" y="340057"/>
                  <a:pt x="633004" y="351337"/>
                </a:cubicBezTo>
                <a:cubicBezTo>
                  <a:pt x="684095" y="362617"/>
                  <a:pt x="709972" y="368589"/>
                  <a:pt x="710636" y="369252"/>
                </a:cubicBezTo>
                <a:lnTo>
                  <a:pt x="729547" y="373233"/>
                </a:lnTo>
                <a:lnTo>
                  <a:pt x="802203" y="391148"/>
                </a:lnTo>
                <a:cubicBezTo>
                  <a:pt x="820118" y="395130"/>
                  <a:pt x="836374" y="403092"/>
                  <a:pt x="850972" y="415035"/>
                </a:cubicBezTo>
                <a:cubicBezTo>
                  <a:pt x="860925" y="423661"/>
                  <a:pt x="871541" y="431623"/>
                  <a:pt x="882821" y="438922"/>
                </a:cubicBezTo>
                <a:cubicBezTo>
                  <a:pt x="906708" y="457501"/>
                  <a:pt x="920974" y="469113"/>
                  <a:pt x="925618" y="473757"/>
                </a:cubicBezTo>
                <a:cubicBezTo>
                  <a:pt x="909030" y="487691"/>
                  <a:pt x="890783" y="494658"/>
                  <a:pt x="870877" y="494658"/>
                </a:cubicBezTo>
                <a:cubicBezTo>
                  <a:pt x="862252" y="494658"/>
                  <a:pt x="853294" y="493331"/>
                  <a:pt x="844005" y="490677"/>
                </a:cubicBezTo>
                <a:cubicBezTo>
                  <a:pt x="842014" y="490677"/>
                  <a:pt x="840024" y="490014"/>
                  <a:pt x="838033" y="488687"/>
                </a:cubicBezTo>
                <a:cubicBezTo>
                  <a:pt x="812819" y="486696"/>
                  <a:pt x="788932" y="481720"/>
                  <a:pt x="766372" y="473757"/>
                </a:cubicBezTo>
                <a:lnTo>
                  <a:pt x="728551" y="462809"/>
                </a:lnTo>
                <a:cubicBezTo>
                  <a:pt x="702010" y="455510"/>
                  <a:pt x="676465" y="445557"/>
                  <a:pt x="651914" y="432951"/>
                </a:cubicBezTo>
                <a:lnTo>
                  <a:pt x="628027" y="421007"/>
                </a:lnTo>
                <a:cubicBezTo>
                  <a:pt x="594851" y="406410"/>
                  <a:pt x="563333" y="389158"/>
                  <a:pt x="533475" y="369252"/>
                </a:cubicBezTo>
                <a:cubicBezTo>
                  <a:pt x="513569" y="355318"/>
                  <a:pt x="491673" y="341716"/>
                  <a:pt x="467786" y="328445"/>
                </a:cubicBezTo>
                <a:lnTo>
                  <a:pt x="460819" y="334417"/>
                </a:lnTo>
                <a:cubicBezTo>
                  <a:pt x="448875" y="345697"/>
                  <a:pt x="436932" y="355318"/>
                  <a:pt x="424989" y="363280"/>
                </a:cubicBezTo>
                <a:lnTo>
                  <a:pt x="361290" y="412049"/>
                </a:lnTo>
                <a:cubicBezTo>
                  <a:pt x="358636" y="414040"/>
                  <a:pt x="355982" y="415367"/>
                  <a:pt x="353328" y="416031"/>
                </a:cubicBezTo>
                <a:cubicBezTo>
                  <a:pt x="346692" y="418685"/>
                  <a:pt x="341053" y="422832"/>
                  <a:pt x="336408" y="428472"/>
                </a:cubicBezTo>
                <a:cubicBezTo>
                  <a:pt x="331763" y="434112"/>
                  <a:pt x="326455" y="438590"/>
                  <a:pt x="320483" y="441908"/>
                </a:cubicBezTo>
                <a:lnTo>
                  <a:pt x="311526" y="447880"/>
                </a:lnTo>
                <a:cubicBezTo>
                  <a:pt x="281003" y="469113"/>
                  <a:pt x="252804" y="493000"/>
                  <a:pt x="226926" y="519541"/>
                </a:cubicBezTo>
                <a:lnTo>
                  <a:pt x="177162" y="564329"/>
                </a:lnTo>
                <a:lnTo>
                  <a:pt x="160242" y="580253"/>
                </a:lnTo>
                <a:cubicBezTo>
                  <a:pt x="153606" y="588215"/>
                  <a:pt x="147635" y="593524"/>
                  <a:pt x="142327" y="596178"/>
                </a:cubicBezTo>
                <a:lnTo>
                  <a:pt x="119435" y="608121"/>
                </a:lnTo>
                <a:cubicBezTo>
                  <a:pt x="79623" y="630681"/>
                  <a:pt x="52751" y="641961"/>
                  <a:pt x="38817" y="641961"/>
                </a:cubicBezTo>
                <a:cubicBezTo>
                  <a:pt x="26210" y="641961"/>
                  <a:pt x="13271" y="637648"/>
                  <a:pt x="0" y="629022"/>
                </a:cubicBezTo>
                <a:cubicBezTo>
                  <a:pt x="1327" y="628359"/>
                  <a:pt x="2323" y="627363"/>
                  <a:pt x="2986" y="626036"/>
                </a:cubicBezTo>
                <a:cubicBezTo>
                  <a:pt x="4977" y="622055"/>
                  <a:pt x="25878" y="607126"/>
                  <a:pt x="65690" y="581248"/>
                </a:cubicBezTo>
                <a:cubicBezTo>
                  <a:pt x="109482" y="552053"/>
                  <a:pt x="150289" y="518213"/>
                  <a:pt x="188110" y="479729"/>
                </a:cubicBezTo>
                <a:cubicBezTo>
                  <a:pt x="208016" y="461150"/>
                  <a:pt x="228253" y="442903"/>
                  <a:pt x="248822" y="424988"/>
                </a:cubicBezTo>
                <a:cubicBezTo>
                  <a:pt x="267401" y="409064"/>
                  <a:pt x="285648" y="392807"/>
                  <a:pt x="303563" y="376219"/>
                </a:cubicBezTo>
                <a:cubicBezTo>
                  <a:pt x="312189" y="369584"/>
                  <a:pt x="320483" y="362617"/>
                  <a:pt x="328445" y="355318"/>
                </a:cubicBezTo>
                <a:cubicBezTo>
                  <a:pt x="322474" y="348019"/>
                  <a:pt x="319488" y="340057"/>
                  <a:pt x="319488" y="331431"/>
                </a:cubicBezTo>
                <a:lnTo>
                  <a:pt x="324464" y="294605"/>
                </a:lnTo>
                <a:lnTo>
                  <a:pt x="335412" y="198063"/>
                </a:lnTo>
                <a:cubicBezTo>
                  <a:pt x="340721" y="170858"/>
                  <a:pt x="343375" y="143653"/>
                  <a:pt x="343375" y="116449"/>
                </a:cubicBezTo>
                <a:cubicBezTo>
                  <a:pt x="343375" y="113795"/>
                  <a:pt x="343209" y="110975"/>
                  <a:pt x="342877" y="107989"/>
                </a:cubicBezTo>
                <a:cubicBezTo>
                  <a:pt x="342545" y="105003"/>
                  <a:pt x="342380" y="102847"/>
                  <a:pt x="342380" y="101520"/>
                </a:cubicBezTo>
                <a:cubicBezTo>
                  <a:pt x="342380" y="100193"/>
                  <a:pt x="342048" y="98865"/>
                  <a:pt x="341384" y="97538"/>
                </a:cubicBezTo>
                <a:lnTo>
                  <a:pt x="337403" y="97538"/>
                </a:lnTo>
                <a:cubicBezTo>
                  <a:pt x="324133" y="113463"/>
                  <a:pt x="304890" y="135359"/>
                  <a:pt x="279676" y="163227"/>
                </a:cubicBezTo>
                <a:cubicBezTo>
                  <a:pt x="269060" y="176498"/>
                  <a:pt x="263752" y="190764"/>
                  <a:pt x="263752" y="206025"/>
                </a:cubicBezTo>
                <a:lnTo>
                  <a:pt x="263752" y="209011"/>
                </a:lnTo>
                <a:cubicBezTo>
                  <a:pt x="263088" y="238869"/>
                  <a:pt x="260434" y="268728"/>
                  <a:pt x="255789" y="298587"/>
                </a:cubicBezTo>
                <a:cubicBezTo>
                  <a:pt x="254462" y="305885"/>
                  <a:pt x="253467" y="313516"/>
                  <a:pt x="252804" y="321478"/>
                </a:cubicBezTo>
                <a:cubicBezTo>
                  <a:pt x="252804" y="356645"/>
                  <a:pt x="244509" y="374229"/>
                  <a:pt x="227922" y="374229"/>
                </a:cubicBezTo>
                <a:lnTo>
                  <a:pt x="222945" y="374229"/>
                </a:lnTo>
                <a:cubicBezTo>
                  <a:pt x="216310" y="368920"/>
                  <a:pt x="204698" y="357972"/>
                  <a:pt x="188110" y="341384"/>
                </a:cubicBezTo>
                <a:cubicBezTo>
                  <a:pt x="182802" y="336739"/>
                  <a:pt x="180148" y="331099"/>
                  <a:pt x="180148" y="324464"/>
                </a:cubicBezTo>
                <a:lnTo>
                  <a:pt x="181143" y="318492"/>
                </a:lnTo>
                <a:cubicBezTo>
                  <a:pt x="188442" y="283989"/>
                  <a:pt x="193086" y="249154"/>
                  <a:pt x="195077" y="213987"/>
                </a:cubicBezTo>
                <a:lnTo>
                  <a:pt x="197067" y="187114"/>
                </a:lnTo>
                <a:cubicBezTo>
                  <a:pt x="197067" y="172517"/>
                  <a:pt x="189105" y="161900"/>
                  <a:pt x="173181" y="155265"/>
                </a:cubicBezTo>
                <a:lnTo>
                  <a:pt x="174176" y="154270"/>
                </a:lnTo>
                <a:cubicBezTo>
                  <a:pt x="187447" y="142990"/>
                  <a:pt x="201712" y="136355"/>
                  <a:pt x="216973" y="134364"/>
                </a:cubicBezTo>
                <a:lnTo>
                  <a:pt x="218964" y="134364"/>
                </a:lnTo>
                <a:cubicBezTo>
                  <a:pt x="221618" y="134364"/>
                  <a:pt x="223940" y="135193"/>
                  <a:pt x="225931" y="136852"/>
                </a:cubicBezTo>
                <a:cubicBezTo>
                  <a:pt x="227922" y="138511"/>
                  <a:pt x="229414" y="140170"/>
                  <a:pt x="230410" y="141829"/>
                </a:cubicBezTo>
                <a:cubicBezTo>
                  <a:pt x="231405" y="143488"/>
                  <a:pt x="232234" y="144649"/>
                  <a:pt x="232898" y="145312"/>
                </a:cubicBezTo>
                <a:cubicBezTo>
                  <a:pt x="237542" y="151948"/>
                  <a:pt x="242519" y="157919"/>
                  <a:pt x="247827" y="163227"/>
                </a:cubicBezTo>
                <a:lnTo>
                  <a:pt x="252804" y="170194"/>
                </a:lnTo>
                <a:cubicBezTo>
                  <a:pt x="264084" y="168204"/>
                  <a:pt x="272378" y="163559"/>
                  <a:pt x="277686" y="156260"/>
                </a:cubicBezTo>
                <a:cubicBezTo>
                  <a:pt x="281667" y="151616"/>
                  <a:pt x="285980" y="147303"/>
                  <a:pt x="290625" y="143322"/>
                </a:cubicBezTo>
                <a:cubicBezTo>
                  <a:pt x="307213" y="126734"/>
                  <a:pt x="323469" y="106164"/>
                  <a:pt x="339394" y="81614"/>
                </a:cubicBezTo>
                <a:cubicBezTo>
                  <a:pt x="346029" y="71661"/>
                  <a:pt x="354986" y="66685"/>
                  <a:pt x="366267" y="66685"/>
                </a:cubicBezTo>
                <a:close/>
                <a:moveTo>
                  <a:pt x="528499" y="0"/>
                </a:moveTo>
                <a:lnTo>
                  <a:pt x="532480" y="0"/>
                </a:lnTo>
                <a:cubicBezTo>
                  <a:pt x="541769" y="0"/>
                  <a:pt x="549399" y="4313"/>
                  <a:pt x="555371" y="12939"/>
                </a:cubicBezTo>
                <a:cubicBezTo>
                  <a:pt x="558689" y="18247"/>
                  <a:pt x="563168" y="23555"/>
                  <a:pt x="568808" y="28864"/>
                </a:cubicBezTo>
                <a:cubicBezTo>
                  <a:pt x="574448" y="34172"/>
                  <a:pt x="578263" y="40475"/>
                  <a:pt x="580253" y="47774"/>
                </a:cubicBezTo>
                <a:cubicBezTo>
                  <a:pt x="582244" y="55073"/>
                  <a:pt x="583239" y="60713"/>
                  <a:pt x="583239" y="64694"/>
                </a:cubicBezTo>
                <a:cubicBezTo>
                  <a:pt x="583239" y="70666"/>
                  <a:pt x="580917" y="79955"/>
                  <a:pt x="576272" y="92562"/>
                </a:cubicBezTo>
                <a:cubicBezTo>
                  <a:pt x="570300" y="110477"/>
                  <a:pt x="566651" y="120098"/>
                  <a:pt x="565324" y="121425"/>
                </a:cubicBezTo>
                <a:cubicBezTo>
                  <a:pt x="562670" y="125407"/>
                  <a:pt x="561343" y="129056"/>
                  <a:pt x="561343" y="132374"/>
                </a:cubicBezTo>
                <a:cubicBezTo>
                  <a:pt x="560679" y="133037"/>
                  <a:pt x="560348" y="134032"/>
                  <a:pt x="560348" y="135359"/>
                </a:cubicBezTo>
                <a:lnTo>
                  <a:pt x="568310" y="136355"/>
                </a:lnTo>
                <a:cubicBezTo>
                  <a:pt x="569637" y="136355"/>
                  <a:pt x="570632" y="136023"/>
                  <a:pt x="571296" y="135359"/>
                </a:cubicBezTo>
                <a:cubicBezTo>
                  <a:pt x="581249" y="129388"/>
                  <a:pt x="590538" y="122752"/>
                  <a:pt x="599164" y="115454"/>
                </a:cubicBezTo>
                <a:cubicBezTo>
                  <a:pt x="616416" y="104174"/>
                  <a:pt x="635326" y="95880"/>
                  <a:pt x="655895" y="90571"/>
                </a:cubicBezTo>
                <a:cubicBezTo>
                  <a:pt x="657222" y="89244"/>
                  <a:pt x="658881" y="88581"/>
                  <a:pt x="660872" y="88581"/>
                </a:cubicBezTo>
                <a:cubicBezTo>
                  <a:pt x="665516" y="89244"/>
                  <a:pt x="675138" y="97538"/>
                  <a:pt x="689735" y="113463"/>
                </a:cubicBezTo>
                <a:lnTo>
                  <a:pt x="694711" y="126402"/>
                </a:lnTo>
                <a:lnTo>
                  <a:pt x="679782" y="138345"/>
                </a:lnTo>
                <a:lnTo>
                  <a:pt x="671820" y="135359"/>
                </a:lnTo>
                <a:cubicBezTo>
                  <a:pt x="657886" y="130051"/>
                  <a:pt x="648597" y="127397"/>
                  <a:pt x="643952" y="127397"/>
                </a:cubicBezTo>
                <a:cubicBezTo>
                  <a:pt x="641298" y="127397"/>
                  <a:pt x="638975" y="127729"/>
                  <a:pt x="636985" y="128392"/>
                </a:cubicBezTo>
                <a:cubicBezTo>
                  <a:pt x="634994" y="129056"/>
                  <a:pt x="633335" y="129719"/>
                  <a:pt x="632008" y="130383"/>
                </a:cubicBezTo>
                <a:cubicBezTo>
                  <a:pt x="622055" y="134364"/>
                  <a:pt x="613098" y="139175"/>
                  <a:pt x="605136" y="144815"/>
                </a:cubicBezTo>
                <a:cubicBezTo>
                  <a:pt x="597173" y="150455"/>
                  <a:pt x="588382" y="155763"/>
                  <a:pt x="578761" y="160739"/>
                </a:cubicBezTo>
                <a:cubicBezTo>
                  <a:pt x="569139" y="165716"/>
                  <a:pt x="556698" y="174507"/>
                  <a:pt x="541437" y="187114"/>
                </a:cubicBezTo>
                <a:cubicBezTo>
                  <a:pt x="530821" y="193750"/>
                  <a:pt x="520868" y="202707"/>
                  <a:pt x="511578" y="213987"/>
                </a:cubicBezTo>
                <a:lnTo>
                  <a:pt x="492668" y="232898"/>
                </a:lnTo>
                <a:lnTo>
                  <a:pt x="467786" y="250813"/>
                </a:lnTo>
                <a:lnTo>
                  <a:pt x="434941" y="220954"/>
                </a:lnTo>
                <a:lnTo>
                  <a:pt x="444894" y="208015"/>
                </a:lnTo>
                <a:cubicBezTo>
                  <a:pt x="478734" y="164223"/>
                  <a:pt x="500299" y="119103"/>
                  <a:pt x="509588" y="72656"/>
                </a:cubicBezTo>
                <a:cubicBezTo>
                  <a:pt x="513569" y="56068"/>
                  <a:pt x="515560" y="43461"/>
                  <a:pt x="515560" y="34835"/>
                </a:cubicBezTo>
                <a:cubicBezTo>
                  <a:pt x="515560" y="28864"/>
                  <a:pt x="511578" y="25214"/>
                  <a:pt x="503616" y="23887"/>
                </a:cubicBezTo>
                <a:cubicBezTo>
                  <a:pt x="491009" y="21897"/>
                  <a:pt x="478071" y="20901"/>
                  <a:pt x="464800" y="20901"/>
                </a:cubicBezTo>
                <a:lnTo>
                  <a:pt x="469777" y="16920"/>
                </a:lnTo>
                <a:cubicBezTo>
                  <a:pt x="476412" y="11612"/>
                  <a:pt x="495986" y="5972"/>
                  <a:pt x="528499" y="0"/>
                </a:cubicBezTo>
                <a:close/>
              </a:path>
            </a:pathLst>
          </a:custGeom>
          <a:gradFill>
            <a:gsLst>
              <a:gs pos="100000">
                <a:srgbClr val="A7B9B1"/>
              </a:gs>
              <a:gs pos="64000">
                <a:srgbClr val="2D483A"/>
              </a:gs>
              <a:gs pos="0">
                <a:srgbClr val="A7B9B1"/>
              </a:gs>
              <a:gs pos="33000">
                <a:srgbClr val="4F635A"/>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R="0" lvl="0" indent="0" algn="ctr" fontAlgn="auto">
              <a:lnSpc>
                <a:spcPct val="100000"/>
              </a:lnSpc>
              <a:spcBef>
                <a:spcPts val="0"/>
              </a:spcBef>
              <a:spcAft>
                <a:spcPts val="0"/>
              </a:spcAft>
              <a:buClrTx/>
              <a:buSzTx/>
              <a:buFontTx/>
              <a:buNone/>
              <a:defRPr kumimoji="1" sz="8000" b="0" i="0" u="none" strike="noStrike" cap="none" spc="0" normalizeH="0" baseline="0">
                <a:ln>
                  <a:noFill/>
                </a:ln>
                <a:solidFill>
                  <a:srgbClr val="52331D"/>
                </a:solidFill>
                <a:effectLst/>
                <a:uLnTx/>
                <a:uFillTx/>
                <a:latin typeface="鸿雷行书简体" panose="00000505000000000000" pitchFamily="2" charset="-122"/>
                <a:ea typeface="鸿雷行书简体" panose="00000505000000000000" pitchFamily="2" charset="-122"/>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8000" b="0" i="0" u="none" strike="noStrike" kern="1200" cap="none" spc="0" normalizeH="0" baseline="0" noProof="0" dirty="0">
              <a:ln>
                <a:noFill/>
              </a:ln>
              <a:solidFill>
                <a:srgbClr val="52331D"/>
              </a:solidFill>
              <a:effectLst/>
              <a:uLnTx/>
              <a:uFillTx/>
              <a:ea typeface="鸿雷行书简体" panose="00000505000000000000" pitchFamily="2" charset="-122"/>
              <a:sym typeface="微软雅黑" panose="020B0503020204020204" pitchFamily="34" charset="-122"/>
            </a:endParaRPr>
          </a:p>
        </p:txBody>
      </p:sp>
      <p:sp>
        <p:nvSpPr>
          <p:cNvPr id="44" name="MG-文本框 43"/>
          <p:cNvSpPr txBox="1"/>
          <p:nvPr>
            <p:custDataLst>
              <p:tags r:id="rId6"/>
            </p:custDataLst>
          </p:nvPr>
        </p:nvSpPr>
        <p:spPr>
          <a:xfrm>
            <a:off x="3011941" y="2548371"/>
            <a:ext cx="831633" cy="975208"/>
          </a:xfrm>
          <a:custGeom>
            <a:avLst/>
            <a:gdLst/>
            <a:ahLst/>
            <a:cxnLst/>
            <a:rect l="l" t="t" r="r" b="b"/>
            <a:pathLst>
              <a:path w="749453" h="878840">
                <a:moveTo>
                  <a:pt x="529494" y="497644"/>
                </a:moveTo>
                <a:cubicBezTo>
                  <a:pt x="497645" y="497644"/>
                  <a:pt x="468781" y="503948"/>
                  <a:pt x="442904" y="516555"/>
                </a:cubicBezTo>
                <a:lnTo>
                  <a:pt x="440913" y="517550"/>
                </a:lnTo>
                <a:cubicBezTo>
                  <a:pt x="438259" y="525512"/>
                  <a:pt x="436932" y="533475"/>
                  <a:pt x="436932" y="541437"/>
                </a:cubicBezTo>
                <a:lnTo>
                  <a:pt x="436932" y="553380"/>
                </a:lnTo>
                <a:cubicBezTo>
                  <a:pt x="436932" y="561343"/>
                  <a:pt x="435273" y="569305"/>
                  <a:pt x="431955" y="577267"/>
                </a:cubicBezTo>
                <a:lnTo>
                  <a:pt x="431955" y="581248"/>
                </a:lnTo>
                <a:cubicBezTo>
                  <a:pt x="431955" y="583902"/>
                  <a:pt x="431458" y="586723"/>
                  <a:pt x="430463" y="589708"/>
                </a:cubicBezTo>
                <a:cubicBezTo>
                  <a:pt x="429467" y="592694"/>
                  <a:pt x="427975" y="595680"/>
                  <a:pt x="425984" y="598666"/>
                </a:cubicBezTo>
                <a:cubicBezTo>
                  <a:pt x="423993" y="601652"/>
                  <a:pt x="422666" y="604472"/>
                  <a:pt x="422003" y="607126"/>
                </a:cubicBezTo>
                <a:lnTo>
                  <a:pt x="409064" y="633003"/>
                </a:lnTo>
                <a:cubicBezTo>
                  <a:pt x="407073" y="636985"/>
                  <a:pt x="406078" y="640302"/>
                  <a:pt x="406078" y="642956"/>
                </a:cubicBezTo>
                <a:cubicBezTo>
                  <a:pt x="406742" y="650255"/>
                  <a:pt x="412713" y="653904"/>
                  <a:pt x="423993" y="653904"/>
                </a:cubicBezTo>
                <a:cubicBezTo>
                  <a:pt x="427975" y="653904"/>
                  <a:pt x="431624" y="653573"/>
                  <a:pt x="434941" y="652909"/>
                </a:cubicBezTo>
                <a:cubicBezTo>
                  <a:pt x="457501" y="646274"/>
                  <a:pt x="475748" y="633999"/>
                  <a:pt x="489682" y="616084"/>
                </a:cubicBezTo>
                <a:cubicBezTo>
                  <a:pt x="500962" y="602149"/>
                  <a:pt x="511578" y="587884"/>
                  <a:pt x="521532" y="573286"/>
                </a:cubicBezTo>
                <a:lnTo>
                  <a:pt x="528499" y="562338"/>
                </a:lnTo>
                <a:cubicBezTo>
                  <a:pt x="537788" y="550395"/>
                  <a:pt x="543760" y="537124"/>
                  <a:pt x="546414" y="522526"/>
                </a:cubicBezTo>
                <a:lnTo>
                  <a:pt x="547409" y="513569"/>
                </a:lnTo>
                <a:cubicBezTo>
                  <a:pt x="546745" y="510915"/>
                  <a:pt x="545584" y="508592"/>
                  <a:pt x="543926" y="506602"/>
                </a:cubicBezTo>
                <a:cubicBezTo>
                  <a:pt x="542267" y="504611"/>
                  <a:pt x="541106" y="502952"/>
                  <a:pt x="540442" y="501625"/>
                </a:cubicBezTo>
                <a:cubicBezTo>
                  <a:pt x="539778" y="500298"/>
                  <a:pt x="539115" y="498971"/>
                  <a:pt x="538452" y="497644"/>
                </a:cubicBezTo>
                <a:close/>
                <a:moveTo>
                  <a:pt x="446885" y="305554"/>
                </a:moveTo>
                <a:lnTo>
                  <a:pt x="441908" y="306549"/>
                </a:lnTo>
                <a:cubicBezTo>
                  <a:pt x="434610" y="306549"/>
                  <a:pt x="427311" y="307876"/>
                  <a:pt x="420012" y="310530"/>
                </a:cubicBezTo>
                <a:lnTo>
                  <a:pt x="409064" y="314511"/>
                </a:lnTo>
                <a:cubicBezTo>
                  <a:pt x="398447" y="315838"/>
                  <a:pt x="388494" y="319488"/>
                  <a:pt x="379205" y="325459"/>
                </a:cubicBezTo>
                <a:lnTo>
                  <a:pt x="322474" y="355318"/>
                </a:lnTo>
                <a:cubicBezTo>
                  <a:pt x="319820" y="357309"/>
                  <a:pt x="317166" y="358967"/>
                  <a:pt x="314512" y="360294"/>
                </a:cubicBezTo>
                <a:cubicBezTo>
                  <a:pt x="311858" y="361622"/>
                  <a:pt x="309701" y="363114"/>
                  <a:pt x="308042" y="364773"/>
                </a:cubicBezTo>
                <a:cubicBezTo>
                  <a:pt x="306383" y="366432"/>
                  <a:pt x="305554" y="368920"/>
                  <a:pt x="305554" y="372238"/>
                </a:cubicBezTo>
                <a:cubicBezTo>
                  <a:pt x="305554" y="374229"/>
                  <a:pt x="305554" y="376883"/>
                  <a:pt x="305554" y="380200"/>
                </a:cubicBezTo>
                <a:cubicBezTo>
                  <a:pt x="305554" y="383518"/>
                  <a:pt x="305886" y="386835"/>
                  <a:pt x="306549" y="390153"/>
                </a:cubicBezTo>
                <a:lnTo>
                  <a:pt x="315507" y="408068"/>
                </a:lnTo>
                <a:lnTo>
                  <a:pt x="319488" y="415035"/>
                </a:lnTo>
                <a:cubicBezTo>
                  <a:pt x="326787" y="413708"/>
                  <a:pt x="332759" y="410722"/>
                  <a:pt x="337403" y="406078"/>
                </a:cubicBezTo>
                <a:cubicBezTo>
                  <a:pt x="362617" y="382854"/>
                  <a:pt x="378874" y="368920"/>
                  <a:pt x="386172" y="364276"/>
                </a:cubicBezTo>
                <a:cubicBezTo>
                  <a:pt x="390154" y="362285"/>
                  <a:pt x="393803" y="359631"/>
                  <a:pt x="397121" y="356313"/>
                </a:cubicBezTo>
                <a:cubicBezTo>
                  <a:pt x="403092" y="349678"/>
                  <a:pt x="409396" y="343706"/>
                  <a:pt x="416031" y="338398"/>
                </a:cubicBezTo>
                <a:cubicBezTo>
                  <a:pt x="427311" y="329109"/>
                  <a:pt x="438259" y="319488"/>
                  <a:pt x="448875" y="309535"/>
                </a:cubicBezTo>
                <a:close/>
                <a:moveTo>
                  <a:pt x="221950" y="115454"/>
                </a:moveTo>
                <a:cubicBezTo>
                  <a:pt x="223940" y="116117"/>
                  <a:pt x="226263" y="118108"/>
                  <a:pt x="228916" y="121425"/>
                </a:cubicBezTo>
                <a:lnTo>
                  <a:pt x="222945" y="144317"/>
                </a:lnTo>
                <a:cubicBezTo>
                  <a:pt x="228253" y="149625"/>
                  <a:pt x="232566" y="152279"/>
                  <a:pt x="235884" y="152279"/>
                </a:cubicBezTo>
                <a:cubicBezTo>
                  <a:pt x="238538" y="152279"/>
                  <a:pt x="241856" y="149957"/>
                  <a:pt x="245837" y="145312"/>
                </a:cubicBezTo>
                <a:lnTo>
                  <a:pt x="291620" y="145312"/>
                </a:lnTo>
                <a:lnTo>
                  <a:pt x="289630" y="149293"/>
                </a:lnTo>
                <a:cubicBezTo>
                  <a:pt x="288303" y="153275"/>
                  <a:pt x="277686" y="171521"/>
                  <a:pt x="257780" y="204034"/>
                </a:cubicBezTo>
                <a:cubicBezTo>
                  <a:pt x="249818" y="213987"/>
                  <a:pt x="239865" y="220954"/>
                  <a:pt x="227921" y="224935"/>
                </a:cubicBezTo>
                <a:lnTo>
                  <a:pt x="223940" y="225931"/>
                </a:lnTo>
                <a:cubicBezTo>
                  <a:pt x="219959" y="225931"/>
                  <a:pt x="216310" y="223608"/>
                  <a:pt x="212992" y="218964"/>
                </a:cubicBezTo>
                <a:cubicBezTo>
                  <a:pt x="207684" y="211665"/>
                  <a:pt x="200883" y="206025"/>
                  <a:pt x="192589" y="202044"/>
                </a:cubicBezTo>
                <a:cubicBezTo>
                  <a:pt x="184295" y="198063"/>
                  <a:pt x="180148" y="192754"/>
                  <a:pt x="180148" y="186119"/>
                </a:cubicBezTo>
                <a:cubicBezTo>
                  <a:pt x="180148" y="182138"/>
                  <a:pt x="187778" y="166545"/>
                  <a:pt x="203039" y="139341"/>
                </a:cubicBezTo>
                <a:lnTo>
                  <a:pt x="205030" y="135359"/>
                </a:lnTo>
                <a:cubicBezTo>
                  <a:pt x="207684" y="130051"/>
                  <a:pt x="210670" y="125407"/>
                  <a:pt x="213987" y="121425"/>
                </a:cubicBezTo>
                <a:cubicBezTo>
                  <a:pt x="217305" y="117444"/>
                  <a:pt x="219959" y="115454"/>
                  <a:pt x="221950" y="115454"/>
                </a:cubicBezTo>
                <a:close/>
                <a:moveTo>
                  <a:pt x="356314" y="0"/>
                </a:moveTo>
                <a:cubicBezTo>
                  <a:pt x="364940" y="0"/>
                  <a:pt x="371741" y="4313"/>
                  <a:pt x="376717" y="12939"/>
                </a:cubicBezTo>
                <a:cubicBezTo>
                  <a:pt x="381693" y="21565"/>
                  <a:pt x="389158" y="29029"/>
                  <a:pt x="399111" y="35333"/>
                </a:cubicBezTo>
                <a:cubicBezTo>
                  <a:pt x="409064" y="41636"/>
                  <a:pt x="414040" y="50428"/>
                  <a:pt x="414040" y="61708"/>
                </a:cubicBezTo>
                <a:lnTo>
                  <a:pt x="413045" y="69670"/>
                </a:lnTo>
                <a:cubicBezTo>
                  <a:pt x="413045" y="76306"/>
                  <a:pt x="413377" y="80453"/>
                  <a:pt x="414040" y="82111"/>
                </a:cubicBezTo>
                <a:cubicBezTo>
                  <a:pt x="414704" y="83770"/>
                  <a:pt x="415036" y="85595"/>
                  <a:pt x="415036" y="87586"/>
                </a:cubicBezTo>
                <a:cubicBezTo>
                  <a:pt x="414372" y="89576"/>
                  <a:pt x="413045" y="91235"/>
                  <a:pt x="411054" y="92562"/>
                </a:cubicBezTo>
                <a:lnTo>
                  <a:pt x="405083" y="158251"/>
                </a:lnTo>
                <a:cubicBezTo>
                  <a:pt x="406410" y="157587"/>
                  <a:pt x="407737" y="157090"/>
                  <a:pt x="409064" y="156758"/>
                </a:cubicBezTo>
                <a:cubicBezTo>
                  <a:pt x="410391" y="156426"/>
                  <a:pt x="411718" y="155597"/>
                  <a:pt x="413045" y="154270"/>
                </a:cubicBezTo>
                <a:cubicBezTo>
                  <a:pt x="419680" y="146971"/>
                  <a:pt x="427643" y="140668"/>
                  <a:pt x="436932" y="135359"/>
                </a:cubicBezTo>
                <a:lnTo>
                  <a:pt x="442904" y="130383"/>
                </a:lnTo>
                <a:cubicBezTo>
                  <a:pt x="446221" y="125738"/>
                  <a:pt x="450866" y="121757"/>
                  <a:pt x="456838" y="118439"/>
                </a:cubicBezTo>
                <a:cubicBezTo>
                  <a:pt x="466791" y="113131"/>
                  <a:pt x="474753" y="106164"/>
                  <a:pt x="480725" y="97538"/>
                </a:cubicBezTo>
                <a:cubicBezTo>
                  <a:pt x="464800" y="89576"/>
                  <a:pt x="447880" y="84931"/>
                  <a:pt x="429965" y="83604"/>
                </a:cubicBezTo>
                <a:lnTo>
                  <a:pt x="443899" y="78628"/>
                </a:lnTo>
                <a:cubicBezTo>
                  <a:pt x="448544" y="76637"/>
                  <a:pt x="453520" y="74813"/>
                  <a:pt x="458828" y="73154"/>
                </a:cubicBezTo>
                <a:cubicBezTo>
                  <a:pt x="464136" y="71495"/>
                  <a:pt x="473758" y="68675"/>
                  <a:pt x="487692" y="64694"/>
                </a:cubicBezTo>
                <a:lnTo>
                  <a:pt x="491673" y="63699"/>
                </a:lnTo>
                <a:cubicBezTo>
                  <a:pt x="498971" y="61045"/>
                  <a:pt x="505939" y="58390"/>
                  <a:pt x="512574" y="55736"/>
                </a:cubicBezTo>
                <a:cubicBezTo>
                  <a:pt x="519209" y="53082"/>
                  <a:pt x="525181" y="51755"/>
                  <a:pt x="530489" y="51755"/>
                </a:cubicBezTo>
                <a:cubicBezTo>
                  <a:pt x="543096" y="51755"/>
                  <a:pt x="553381" y="56068"/>
                  <a:pt x="561343" y="64694"/>
                </a:cubicBezTo>
                <a:cubicBezTo>
                  <a:pt x="573287" y="78628"/>
                  <a:pt x="584566" y="93557"/>
                  <a:pt x="595183" y="109482"/>
                </a:cubicBezTo>
                <a:lnTo>
                  <a:pt x="597174" y="111472"/>
                </a:lnTo>
                <a:cubicBezTo>
                  <a:pt x="597837" y="112799"/>
                  <a:pt x="598169" y="114790"/>
                  <a:pt x="598169" y="117444"/>
                </a:cubicBezTo>
                <a:cubicBezTo>
                  <a:pt x="598169" y="124079"/>
                  <a:pt x="595515" y="129388"/>
                  <a:pt x="590206" y="133369"/>
                </a:cubicBezTo>
                <a:cubicBezTo>
                  <a:pt x="588216" y="136023"/>
                  <a:pt x="586723" y="138511"/>
                  <a:pt x="585728" y="140833"/>
                </a:cubicBezTo>
                <a:cubicBezTo>
                  <a:pt x="584732" y="143156"/>
                  <a:pt x="583903" y="144981"/>
                  <a:pt x="583239" y="146308"/>
                </a:cubicBezTo>
                <a:cubicBezTo>
                  <a:pt x="581249" y="144981"/>
                  <a:pt x="579258" y="144317"/>
                  <a:pt x="577268" y="144317"/>
                </a:cubicBezTo>
                <a:cubicBezTo>
                  <a:pt x="574613" y="144317"/>
                  <a:pt x="571793" y="145644"/>
                  <a:pt x="568808" y="148298"/>
                </a:cubicBezTo>
                <a:cubicBezTo>
                  <a:pt x="565822" y="150952"/>
                  <a:pt x="563334" y="152611"/>
                  <a:pt x="561343" y="153275"/>
                </a:cubicBezTo>
                <a:cubicBezTo>
                  <a:pt x="559353" y="153938"/>
                  <a:pt x="557694" y="154270"/>
                  <a:pt x="556367" y="154270"/>
                </a:cubicBezTo>
                <a:cubicBezTo>
                  <a:pt x="554376" y="154270"/>
                  <a:pt x="551722" y="153606"/>
                  <a:pt x="548404" y="152279"/>
                </a:cubicBezTo>
                <a:cubicBezTo>
                  <a:pt x="545087" y="152279"/>
                  <a:pt x="542764" y="152777"/>
                  <a:pt x="541437" y="153772"/>
                </a:cubicBezTo>
                <a:cubicBezTo>
                  <a:pt x="540110" y="154768"/>
                  <a:pt x="538452" y="155265"/>
                  <a:pt x="536461" y="155265"/>
                </a:cubicBezTo>
                <a:cubicBezTo>
                  <a:pt x="534470" y="155265"/>
                  <a:pt x="532811" y="154933"/>
                  <a:pt x="531485" y="154270"/>
                </a:cubicBezTo>
                <a:cubicBezTo>
                  <a:pt x="530157" y="153606"/>
                  <a:pt x="527503" y="153275"/>
                  <a:pt x="523522" y="153275"/>
                </a:cubicBezTo>
                <a:cubicBezTo>
                  <a:pt x="517550" y="153275"/>
                  <a:pt x="511578" y="154270"/>
                  <a:pt x="505607" y="156260"/>
                </a:cubicBezTo>
                <a:cubicBezTo>
                  <a:pt x="504943" y="156924"/>
                  <a:pt x="503948" y="157256"/>
                  <a:pt x="502621" y="157256"/>
                </a:cubicBezTo>
                <a:cubicBezTo>
                  <a:pt x="481388" y="166545"/>
                  <a:pt x="466459" y="172185"/>
                  <a:pt x="457833" y="174176"/>
                </a:cubicBezTo>
                <a:lnTo>
                  <a:pt x="439918" y="181143"/>
                </a:lnTo>
                <a:cubicBezTo>
                  <a:pt x="431292" y="185787"/>
                  <a:pt x="421671" y="188110"/>
                  <a:pt x="411054" y="188110"/>
                </a:cubicBezTo>
                <a:cubicBezTo>
                  <a:pt x="407073" y="188110"/>
                  <a:pt x="404087" y="189105"/>
                  <a:pt x="402097" y="191096"/>
                </a:cubicBezTo>
                <a:cubicBezTo>
                  <a:pt x="400106" y="193086"/>
                  <a:pt x="399111" y="195243"/>
                  <a:pt x="399111" y="197565"/>
                </a:cubicBezTo>
                <a:cubicBezTo>
                  <a:pt x="399111" y="199887"/>
                  <a:pt x="398614" y="201546"/>
                  <a:pt x="397618" y="202541"/>
                </a:cubicBezTo>
                <a:cubicBezTo>
                  <a:pt x="396623" y="203537"/>
                  <a:pt x="395794" y="205030"/>
                  <a:pt x="395130" y="207020"/>
                </a:cubicBezTo>
                <a:cubicBezTo>
                  <a:pt x="417690" y="200385"/>
                  <a:pt x="439586" y="194247"/>
                  <a:pt x="460819" y="188607"/>
                </a:cubicBezTo>
                <a:cubicBezTo>
                  <a:pt x="482052" y="182967"/>
                  <a:pt x="525513" y="179484"/>
                  <a:pt x="591202" y="178157"/>
                </a:cubicBezTo>
                <a:cubicBezTo>
                  <a:pt x="597837" y="178157"/>
                  <a:pt x="604638" y="178654"/>
                  <a:pt x="611605" y="179650"/>
                </a:cubicBezTo>
                <a:cubicBezTo>
                  <a:pt x="618572" y="180645"/>
                  <a:pt x="625705" y="181143"/>
                  <a:pt x="633004" y="181143"/>
                </a:cubicBezTo>
                <a:cubicBezTo>
                  <a:pt x="640302" y="181143"/>
                  <a:pt x="647104" y="181640"/>
                  <a:pt x="653407" y="182636"/>
                </a:cubicBezTo>
                <a:cubicBezTo>
                  <a:pt x="659710" y="183631"/>
                  <a:pt x="665516" y="184128"/>
                  <a:pt x="670825" y="184128"/>
                </a:cubicBezTo>
                <a:lnTo>
                  <a:pt x="680777" y="183133"/>
                </a:lnTo>
                <a:cubicBezTo>
                  <a:pt x="694048" y="183133"/>
                  <a:pt x="705328" y="187778"/>
                  <a:pt x="714618" y="197067"/>
                </a:cubicBezTo>
                <a:cubicBezTo>
                  <a:pt x="728551" y="212992"/>
                  <a:pt x="740163" y="228916"/>
                  <a:pt x="749453" y="244841"/>
                </a:cubicBezTo>
                <a:cubicBezTo>
                  <a:pt x="746135" y="253467"/>
                  <a:pt x="743481" y="261429"/>
                  <a:pt x="741490" y="268728"/>
                </a:cubicBezTo>
                <a:lnTo>
                  <a:pt x="737509" y="270719"/>
                </a:lnTo>
                <a:cubicBezTo>
                  <a:pt x="732864" y="277354"/>
                  <a:pt x="726229" y="281003"/>
                  <a:pt x="717603" y="281667"/>
                </a:cubicBezTo>
                <a:cubicBezTo>
                  <a:pt x="712958" y="282330"/>
                  <a:pt x="708646" y="283657"/>
                  <a:pt x="704665" y="285648"/>
                </a:cubicBezTo>
                <a:cubicBezTo>
                  <a:pt x="696039" y="289629"/>
                  <a:pt x="687081" y="291620"/>
                  <a:pt x="677792" y="291620"/>
                </a:cubicBezTo>
                <a:cubicBezTo>
                  <a:pt x="673811" y="291620"/>
                  <a:pt x="669996" y="291122"/>
                  <a:pt x="666346" y="290127"/>
                </a:cubicBezTo>
                <a:cubicBezTo>
                  <a:pt x="662696" y="289131"/>
                  <a:pt x="656227" y="288634"/>
                  <a:pt x="646938" y="288634"/>
                </a:cubicBezTo>
                <a:cubicBezTo>
                  <a:pt x="621724" y="288634"/>
                  <a:pt x="596842" y="289961"/>
                  <a:pt x="572291" y="292615"/>
                </a:cubicBezTo>
                <a:cubicBezTo>
                  <a:pt x="565656" y="292615"/>
                  <a:pt x="558357" y="293278"/>
                  <a:pt x="550395" y="294605"/>
                </a:cubicBezTo>
                <a:lnTo>
                  <a:pt x="544423" y="295601"/>
                </a:lnTo>
                <a:lnTo>
                  <a:pt x="528499" y="336408"/>
                </a:lnTo>
                <a:cubicBezTo>
                  <a:pt x="527835" y="337735"/>
                  <a:pt x="526839" y="338730"/>
                  <a:pt x="525513" y="339393"/>
                </a:cubicBezTo>
                <a:cubicBezTo>
                  <a:pt x="520204" y="342711"/>
                  <a:pt x="515228" y="346360"/>
                  <a:pt x="510583" y="350342"/>
                </a:cubicBezTo>
                <a:cubicBezTo>
                  <a:pt x="500631" y="357640"/>
                  <a:pt x="490014" y="363612"/>
                  <a:pt x="478734" y="368257"/>
                </a:cubicBezTo>
                <a:lnTo>
                  <a:pt x="468781" y="374229"/>
                </a:lnTo>
                <a:cubicBezTo>
                  <a:pt x="460819" y="378873"/>
                  <a:pt x="456838" y="383850"/>
                  <a:pt x="456838" y="389158"/>
                </a:cubicBezTo>
                <a:cubicBezTo>
                  <a:pt x="456838" y="393802"/>
                  <a:pt x="460155" y="399111"/>
                  <a:pt x="466791" y="405082"/>
                </a:cubicBezTo>
                <a:cubicBezTo>
                  <a:pt x="463473" y="413045"/>
                  <a:pt x="457999" y="420344"/>
                  <a:pt x="450369" y="426979"/>
                </a:cubicBezTo>
                <a:cubicBezTo>
                  <a:pt x="442738" y="433614"/>
                  <a:pt x="425984" y="447880"/>
                  <a:pt x="400106" y="469776"/>
                </a:cubicBezTo>
                <a:lnTo>
                  <a:pt x="376219" y="493663"/>
                </a:lnTo>
                <a:cubicBezTo>
                  <a:pt x="373565" y="495654"/>
                  <a:pt x="362286" y="506602"/>
                  <a:pt x="342380" y="526508"/>
                </a:cubicBezTo>
                <a:lnTo>
                  <a:pt x="330436" y="537456"/>
                </a:lnTo>
                <a:lnTo>
                  <a:pt x="325460" y="544423"/>
                </a:lnTo>
                <a:lnTo>
                  <a:pt x="332427" y="544423"/>
                </a:lnTo>
                <a:cubicBezTo>
                  <a:pt x="343707" y="540442"/>
                  <a:pt x="353991" y="534470"/>
                  <a:pt x="363281" y="526508"/>
                </a:cubicBezTo>
                <a:lnTo>
                  <a:pt x="373233" y="517550"/>
                </a:lnTo>
                <a:cubicBezTo>
                  <a:pt x="381859" y="508261"/>
                  <a:pt x="392310" y="502455"/>
                  <a:pt x="404585" y="500132"/>
                </a:cubicBezTo>
                <a:cubicBezTo>
                  <a:pt x="416860" y="497810"/>
                  <a:pt x="428306" y="493995"/>
                  <a:pt x="438922" y="488687"/>
                </a:cubicBezTo>
                <a:lnTo>
                  <a:pt x="452857" y="482715"/>
                </a:lnTo>
                <a:cubicBezTo>
                  <a:pt x="482052" y="469444"/>
                  <a:pt x="510915" y="462809"/>
                  <a:pt x="539447" y="462809"/>
                </a:cubicBezTo>
                <a:cubicBezTo>
                  <a:pt x="544092" y="462809"/>
                  <a:pt x="547409" y="464800"/>
                  <a:pt x="549399" y="468781"/>
                </a:cubicBezTo>
                <a:lnTo>
                  <a:pt x="549399" y="469776"/>
                </a:lnTo>
                <a:lnTo>
                  <a:pt x="550395" y="469776"/>
                </a:lnTo>
                <a:cubicBezTo>
                  <a:pt x="557030" y="483047"/>
                  <a:pt x="566983" y="493995"/>
                  <a:pt x="580253" y="502621"/>
                </a:cubicBezTo>
                <a:cubicBezTo>
                  <a:pt x="587552" y="505938"/>
                  <a:pt x="591202" y="511246"/>
                  <a:pt x="591202" y="518545"/>
                </a:cubicBezTo>
                <a:cubicBezTo>
                  <a:pt x="591202" y="520536"/>
                  <a:pt x="590704" y="523356"/>
                  <a:pt x="589709" y="527005"/>
                </a:cubicBezTo>
                <a:cubicBezTo>
                  <a:pt x="588714" y="530655"/>
                  <a:pt x="587884" y="534802"/>
                  <a:pt x="587220" y="539446"/>
                </a:cubicBezTo>
                <a:cubicBezTo>
                  <a:pt x="585230" y="555371"/>
                  <a:pt x="577268" y="573286"/>
                  <a:pt x="563334" y="593192"/>
                </a:cubicBezTo>
                <a:cubicBezTo>
                  <a:pt x="555371" y="607126"/>
                  <a:pt x="546414" y="620396"/>
                  <a:pt x="536461" y="633003"/>
                </a:cubicBezTo>
                <a:cubicBezTo>
                  <a:pt x="516555" y="662199"/>
                  <a:pt x="489019" y="680114"/>
                  <a:pt x="453852" y="686749"/>
                </a:cubicBezTo>
                <a:lnTo>
                  <a:pt x="444894" y="687744"/>
                </a:lnTo>
                <a:cubicBezTo>
                  <a:pt x="438922" y="687744"/>
                  <a:pt x="432619" y="686417"/>
                  <a:pt x="425984" y="683763"/>
                </a:cubicBezTo>
                <a:cubicBezTo>
                  <a:pt x="419349" y="681109"/>
                  <a:pt x="411054" y="679782"/>
                  <a:pt x="401102" y="679782"/>
                </a:cubicBezTo>
                <a:cubicBezTo>
                  <a:pt x="393803" y="679782"/>
                  <a:pt x="388826" y="680777"/>
                  <a:pt x="386172" y="682768"/>
                </a:cubicBezTo>
                <a:cubicBezTo>
                  <a:pt x="383518" y="684758"/>
                  <a:pt x="378542" y="690730"/>
                  <a:pt x="371243" y="700683"/>
                </a:cubicBezTo>
                <a:cubicBezTo>
                  <a:pt x="369916" y="703337"/>
                  <a:pt x="368257" y="705659"/>
                  <a:pt x="366266" y="707650"/>
                </a:cubicBezTo>
                <a:cubicBezTo>
                  <a:pt x="368257" y="708314"/>
                  <a:pt x="371907" y="708645"/>
                  <a:pt x="377215" y="708645"/>
                </a:cubicBezTo>
                <a:cubicBezTo>
                  <a:pt x="415036" y="709972"/>
                  <a:pt x="450203" y="715944"/>
                  <a:pt x="482715" y="726561"/>
                </a:cubicBezTo>
                <a:lnTo>
                  <a:pt x="505607" y="733528"/>
                </a:lnTo>
                <a:lnTo>
                  <a:pt x="529494" y="738504"/>
                </a:lnTo>
                <a:cubicBezTo>
                  <a:pt x="540774" y="740495"/>
                  <a:pt x="551390" y="744144"/>
                  <a:pt x="561343" y="749452"/>
                </a:cubicBezTo>
                <a:cubicBezTo>
                  <a:pt x="595846" y="770021"/>
                  <a:pt x="617743" y="799548"/>
                  <a:pt x="627032" y="838033"/>
                </a:cubicBezTo>
                <a:lnTo>
                  <a:pt x="628027" y="845995"/>
                </a:lnTo>
                <a:cubicBezTo>
                  <a:pt x="628027" y="851967"/>
                  <a:pt x="625705" y="857607"/>
                  <a:pt x="621060" y="862915"/>
                </a:cubicBezTo>
                <a:lnTo>
                  <a:pt x="615088" y="869882"/>
                </a:lnTo>
                <a:cubicBezTo>
                  <a:pt x="615088" y="870545"/>
                  <a:pt x="614757" y="870877"/>
                  <a:pt x="614093" y="870877"/>
                </a:cubicBezTo>
                <a:cubicBezTo>
                  <a:pt x="612103" y="874195"/>
                  <a:pt x="609448" y="875854"/>
                  <a:pt x="606131" y="875854"/>
                </a:cubicBezTo>
                <a:cubicBezTo>
                  <a:pt x="604141" y="875854"/>
                  <a:pt x="601818" y="875356"/>
                  <a:pt x="599164" y="874361"/>
                </a:cubicBezTo>
                <a:cubicBezTo>
                  <a:pt x="596510" y="873365"/>
                  <a:pt x="593524" y="872868"/>
                  <a:pt x="590206" y="872868"/>
                </a:cubicBezTo>
                <a:cubicBezTo>
                  <a:pt x="586889" y="873531"/>
                  <a:pt x="583405" y="874693"/>
                  <a:pt x="579756" y="876351"/>
                </a:cubicBezTo>
                <a:cubicBezTo>
                  <a:pt x="576106" y="878010"/>
                  <a:pt x="572291" y="878840"/>
                  <a:pt x="568310" y="878840"/>
                </a:cubicBezTo>
                <a:cubicBezTo>
                  <a:pt x="551059" y="878840"/>
                  <a:pt x="532480" y="864906"/>
                  <a:pt x="512574" y="837037"/>
                </a:cubicBezTo>
                <a:cubicBezTo>
                  <a:pt x="509920" y="832393"/>
                  <a:pt x="506934" y="828080"/>
                  <a:pt x="503616" y="824099"/>
                </a:cubicBezTo>
                <a:cubicBezTo>
                  <a:pt x="494990" y="815473"/>
                  <a:pt x="486365" y="806515"/>
                  <a:pt x="477739" y="797226"/>
                </a:cubicBezTo>
                <a:cubicBezTo>
                  <a:pt x="469113" y="787937"/>
                  <a:pt x="459492" y="779643"/>
                  <a:pt x="448875" y="772344"/>
                </a:cubicBezTo>
                <a:lnTo>
                  <a:pt x="430960" y="758410"/>
                </a:lnTo>
                <a:cubicBezTo>
                  <a:pt x="410391" y="740495"/>
                  <a:pt x="388494" y="727556"/>
                  <a:pt x="365271" y="719593"/>
                </a:cubicBezTo>
                <a:lnTo>
                  <a:pt x="359300" y="717603"/>
                </a:lnTo>
                <a:lnTo>
                  <a:pt x="341384" y="738504"/>
                </a:lnTo>
                <a:cubicBezTo>
                  <a:pt x="339394" y="740495"/>
                  <a:pt x="337072" y="742319"/>
                  <a:pt x="334417" y="743978"/>
                </a:cubicBezTo>
                <a:cubicBezTo>
                  <a:pt x="331763" y="745637"/>
                  <a:pt x="330270" y="746798"/>
                  <a:pt x="329939" y="747462"/>
                </a:cubicBezTo>
                <a:cubicBezTo>
                  <a:pt x="329607" y="748125"/>
                  <a:pt x="319820" y="758078"/>
                  <a:pt x="300577" y="777320"/>
                </a:cubicBezTo>
                <a:cubicBezTo>
                  <a:pt x="299914" y="779311"/>
                  <a:pt x="298919" y="780638"/>
                  <a:pt x="297592" y="781301"/>
                </a:cubicBezTo>
                <a:lnTo>
                  <a:pt x="289630" y="781301"/>
                </a:lnTo>
                <a:cubicBezTo>
                  <a:pt x="286975" y="784619"/>
                  <a:pt x="285317" y="786610"/>
                  <a:pt x="284653" y="787273"/>
                </a:cubicBezTo>
                <a:cubicBezTo>
                  <a:pt x="283989" y="787937"/>
                  <a:pt x="282994" y="788600"/>
                  <a:pt x="281667" y="789264"/>
                </a:cubicBezTo>
                <a:cubicBezTo>
                  <a:pt x="280340" y="789927"/>
                  <a:pt x="278183" y="790922"/>
                  <a:pt x="275197" y="792250"/>
                </a:cubicBezTo>
                <a:cubicBezTo>
                  <a:pt x="272211" y="793577"/>
                  <a:pt x="270055" y="794904"/>
                  <a:pt x="268728" y="796231"/>
                </a:cubicBezTo>
                <a:cubicBezTo>
                  <a:pt x="263420" y="801539"/>
                  <a:pt x="257116" y="805520"/>
                  <a:pt x="249818" y="808174"/>
                </a:cubicBezTo>
                <a:cubicBezTo>
                  <a:pt x="245173" y="809501"/>
                  <a:pt x="241192" y="811492"/>
                  <a:pt x="237874" y="814146"/>
                </a:cubicBezTo>
                <a:cubicBezTo>
                  <a:pt x="234557" y="816800"/>
                  <a:pt x="230907" y="818459"/>
                  <a:pt x="226926" y="819122"/>
                </a:cubicBezTo>
                <a:lnTo>
                  <a:pt x="212992" y="821113"/>
                </a:lnTo>
                <a:cubicBezTo>
                  <a:pt x="201712" y="823103"/>
                  <a:pt x="190432" y="824099"/>
                  <a:pt x="179153" y="824099"/>
                </a:cubicBezTo>
                <a:cubicBezTo>
                  <a:pt x="151284" y="824099"/>
                  <a:pt x="130051" y="819786"/>
                  <a:pt x="115454" y="811160"/>
                </a:cubicBezTo>
                <a:lnTo>
                  <a:pt x="175171" y="793245"/>
                </a:lnTo>
                <a:cubicBezTo>
                  <a:pt x="205030" y="784619"/>
                  <a:pt x="230907" y="769690"/>
                  <a:pt x="252803" y="748457"/>
                </a:cubicBezTo>
                <a:cubicBezTo>
                  <a:pt x="264084" y="737840"/>
                  <a:pt x="274368" y="726892"/>
                  <a:pt x="283658" y="715612"/>
                </a:cubicBezTo>
                <a:lnTo>
                  <a:pt x="288634" y="710636"/>
                </a:lnTo>
                <a:cubicBezTo>
                  <a:pt x="289961" y="706655"/>
                  <a:pt x="290625" y="703337"/>
                  <a:pt x="290625" y="700683"/>
                </a:cubicBezTo>
                <a:cubicBezTo>
                  <a:pt x="299251" y="698692"/>
                  <a:pt x="303895" y="693384"/>
                  <a:pt x="304559" y="684758"/>
                </a:cubicBezTo>
                <a:cubicBezTo>
                  <a:pt x="304559" y="682104"/>
                  <a:pt x="305388" y="679118"/>
                  <a:pt x="307047" y="675801"/>
                </a:cubicBezTo>
                <a:cubicBezTo>
                  <a:pt x="308706" y="672483"/>
                  <a:pt x="311194" y="668834"/>
                  <a:pt x="314512" y="664853"/>
                </a:cubicBezTo>
                <a:cubicBezTo>
                  <a:pt x="327119" y="646274"/>
                  <a:pt x="337403" y="623714"/>
                  <a:pt x="345366" y="597173"/>
                </a:cubicBezTo>
                <a:cubicBezTo>
                  <a:pt x="347356" y="587884"/>
                  <a:pt x="348351" y="579590"/>
                  <a:pt x="348351" y="572291"/>
                </a:cubicBezTo>
                <a:cubicBezTo>
                  <a:pt x="348351" y="568310"/>
                  <a:pt x="348020" y="565987"/>
                  <a:pt x="347356" y="565324"/>
                </a:cubicBezTo>
                <a:cubicBezTo>
                  <a:pt x="336076" y="569305"/>
                  <a:pt x="325460" y="574613"/>
                  <a:pt x="315507" y="581248"/>
                </a:cubicBezTo>
                <a:cubicBezTo>
                  <a:pt x="295601" y="598500"/>
                  <a:pt x="281335" y="609780"/>
                  <a:pt x="272710" y="615088"/>
                </a:cubicBezTo>
                <a:lnTo>
                  <a:pt x="270719" y="616084"/>
                </a:lnTo>
                <a:cubicBezTo>
                  <a:pt x="265411" y="625373"/>
                  <a:pt x="259107" y="633003"/>
                  <a:pt x="251809" y="638975"/>
                </a:cubicBezTo>
                <a:cubicBezTo>
                  <a:pt x="244510" y="644947"/>
                  <a:pt x="238538" y="651250"/>
                  <a:pt x="233893" y="657886"/>
                </a:cubicBezTo>
                <a:cubicBezTo>
                  <a:pt x="224604" y="671820"/>
                  <a:pt x="214651" y="685090"/>
                  <a:pt x="204035" y="697697"/>
                </a:cubicBezTo>
                <a:cubicBezTo>
                  <a:pt x="198063" y="704332"/>
                  <a:pt x="192423" y="711134"/>
                  <a:pt x="187114" y="718101"/>
                </a:cubicBezTo>
                <a:cubicBezTo>
                  <a:pt x="181807" y="725068"/>
                  <a:pt x="176167" y="729215"/>
                  <a:pt x="170195" y="730542"/>
                </a:cubicBezTo>
                <a:cubicBezTo>
                  <a:pt x="168868" y="728551"/>
                  <a:pt x="166877" y="726892"/>
                  <a:pt x="164223" y="725565"/>
                </a:cubicBezTo>
                <a:cubicBezTo>
                  <a:pt x="154270" y="716939"/>
                  <a:pt x="148630" y="708314"/>
                  <a:pt x="147303" y="699688"/>
                </a:cubicBezTo>
                <a:lnTo>
                  <a:pt x="146308" y="693716"/>
                </a:lnTo>
                <a:cubicBezTo>
                  <a:pt x="160242" y="683763"/>
                  <a:pt x="171522" y="672483"/>
                  <a:pt x="180148" y="659876"/>
                </a:cubicBezTo>
                <a:lnTo>
                  <a:pt x="205030" y="627032"/>
                </a:lnTo>
                <a:cubicBezTo>
                  <a:pt x="235552" y="581248"/>
                  <a:pt x="275032" y="537456"/>
                  <a:pt x="323469" y="495654"/>
                </a:cubicBezTo>
                <a:cubicBezTo>
                  <a:pt x="328114" y="491672"/>
                  <a:pt x="332593" y="487525"/>
                  <a:pt x="336906" y="483213"/>
                </a:cubicBezTo>
                <a:cubicBezTo>
                  <a:pt x="341218" y="478900"/>
                  <a:pt x="345366" y="474421"/>
                  <a:pt x="349347" y="469776"/>
                </a:cubicBezTo>
                <a:cubicBezTo>
                  <a:pt x="360626" y="463141"/>
                  <a:pt x="369252" y="455179"/>
                  <a:pt x="375224" y="445889"/>
                </a:cubicBezTo>
                <a:cubicBezTo>
                  <a:pt x="377215" y="444562"/>
                  <a:pt x="378874" y="442572"/>
                  <a:pt x="380201" y="439918"/>
                </a:cubicBezTo>
                <a:cubicBezTo>
                  <a:pt x="374229" y="441908"/>
                  <a:pt x="368257" y="444396"/>
                  <a:pt x="362286" y="447382"/>
                </a:cubicBezTo>
                <a:cubicBezTo>
                  <a:pt x="356314" y="450368"/>
                  <a:pt x="350010" y="452524"/>
                  <a:pt x="343375" y="453852"/>
                </a:cubicBezTo>
                <a:cubicBezTo>
                  <a:pt x="342711" y="453852"/>
                  <a:pt x="341550" y="454847"/>
                  <a:pt x="339892" y="456837"/>
                </a:cubicBezTo>
                <a:cubicBezTo>
                  <a:pt x="338232" y="458828"/>
                  <a:pt x="335744" y="460819"/>
                  <a:pt x="332427" y="462809"/>
                </a:cubicBezTo>
                <a:cubicBezTo>
                  <a:pt x="305886" y="480724"/>
                  <a:pt x="290625" y="489682"/>
                  <a:pt x="286644" y="489682"/>
                </a:cubicBezTo>
                <a:cubicBezTo>
                  <a:pt x="283326" y="489682"/>
                  <a:pt x="279676" y="487525"/>
                  <a:pt x="275695" y="483213"/>
                </a:cubicBezTo>
                <a:cubicBezTo>
                  <a:pt x="271714" y="478900"/>
                  <a:pt x="266738" y="475084"/>
                  <a:pt x="260766" y="471767"/>
                </a:cubicBezTo>
                <a:cubicBezTo>
                  <a:pt x="246168" y="463141"/>
                  <a:pt x="234557" y="451861"/>
                  <a:pt x="225931" y="437927"/>
                </a:cubicBezTo>
                <a:cubicBezTo>
                  <a:pt x="223277" y="432619"/>
                  <a:pt x="221784" y="425818"/>
                  <a:pt x="221452" y="417524"/>
                </a:cubicBezTo>
                <a:cubicBezTo>
                  <a:pt x="221120" y="409229"/>
                  <a:pt x="220954" y="395130"/>
                  <a:pt x="220954" y="375224"/>
                </a:cubicBezTo>
                <a:cubicBezTo>
                  <a:pt x="219628" y="351337"/>
                  <a:pt x="216973" y="337071"/>
                  <a:pt x="212992" y="332426"/>
                </a:cubicBezTo>
                <a:cubicBezTo>
                  <a:pt x="209011" y="327782"/>
                  <a:pt x="207021" y="324132"/>
                  <a:pt x="207021" y="321478"/>
                </a:cubicBezTo>
                <a:lnTo>
                  <a:pt x="207021" y="320483"/>
                </a:lnTo>
                <a:cubicBezTo>
                  <a:pt x="207021" y="317165"/>
                  <a:pt x="209675" y="313848"/>
                  <a:pt x="214983" y="310530"/>
                </a:cubicBezTo>
                <a:lnTo>
                  <a:pt x="220954" y="304558"/>
                </a:lnTo>
                <a:cubicBezTo>
                  <a:pt x="233561" y="313848"/>
                  <a:pt x="242685" y="319488"/>
                  <a:pt x="248325" y="321478"/>
                </a:cubicBezTo>
                <a:cubicBezTo>
                  <a:pt x="253965" y="323469"/>
                  <a:pt x="259107" y="324464"/>
                  <a:pt x="263752" y="324464"/>
                </a:cubicBezTo>
                <a:cubicBezTo>
                  <a:pt x="269060" y="324464"/>
                  <a:pt x="274368" y="323469"/>
                  <a:pt x="279676" y="321478"/>
                </a:cubicBezTo>
                <a:cubicBezTo>
                  <a:pt x="284984" y="319488"/>
                  <a:pt x="290459" y="317165"/>
                  <a:pt x="296099" y="314511"/>
                </a:cubicBezTo>
                <a:cubicBezTo>
                  <a:pt x="301739" y="311857"/>
                  <a:pt x="308042" y="309535"/>
                  <a:pt x="315009" y="307544"/>
                </a:cubicBezTo>
                <a:cubicBezTo>
                  <a:pt x="321976" y="305554"/>
                  <a:pt x="328114" y="302900"/>
                  <a:pt x="333422" y="299582"/>
                </a:cubicBezTo>
                <a:cubicBezTo>
                  <a:pt x="338730" y="296264"/>
                  <a:pt x="343872" y="293610"/>
                  <a:pt x="348849" y="291620"/>
                </a:cubicBezTo>
                <a:cubicBezTo>
                  <a:pt x="353825" y="289629"/>
                  <a:pt x="359134" y="287307"/>
                  <a:pt x="364774" y="284653"/>
                </a:cubicBezTo>
                <a:cubicBezTo>
                  <a:pt x="370414" y="281998"/>
                  <a:pt x="376219" y="279344"/>
                  <a:pt x="382191" y="276690"/>
                </a:cubicBezTo>
                <a:lnTo>
                  <a:pt x="430960" y="261761"/>
                </a:lnTo>
                <a:lnTo>
                  <a:pt x="438922" y="258775"/>
                </a:lnTo>
                <a:cubicBezTo>
                  <a:pt x="453520" y="254130"/>
                  <a:pt x="468781" y="251476"/>
                  <a:pt x="484706" y="250813"/>
                </a:cubicBezTo>
                <a:cubicBezTo>
                  <a:pt x="495322" y="250813"/>
                  <a:pt x="502953" y="254794"/>
                  <a:pt x="507597" y="262756"/>
                </a:cubicBezTo>
                <a:cubicBezTo>
                  <a:pt x="513569" y="273373"/>
                  <a:pt x="522195" y="281998"/>
                  <a:pt x="533475" y="288634"/>
                </a:cubicBezTo>
                <a:cubicBezTo>
                  <a:pt x="562007" y="260102"/>
                  <a:pt x="580253" y="243846"/>
                  <a:pt x="588216" y="239865"/>
                </a:cubicBezTo>
                <a:cubicBezTo>
                  <a:pt x="594851" y="237874"/>
                  <a:pt x="599496" y="233561"/>
                  <a:pt x="602150" y="226926"/>
                </a:cubicBezTo>
                <a:cubicBezTo>
                  <a:pt x="599496" y="224272"/>
                  <a:pt x="596842" y="222447"/>
                  <a:pt x="594188" y="221452"/>
                </a:cubicBezTo>
                <a:cubicBezTo>
                  <a:pt x="591533" y="220457"/>
                  <a:pt x="588216" y="219959"/>
                  <a:pt x="584235" y="219959"/>
                </a:cubicBezTo>
                <a:cubicBezTo>
                  <a:pt x="580253" y="219959"/>
                  <a:pt x="576272" y="218964"/>
                  <a:pt x="572291" y="216973"/>
                </a:cubicBezTo>
                <a:cubicBezTo>
                  <a:pt x="570301" y="216973"/>
                  <a:pt x="568310" y="217637"/>
                  <a:pt x="566320" y="218964"/>
                </a:cubicBezTo>
                <a:cubicBezTo>
                  <a:pt x="561011" y="218964"/>
                  <a:pt x="557196" y="218632"/>
                  <a:pt x="554874" y="217968"/>
                </a:cubicBezTo>
                <a:cubicBezTo>
                  <a:pt x="552552" y="217305"/>
                  <a:pt x="550229" y="216973"/>
                  <a:pt x="547907" y="216973"/>
                </a:cubicBezTo>
                <a:cubicBezTo>
                  <a:pt x="545584" y="216973"/>
                  <a:pt x="542930" y="216641"/>
                  <a:pt x="539944" y="215978"/>
                </a:cubicBezTo>
                <a:cubicBezTo>
                  <a:pt x="536958" y="215314"/>
                  <a:pt x="533475" y="214982"/>
                  <a:pt x="529494" y="214982"/>
                </a:cubicBezTo>
                <a:cubicBezTo>
                  <a:pt x="522859" y="214982"/>
                  <a:pt x="500962" y="216973"/>
                  <a:pt x="463805" y="220954"/>
                </a:cubicBezTo>
                <a:cubicBezTo>
                  <a:pt x="451861" y="222945"/>
                  <a:pt x="445060" y="224106"/>
                  <a:pt x="443402" y="224438"/>
                </a:cubicBezTo>
                <a:cubicBezTo>
                  <a:pt x="441742" y="224769"/>
                  <a:pt x="421339" y="229580"/>
                  <a:pt x="382191" y="238869"/>
                </a:cubicBezTo>
                <a:cubicBezTo>
                  <a:pt x="377547" y="240196"/>
                  <a:pt x="373565" y="243182"/>
                  <a:pt x="370248" y="247827"/>
                </a:cubicBezTo>
                <a:cubicBezTo>
                  <a:pt x="366930" y="252472"/>
                  <a:pt x="362949" y="254794"/>
                  <a:pt x="358304" y="254794"/>
                </a:cubicBezTo>
                <a:cubicBezTo>
                  <a:pt x="356314" y="254794"/>
                  <a:pt x="354655" y="254462"/>
                  <a:pt x="353328" y="253799"/>
                </a:cubicBezTo>
                <a:cubicBezTo>
                  <a:pt x="347356" y="252472"/>
                  <a:pt x="340058" y="251808"/>
                  <a:pt x="331431" y="251808"/>
                </a:cubicBezTo>
                <a:cubicBezTo>
                  <a:pt x="324133" y="253135"/>
                  <a:pt x="317166" y="255126"/>
                  <a:pt x="310531" y="257780"/>
                </a:cubicBezTo>
                <a:lnTo>
                  <a:pt x="298587" y="260766"/>
                </a:lnTo>
                <a:lnTo>
                  <a:pt x="276690" y="267733"/>
                </a:lnTo>
                <a:lnTo>
                  <a:pt x="258775" y="273704"/>
                </a:lnTo>
                <a:cubicBezTo>
                  <a:pt x="203039" y="290956"/>
                  <a:pt x="164555" y="301241"/>
                  <a:pt x="143322" y="304558"/>
                </a:cubicBezTo>
                <a:lnTo>
                  <a:pt x="131379" y="306549"/>
                </a:lnTo>
                <a:cubicBezTo>
                  <a:pt x="123416" y="307876"/>
                  <a:pt x="118440" y="312189"/>
                  <a:pt x="116449" y="319488"/>
                </a:cubicBezTo>
                <a:cubicBezTo>
                  <a:pt x="113132" y="332095"/>
                  <a:pt x="109482" y="344370"/>
                  <a:pt x="105501" y="356313"/>
                </a:cubicBezTo>
                <a:cubicBezTo>
                  <a:pt x="104174" y="360958"/>
                  <a:pt x="103179" y="365934"/>
                  <a:pt x="102515" y="371243"/>
                </a:cubicBezTo>
                <a:cubicBezTo>
                  <a:pt x="101188" y="379205"/>
                  <a:pt x="98202" y="386835"/>
                  <a:pt x="93558" y="394134"/>
                </a:cubicBezTo>
                <a:cubicBezTo>
                  <a:pt x="90903" y="397452"/>
                  <a:pt x="88913" y="400770"/>
                  <a:pt x="87586" y="404087"/>
                </a:cubicBezTo>
                <a:cubicBezTo>
                  <a:pt x="80951" y="417358"/>
                  <a:pt x="72657" y="423993"/>
                  <a:pt x="62704" y="423993"/>
                </a:cubicBezTo>
                <a:cubicBezTo>
                  <a:pt x="57395" y="423993"/>
                  <a:pt x="51755" y="421671"/>
                  <a:pt x="45784" y="417026"/>
                </a:cubicBezTo>
                <a:cubicBezTo>
                  <a:pt x="42466" y="414372"/>
                  <a:pt x="38485" y="411552"/>
                  <a:pt x="33840" y="408566"/>
                </a:cubicBezTo>
                <a:cubicBezTo>
                  <a:pt x="29195" y="405580"/>
                  <a:pt x="23887" y="401765"/>
                  <a:pt x="17915" y="397120"/>
                </a:cubicBezTo>
                <a:cubicBezTo>
                  <a:pt x="11944" y="392475"/>
                  <a:pt x="7465" y="387167"/>
                  <a:pt x="4479" y="381196"/>
                </a:cubicBezTo>
                <a:cubicBezTo>
                  <a:pt x="1493" y="375224"/>
                  <a:pt x="0" y="369584"/>
                  <a:pt x="0" y="364276"/>
                </a:cubicBezTo>
                <a:lnTo>
                  <a:pt x="996" y="355318"/>
                </a:lnTo>
                <a:cubicBezTo>
                  <a:pt x="1659" y="354655"/>
                  <a:pt x="1991" y="353327"/>
                  <a:pt x="1991" y="351337"/>
                </a:cubicBezTo>
                <a:cubicBezTo>
                  <a:pt x="9290" y="340720"/>
                  <a:pt x="14266" y="329441"/>
                  <a:pt x="16920" y="317497"/>
                </a:cubicBezTo>
                <a:lnTo>
                  <a:pt x="25878" y="295601"/>
                </a:lnTo>
                <a:cubicBezTo>
                  <a:pt x="27205" y="292947"/>
                  <a:pt x="28200" y="289961"/>
                  <a:pt x="28864" y="286643"/>
                </a:cubicBezTo>
                <a:cubicBezTo>
                  <a:pt x="30191" y="279344"/>
                  <a:pt x="33508" y="273704"/>
                  <a:pt x="38816" y="269723"/>
                </a:cubicBezTo>
                <a:cubicBezTo>
                  <a:pt x="38816" y="265079"/>
                  <a:pt x="41139" y="260434"/>
                  <a:pt x="45784" y="255789"/>
                </a:cubicBezTo>
                <a:cubicBezTo>
                  <a:pt x="50429" y="251145"/>
                  <a:pt x="53580" y="246334"/>
                  <a:pt x="55239" y="241358"/>
                </a:cubicBezTo>
                <a:cubicBezTo>
                  <a:pt x="56898" y="236381"/>
                  <a:pt x="61708" y="231571"/>
                  <a:pt x="69671" y="226926"/>
                </a:cubicBezTo>
                <a:cubicBezTo>
                  <a:pt x="71661" y="224935"/>
                  <a:pt x="74315" y="223940"/>
                  <a:pt x="77633" y="223940"/>
                </a:cubicBezTo>
                <a:cubicBezTo>
                  <a:pt x="82941" y="225267"/>
                  <a:pt x="88249" y="228916"/>
                  <a:pt x="93558" y="234888"/>
                </a:cubicBezTo>
                <a:cubicBezTo>
                  <a:pt x="95548" y="236215"/>
                  <a:pt x="97207" y="237874"/>
                  <a:pt x="98534" y="239865"/>
                </a:cubicBezTo>
                <a:cubicBezTo>
                  <a:pt x="89245" y="239865"/>
                  <a:pt x="83937" y="244841"/>
                  <a:pt x="82609" y="254794"/>
                </a:cubicBezTo>
                <a:cubicBezTo>
                  <a:pt x="79955" y="268064"/>
                  <a:pt x="78462" y="275363"/>
                  <a:pt x="78131" y="276690"/>
                </a:cubicBezTo>
                <a:cubicBezTo>
                  <a:pt x="77799" y="278017"/>
                  <a:pt x="77633" y="279676"/>
                  <a:pt x="77633" y="281667"/>
                </a:cubicBezTo>
                <a:cubicBezTo>
                  <a:pt x="81614" y="280340"/>
                  <a:pt x="84766" y="279013"/>
                  <a:pt x="87088" y="277686"/>
                </a:cubicBezTo>
                <a:cubicBezTo>
                  <a:pt x="89410" y="276358"/>
                  <a:pt x="91069" y="274534"/>
                  <a:pt x="92065" y="272211"/>
                </a:cubicBezTo>
                <a:cubicBezTo>
                  <a:pt x="93060" y="269889"/>
                  <a:pt x="95216" y="268064"/>
                  <a:pt x="98534" y="266737"/>
                </a:cubicBezTo>
                <a:lnTo>
                  <a:pt x="99529" y="266737"/>
                </a:lnTo>
                <a:cubicBezTo>
                  <a:pt x="106165" y="264083"/>
                  <a:pt x="112468" y="262756"/>
                  <a:pt x="118440" y="262756"/>
                </a:cubicBezTo>
                <a:cubicBezTo>
                  <a:pt x="124411" y="262756"/>
                  <a:pt x="136853" y="261097"/>
                  <a:pt x="155763" y="257780"/>
                </a:cubicBezTo>
                <a:cubicBezTo>
                  <a:pt x="174673" y="254462"/>
                  <a:pt x="194414" y="249818"/>
                  <a:pt x="214983" y="243846"/>
                </a:cubicBezTo>
                <a:cubicBezTo>
                  <a:pt x="240197" y="237211"/>
                  <a:pt x="254463" y="233893"/>
                  <a:pt x="257780" y="233893"/>
                </a:cubicBezTo>
                <a:lnTo>
                  <a:pt x="269724" y="235883"/>
                </a:lnTo>
                <a:lnTo>
                  <a:pt x="272710" y="229912"/>
                </a:lnTo>
                <a:lnTo>
                  <a:pt x="277686" y="229912"/>
                </a:lnTo>
                <a:cubicBezTo>
                  <a:pt x="281003" y="229912"/>
                  <a:pt x="283326" y="228585"/>
                  <a:pt x="284653" y="225931"/>
                </a:cubicBezTo>
                <a:cubicBezTo>
                  <a:pt x="287307" y="224604"/>
                  <a:pt x="290956" y="223940"/>
                  <a:pt x="295601" y="223940"/>
                </a:cubicBezTo>
                <a:lnTo>
                  <a:pt x="296596" y="224935"/>
                </a:lnTo>
                <a:lnTo>
                  <a:pt x="306549" y="224935"/>
                </a:lnTo>
                <a:cubicBezTo>
                  <a:pt x="310531" y="224935"/>
                  <a:pt x="315507" y="220622"/>
                  <a:pt x="321479" y="211997"/>
                </a:cubicBezTo>
                <a:lnTo>
                  <a:pt x="236879" y="233893"/>
                </a:lnTo>
                <a:lnTo>
                  <a:pt x="235884" y="231902"/>
                </a:lnTo>
                <a:lnTo>
                  <a:pt x="331431" y="190100"/>
                </a:lnTo>
                <a:lnTo>
                  <a:pt x="331431" y="189105"/>
                </a:lnTo>
                <a:lnTo>
                  <a:pt x="332427" y="187114"/>
                </a:lnTo>
                <a:lnTo>
                  <a:pt x="331431" y="185124"/>
                </a:lnTo>
                <a:lnTo>
                  <a:pt x="330436" y="165218"/>
                </a:lnTo>
                <a:cubicBezTo>
                  <a:pt x="330436" y="158583"/>
                  <a:pt x="330768" y="152445"/>
                  <a:pt x="331431" y="146805"/>
                </a:cubicBezTo>
                <a:cubicBezTo>
                  <a:pt x="332095" y="141165"/>
                  <a:pt x="332593" y="135857"/>
                  <a:pt x="332925" y="130881"/>
                </a:cubicBezTo>
                <a:cubicBezTo>
                  <a:pt x="333256" y="125904"/>
                  <a:pt x="333422" y="120762"/>
                  <a:pt x="333422" y="115454"/>
                </a:cubicBezTo>
                <a:lnTo>
                  <a:pt x="332427" y="71661"/>
                </a:lnTo>
                <a:cubicBezTo>
                  <a:pt x="333091" y="67016"/>
                  <a:pt x="333422" y="62040"/>
                  <a:pt x="333422" y="56732"/>
                </a:cubicBezTo>
                <a:cubicBezTo>
                  <a:pt x="333422" y="43461"/>
                  <a:pt x="331431" y="34835"/>
                  <a:pt x="327450" y="30854"/>
                </a:cubicBezTo>
                <a:cubicBezTo>
                  <a:pt x="323469" y="26873"/>
                  <a:pt x="317498" y="24882"/>
                  <a:pt x="309535" y="24882"/>
                </a:cubicBezTo>
                <a:cubicBezTo>
                  <a:pt x="306881" y="24882"/>
                  <a:pt x="304559" y="25214"/>
                  <a:pt x="302568" y="25878"/>
                </a:cubicBezTo>
                <a:cubicBezTo>
                  <a:pt x="300577" y="26541"/>
                  <a:pt x="298919" y="26873"/>
                  <a:pt x="297592" y="26873"/>
                </a:cubicBezTo>
                <a:cubicBezTo>
                  <a:pt x="295601" y="24219"/>
                  <a:pt x="294606" y="21565"/>
                  <a:pt x="294606" y="18911"/>
                </a:cubicBezTo>
                <a:cubicBezTo>
                  <a:pt x="294606" y="15593"/>
                  <a:pt x="297426" y="12607"/>
                  <a:pt x="303066" y="9953"/>
                </a:cubicBezTo>
                <a:cubicBezTo>
                  <a:pt x="308706" y="7299"/>
                  <a:pt x="315175" y="5640"/>
                  <a:pt x="322474" y="4977"/>
                </a:cubicBezTo>
                <a:lnTo>
                  <a:pt x="338398" y="1991"/>
                </a:lnTo>
                <a:cubicBezTo>
                  <a:pt x="343707" y="664"/>
                  <a:pt x="349678" y="0"/>
                  <a:pt x="356314" y="0"/>
                </a:cubicBezTo>
                <a:close/>
              </a:path>
            </a:pathLst>
          </a:custGeom>
          <a:gradFill>
            <a:gsLst>
              <a:gs pos="100000">
                <a:srgbClr val="A7B9B1"/>
              </a:gs>
              <a:gs pos="64000">
                <a:srgbClr val="2D483A"/>
              </a:gs>
              <a:gs pos="0">
                <a:srgbClr val="A7B9B1"/>
              </a:gs>
              <a:gs pos="33000">
                <a:srgbClr val="4F635A"/>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R="0" lvl="0" indent="0" algn="ctr" fontAlgn="auto">
              <a:lnSpc>
                <a:spcPct val="100000"/>
              </a:lnSpc>
              <a:spcBef>
                <a:spcPts val="0"/>
              </a:spcBef>
              <a:spcAft>
                <a:spcPts val="0"/>
              </a:spcAft>
              <a:buClrTx/>
              <a:buSzTx/>
              <a:buFontTx/>
              <a:buNone/>
              <a:defRPr kumimoji="1" sz="8000" b="0" i="0" u="none" strike="noStrike" cap="none" spc="0" normalizeH="0" baseline="0">
                <a:ln>
                  <a:noFill/>
                </a:ln>
                <a:solidFill>
                  <a:srgbClr val="52331D"/>
                </a:solidFill>
                <a:effectLst/>
                <a:uLnTx/>
                <a:uFillTx/>
                <a:latin typeface="鸿雷行书简体" panose="00000505000000000000" pitchFamily="2" charset="-122"/>
                <a:ea typeface="鸿雷行书简体" panose="00000505000000000000" pitchFamily="2" charset="-122"/>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8000" b="0" i="0" u="none" strike="noStrike" kern="1200" cap="none" spc="0" normalizeH="0" baseline="0" noProof="0" dirty="0">
              <a:ln>
                <a:noFill/>
              </a:ln>
              <a:solidFill>
                <a:srgbClr val="52331D"/>
              </a:solidFill>
              <a:effectLst/>
              <a:uLnTx/>
              <a:uFillTx/>
              <a:ea typeface="鸿雷行书简体" panose="00000505000000000000" pitchFamily="2" charset="-122"/>
              <a:sym typeface="微软雅黑" panose="020B0503020204020204" pitchFamily="34" charset="-122"/>
            </a:endParaRPr>
          </a:p>
        </p:txBody>
      </p:sp>
      <p:sp>
        <p:nvSpPr>
          <p:cNvPr id="34" name="MG-PA-文本框 33"/>
          <p:cNvSpPr txBox="1"/>
          <p:nvPr>
            <p:custDataLst>
              <p:tags r:id="rId7"/>
            </p:custDataLst>
          </p:nvPr>
        </p:nvSpPr>
        <p:spPr>
          <a:xfrm>
            <a:off x="3801886" y="2565581"/>
            <a:ext cx="1147216" cy="924177"/>
          </a:xfrm>
          <a:custGeom>
            <a:avLst/>
            <a:gdLst/>
            <a:ahLst/>
            <a:cxnLst/>
            <a:rect l="l" t="t" r="r" b="b"/>
            <a:pathLst>
              <a:path w="962443" h="775329">
                <a:moveTo>
                  <a:pt x="401101" y="373233"/>
                </a:moveTo>
                <a:cubicBezTo>
                  <a:pt x="403091" y="373233"/>
                  <a:pt x="405414" y="375555"/>
                  <a:pt x="408068" y="380200"/>
                </a:cubicBezTo>
                <a:cubicBezTo>
                  <a:pt x="416030" y="392807"/>
                  <a:pt x="425983" y="403423"/>
                  <a:pt x="437926" y="412049"/>
                </a:cubicBezTo>
                <a:cubicBezTo>
                  <a:pt x="450534" y="423329"/>
                  <a:pt x="457832" y="437927"/>
                  <a:pt x="459823" y="455842"/>
                </a:cubicBezTo>
                <a:cubicBezTo>
                  <a:pt x="459823" y="461150"/>
                  <a:pt x="460818" y="466127"/>
                  <a:pt x="462809" y="470771"/>
                </a:cubicBezTo>
                <a:cubicBezTo>
                  <a:pt x="460818" y="472762"/>
                  <a:pt x="459823" y="474752"/>
                  <a:pt x="459823" y="476743"/>
                </a:cubicBezTo>
                <a:cubicBezTo>
                  <a:pt x="459823" y="478070"/>
                  <a:pt x="460486" y="480061"/>
                  <a:pt x="461813" y="482715"/>
                </a:cubicBezTo>
                <a:cubicBezTo>
                  <a:pt x="463140" y="485369"/>
                  <a:pt x="463804" y="487028"/>
                  <a:pt x="463804" y="487691"/>
                </a:cubicBezTo>
                <a:cubicBezTo>
                  <a:pt x="463804" y="489018"/>
                  <a:pt x="463472" y="490345"/>
                  <a:pt x="462809" y="491672"/>
                </a:cubicBezTo>
                <a:cubicBezTo>
                  <a:pt x="462145" y="492999"/>
                  <a:pt x="461813" y="494990"/>
                  <a:pt x="461813" y="497644"/>
                </a:cubicBezTo>
                <a:cubicBezTo>
                  <a:pt x="461813" y="500298"/>
                  <a:pt x="462145" y="502786"/>
                  <a:pt x="462809" y="505109"/>
                </a:cubicBezTo>
                <a:cubicBezTo>
                  <a:pt x="463472" y="507431"/>
                  <a:pt x="463970" y="511578"/>
                  <a:pt x="464301" y="517550"/>
                </a:cubicBezTo>
                <a:cubicBezTo>
                  <a:pt x="464634" y="523522"/>
                  <a:pt x="464799" y="529161"/>
                  <a:pt x="464799" y="534470"/>
                </a:cubicBezTo>
                <a:cubicBezTo>
                  <a:pt x="464799" y="535797"/>
                  <a:pt x="464634" y="536958"/>
                  <a:pt x="464301" y="537953"/>
                </a:cubicBezTo>
                <a:cubicBezTo>
                  <a:pt x="463970" y="538949"/>
                  <a:pt x="463472" y="539778"/>
                  <a:pt x="462809" y="540441"/>
                </a:cubicBezTo>
                <a:lnTo>
                  <a:pt x="462809" y="543427"/>
                </a:lnTo>
                <a:cubicBezTo>
                  <a:pt x="462145" y="544091"/>
                  <a:pt x="461813" y="545418"/>
                  <a:pt x="461813" y="547408"/>
                </a:cubicBezTo>
                <a:lnTo>
                  <a:pt x="463804" y="565324"/>
                </a:lnTo>
                <a:cubicBezTo>
                  <a:pt x="463804" y="573286"/>
                  <a:pt x="462809" y="581580"/>
                  <a:pt x="460818" y="590206"/>
                </a:cubicBezTo>
                <a:lnTo>
                  <a:pt x="461813" y="595182"/>
                </a:lnTo>
                <a:lnTo>
                  <a:pt x="462809" y="618074"/>
                </a:lnTo>
                <a:lnTo>
                  <a:pt x="458827" y="686749"/>
                </a:lnTo>
                <a:lnTo>
                  <a:pt x="458827" y="695706"/>
                </a:lnTo>
                <a:cubicBezTo>
                  <a:pt x="458827" y="712958"/>
                  <a:pt x="455842" y="729878"/>
                  <a:pt x="449870" y="746466"/>
                </a:cubicBezTo>
                <a:cubicBezTo>
                  <a:pt x="448543" y="746466"/>
                  <a:pt x="447879" y="749120"/>
                  <a:pt x="447879" y="754428"/>
                </a:cubicBezTo>
                <a:cubicBezTo>
                  <a:pt x="447879" y="759737"/>
                  <a:pt x="445889" y="765045"/>
                  <a:pt x="441907" y="770353"/>
                </a:cubicBezTo>
                <a:lnTo>
                  <a:pt x="439917" y="774334"/>
                </a:lnTo>
                <a:lnTo>
                  <a:pt x="430959" y="775329"/>
                </a:lnTo>
                <a:cubicBezTo>
                  <a:pt x="419680" y="775329"/>
                  <a:pt x="410390" y="770353"/>
                  <a:pt x="403091" y="760400"/>
                </a:cubicBezTo>
                <a:cubicBezTo>
                  <a:pt x="399774" y="756419"/>
                  <a:pt x="395461" y="752770"/>
                  <a:pt x="390153" y="749452"/>
                </a:cubicBezTo>
                <a:cubicBezTo>
                  <a:pt x="379536" y="744144"/>
                  <a:pt x="370911" y="720920"/>
                  <a:pt x="364275" y="679782"/>
                </a:cubicBezTo>
                <a:cubicBezTo>
                  <a:pt x="362948" y="676464"/>
                  <a:pt x="362284" y="673147"/>
                  <a:pt x="362284" y="669829"/>
                </a:cubicBezTo>
                <a:lnTo>
                  <a:pt x="362284" y="665848"/>
                </a:lnTo>
                <a:cubicBezTo>
                  <a:pt x="364275" y="667838"/>
                  <a:pt x="367261" y="672151"/>
                  <a:pt x="371242" y="678786"/>
                </a:cubicBezTo>
                <a:lnTo>
                  <a:pt x="377214" y="675801"/>
                </a:lnTo>
                <a:lnTo>
                  <a:pt x="388162" y="685754"/>
                </a:lnTo>
                <a:cubicBezTo>
                  <a:pt x="390816" y="677791"/>
                  <a:pt x="392143" y="672815"/>
                  <a:pt x="392143" y="670824"/>
                </a:cubicBezTo>
                <a:cubicBezTo>
                  <a:pt x="392143" y="644283"/>
                  <a:pt x="391480" y="617742"/>
                  <a:pt x="390153" y="591201"/>
                </a:cubicBezTo>
                <a:cubicBezTo>
                  <a:pt x="390153" y="585229"/>
                  <a:pt x="390484" y="579258"/>
                  <a:pt x="391148" y="573286"/>
                </a:cubicBezTo>
                <a:cubicBezTo>
                  <a:pt x="391812" y="567314"/>
                  <a:pt x="392143" y="562006"/>
                  <a:pt x="392143" y="557361"/>
                </a:cubicBezTo>
                <a:lnTo>
                  <a:pt x="390153" y="545418"/>
                </a:lnTo>
                <a:cubicBezTo>
                  <a:pt x="381527" y="554044"/>
                  <a:pt x="373896" y="561011"/>
                  <a:pt x="367261" y="566319"/>
                </a:cubicBezTo>
                <a:cubicBezTo>
                  <a:pt x="365934" y="566982"/>
                  <a:pt x="364939" y="567646"/>
                  <a:pt x="364275" y="568310"/>
                </a:cubicBezTo>
                <a:cubicBezTo>
                  <a:pt x="363612" y="568973"/>
                  <a:pt x="362782" y="569471"/>
                  <a:pt x="361787" y="569802"/>
                </a:cubicBezTo>
                <a:cubicBezTo>
                  <a:pt x="360792" y="570134"/>
                  <a:pt x="360294" y="570964"/>
                  <a:pt x="360294" y="572291"/>
                </a:cubicBezTo>
                <a:cubicBezTo>
                  <a:pt x="357640" y="580253"/>
                  <a:pt x="351668" y="587552"/>
                  <a:pt x="342379" y="594187"/>
                </a:cubicBezTo>
                <a:lnTo>
                  <a:pt x="332426" y="602149"/>
                </a:lnTo>
                <a:cubicBezTo>
                  <a:pt x="326454" y="608121"/>
                  <a:pt x="316170" y="614756"/>
                  <a:pt x="301572" y="622055"/>
                </a:cubicBezTo>
                <a:cubicBezTo>
                  <a:pt x="298918" y="623382"/>
                  <a:pt x="295600" y="624046"/>
                  <a:pt x="291619" y="624046"/>
                </a:cubicBezTo>
                <a:cubicBezTo>
                  <a:pt x="284984" y="624046"/>
                  <a:pt x="279510" y="622221"/>
                  <a:pt x="275197" y="618571"/>
                </a:cubicBezTo>
                <a:cubicBezTo>
                  <a:pt x="270884" y="614922"/>
                  <a:pt x="267566" y="612102"/>
                  <a:pt x="265244" y="610112"/>
                </a:cubicBezTo>
                <a:cubicBezTo>
                  <a:pt x="262922" y="608121"/>
                  <a:pt x="261760" y="605799"/>
                  <a:pt x="261760" y="603145"/>
                </a:cubicBezTo>
                <a:cubicBezTo>
                  <a:pt x="261760" y="600490"/>
                  <a:pt x="263088" y="597836"/>
                  <a:pt x="265742" y="595182"/>
                </a:cubicBezTo>
                <a:lnTo>
                  <a:pt x="292614" y="571295"/>
                </a:lnTo>
                <a:lnTo>
                  <a:pt x="295600" y="578262"/>
                </a:lnTo>
                <a:lnTo>
                  <a:pt x="335412" y="551390"/>
                </a:lnTo>
                <a:cubicBezTo>
                  <a:pt x="348682" y="542100"/>
                  <a:pt x="363612" y="536128"/>
                  <a:pt x="380200" y="533474"/>
                </a:cubicBezTo>
                <a:cubicBezTo>
                  <a:pt x="384181" y="533474"/>
                  <a:pt x="386835" y="532811"/>
                  <a:pt x="388162" y="531484"/>
                </a:cubicBezTo>
                <a:cubicBezTo>
                  <a:pt x="390816" y="524849"/>
                  <a:pt x="392143" y="518213"/>
                  <a:pt x="392143" y="511578"/>
                </a:cubicBezTo>
                <a:cubicBezTo>
                  <a:pt x="392143" y="504943"/>
                  <a:pt x="391480" y="499635"/>
                  <a:pt x="390153" y="495653"/>
                </a:cubicBezTo>
                <a:cubicBezTo>
                  <a:pt x="388826" y="475748"/>
                  <a:pt x="386503" y="455510"/>
                  <a:pt x="383185" y="434941"/>
                </a:cubicBezTo>
                <a:cubicBezTo>
                  <a:pt x="383185" y="423661"/>
                  <a:pt x="381859" y="416694"/>
                  <a:pt x="379204" y="414040"/>
                </a:cubicBezTo>
                <a:cubicBezTo>
                  <a:pt x="376550" y="411386"/>
                  <a:pt x="373233" y="410059"/>
                  <a:pt x="369251" y="410059"/>
                </a:cubicBezTo>
                <a:cubicBezTo>
                  <a:pt x="359299" y="410059"/>
                  <a:pt x="346028" y="412713"/>
                  <a:pt x="329440" y="418021"/>
                </a:cubicBezTo>
                <a:cubicBezTo>
                  <a:pt x="310861" y="425320"/>
                  <a:pt x="293278" y="435604"/>
                  <a:pt x="276690" y="448875"/>
                </a:cubicBezTo>
                <a:cubicBezTo>
                  <a:pt x="272045" y="452193"/>
                  <a:pt x="269723" y="457169"/>
                  <a:pt x="269723" y="463804"/>
                </a:cubicBezTo>
                <a:cubicBezTo>
                  <a:pt x="267069" y="477075"/>
                  <a:pt x="265742" y="487359"/>
                  <a:pt x="265742" y="494658"/>
                </a:cubicBezTo>
                <a:lnTo>
                  <a:pt x="264746" y="495653"/>
                </a:lnTo>
                <a:cubicBezTo>
                  <a:pt x="264746" y="497644"/>
                  <a:pt x="265078" y="499303"/>
                  <a:pt x="265742" y="500630"/>
                </a:cubicBezTo>
                <a:lnTo>
                  <a:pt x="271713" y="492668"/>
                </a:lnTo>
                <a:cubicBezTo>
                  <a:pt x="271713" y="492004"/>
                  <a:pt x="273372" y="490013"/>
                  <a:pt x="276690" y="486696"/>
                </a:cubicBezTo>
                <a:lnTo>
                  <a:pt x="297591" y="474752"/>
                </a:lnTo>
                <a:cubicBezTo>
                  <a:pt x="309534" y="466127"/>
                  <a:pt x="322473" y="459160"/>
                  <a:pt x="336407" y="453851"/>
                </a:cubicBezTo>
                <a:cubicBezTo>
                  <a:pt x="340388" y="452524"/>
                  <a:pt x="343706" y="451861"/>
                  <a:pt x="346360" y="451861"/>
                </a:cubicBezTo>
                <a:cubicBezTo>
                  <a:pt x="349678" y="451861"/>
                  <a:pt x="353327" y="454183"/>
                  <a:pt x="357308" y="458828"/>
                </a:cubicBezTo>
                <a:cubicBezTo>
                  <a:pt x="362616" y="466127"/>
                  <a:pt x="369583" y="474089"/>
                  <a:pt x="378209" y="482715"/>
                </a:cubicBezTo>
                <a:cubicBezTo>
                  <a:pt x="374892" y="493331"/>
                  <a:pt x="367261" y="500962"/>
                  <a:pt x="355317" y="505606"/>
                </a:cubicBezTo>
                <a:cubicBezTo>
                  <a:pt x="349346" y="508924"/>
                  <a:pt x="335744" y="514564"/>
                  <a:pt x="314511" y="522526"/>
                </a:cubicBezTo>
                <a:cubicBezTo>
                  <a:pt x="305885" y="526507"/>
                  <a:pt x="296927" y="528498"/>
                  <a:pt x="287638" y="528498"/>
                </a:cubicBezTo>
                <a:cubicBezTo>
                  <a:pt x="281666" y="528498"/>
                  <a:pt x="276358" y="526176"/>
                  <a:pt x="271713" y="521531"/>
                </a:cubicBezTo>
                <a:lnTo>
                  <a:pt x="264746" y="515559"/>
                </a:lnTo>
                <a:cubicBezTo>
                  <a:pt x="264083" y="516886"/>
                  <a:pt x="263088" y="517882"/>
                  <a:pt x="261760" y="518545"/>
                </a:cubicBezTo>
                <a:cubicBezTo>
                  <a:pt x="259107" y="522526"/>
                  <a:pt x="257779" y="532811"/>
                  <a:pt x="257779" y="549399"/>
                </a:cubicBezTo>
                <a:lnTo>
                  <a:pt x="256784" y="559352"/>
                </a:lnTo>
                <a:lnTo>
                  <a:pt x="255789" y="586225"/>
                </a:lnTo>
                <a:cubicBezTo>
                  <a:pt x="254462" y="594850"/>
                  <a:pt x="253798" y="603145"/>
                  <a:pt x="253798" y="611107"/>
                </a:cubicBezTo>
                <a:cubicBezTo>
                  <a:pt x="253798" y="618406"/>
                  <a:pt x="254130" y="625041"/>
                  <a:pt x="254793" y="631013"/>
                </a:cubicBezTo>
                <a:cubicBezTo>
                  <a:pt x="255457" y="636984"/>
                  <a:pt x="255789" y="642956"/>
                  <a:pt x="255789" y="648928"/>
                </a:cubicBezTo>
                <a:lnTo>
                  <a:pt x="254793" y="676796"/>
                </a:lnTo>
                <a:cubicBezTo>
                  <a:pt x="254793" y="692721"/>
                  <a:pt x="251476" y="705659"/>
                  <a:pt x="244840" y="715612"/>
                </a:cubicBezTo>
                <a:lnTo>
                  <a:pt x="238869" y="716607"/>
                </a:lnTo>
                <a:cubicBezTo>
                  <a:pt x="234224" y="716607"/>
                  <a:pt x="229579" y="714119"/>
                  <a:pt x="224935" y="709143"/>
                </a:cubicBezTo>
                <a:cubicBezTo>
                  <a:pt x="220290" y="704166"/>
                  <a:pt x="214319" y="699356"/>
                  <a:pt x="207020" y="694711"/>
                </a:cubicBezTo>
                <a:cubicBezTo>
                  <a:pt x="199721" y="690066"/>
                  <a:pt x="196071" y="683763"/>
                  <a:pt x="196071" y="675801"/>
                </a:cubicBezTo>
                <a:lnTo>
                  <a:pt x="197067" y="670824"/>
                </a:lnTo>
                <a:cubicBezTo>
                  <a:pt x="199721" y="656890"/>
                  <a:pt x="201380" y="642956"/>
                  <a:pt x="202043" y="629022"/>
                </a:cubicBezTo>
                <a:cubicBezTo>
                  <a:pt x="205361" y="598500"/>
                  <a:pt x="211664" y="568310"/>
                  <a:pt x="220954" y="538451"/>
                </a:cubicBezTo>
                <a:cubicBezTo>
                  <a:pt x="222944" y="524517"/>
                  <a:pt x="229579" y="506602"/>
                  <a:pt x="240859" y="484705"/>
                </a:cubicBezTo>
                <a:cubicBezTo>
                  <a:pt x="243513" y="479397"/>
                  <a:pt x="245504" y="474089"/>
                  <a:pt x="246831" y="468781"/>
                </a:cubicBezTo>
                <a:cubicBezTo>
                  <a:pt x="250149" y="458828"/>
                  <a:pt x="255291" y="450700"/>
                  <a:pt x="262258" y="444396"/>
                </a:cubicBezTo>
                <a:cubicBezTo>
                  <a:pt x="269225" y="438093"/>
                  <a:pt x="277022" y="432287"/>
                  <a:pt x="285647" y="426979"/>
                </a:cubicBezTo>
                <a:cubicBezTo>
                  <a:pt x="303562" y="416362"/>
                  <a:pt x="320814" y="404750"/>
                  <a:pt x="337402" y="392143"/>
                </a:cubicBezTo>
                <a:cubicBezTo>
                  <a:pt x="350673" y="382854"/>
                  <a:pt x="365602" y="377214"/>
                  <a:pt x="382190" y="375224"/>
                </a:cubicBezTo>
                <a:close/>
                <a:moveTo>
                  <a:pt x="359299" y="239864"/>
                </a:moveTo>
                <a:cubicBezTo>
                  <a:pt x="352000" y="241855"/>
                  <a:pt x="345862" y="244509"/>
                  <a:pt x="340886" y="247827"/>
                </a:cubicBezTo>
                <a:cubicBezTo>
                  <a:pt x="335910" y="251144"/>
                  <a:pt x="331430" y="252803"/>
                  <a:pt x="327449" y="252803"/>
                </a:cubicBezTo>
                <a:cubicBezTo>
                  <a:pt x="323468" y="252803"/>
                  <a:pt x="319321" y="254130"/>
                  <a:pt x="315009" y="256784"/>
                </a:cubicBezTo>
                <a:cubicBezTo>
                  <a:pt x="310695" y="259438"/>
                  <a:pt x="306217" y="280671"/>
                  <a:pt x="301572" y="320483"/>
                </a:cubicBezTo>
                <a:lnTo>
                  <a:pt x="357308" y="302568"/>
                </a:lnTo>
                <a:lnTo>
                  <a:pt x="360294" y="286643"/>
                </a:lnTo>
                <a:lnTo>
                  <a:pt x="366266" y="247827"/>
                </a:lnTo>
                <a:cubicBezTo>
                  <a:pt x="366266" y="245836"/>
                  <a:pt x="365768" y="244011"/>
                  <a:pt x="364773" y="242353"/>
                </a:cubicBezTo>
                <a:cubicBezTo>
                  <a:pt x="363778" y="240694"/>
                  <a:pt x="362284" y="239864"/>
                  <a:pt x="360294" y="239864"/>
                </a:cubicBezTo>
                <a:close/>
                <a:moveTo>
                  <a:pt x="638974" y="32844"/>
                </a:moveTo>
                <a:cubicBezTo>
                  <a:pt x="641628" y="32844"/>
                  <a:pt x="643951" y="34835"/>
                  <a:pt x="645941" y="38816"/>
                </a:cubicBezTo>
                <a:cubicBezTo>
                  <a:pt x="651250" y="50096"/>
                  <a:pt x="659544" y="59054"/>
                  <a:pt x="670824" y="65689"/>
                </a:cubicBezTo>
                <a:cubicBezTo>
                  <a:pt x="679449" y="70997"/>
                  <a:pt x="683762" y="80618"/>
                  <a:pt x="683762" y="94552"/>
                </a:cubicBezTo>
                <a:lnTo>
                  <a:pt x="684758" y="107491"/>
                </a:lnTo>
                <a:cubicBezTo>
                  <a:pt x="684758" y="116117"/>
                  <a:pt x="683762" y="124743"/>
                  <a:pt x="681772" y="133369"/>
                </a:cubicBezTo>
                <a:lnTo>
                  <a:pt x="677791" y="164223"/>
                </a:lnTo>
                <a:cubicBezTo>
                  <a:pt x="675800" y="172185"/>
                  <a:pt x="673146" y="180147"/>
                  <a:pt x="669828" y="188109"/>
                </a:cubicBezTo>
                <a:cubicBezTo>
                  <a:pt x="668501" y="191427"/>
                  <a:pt x="667506" y="194579"/>
                  <a:pt x="666842" y="197565"/>
                </a:cubicBezTo>
                <a:cubicBezTo>
                  <a:pt x="666179" y="200551"/>
                  <a:pt x="665184" y="203868"/>
                  <a:pt x="663856" y="207518"/>
                </a:cubicBezTo>
                <a:cubicBezTo>
                  <a:pt x="662530" y="211167"/>
                  <a:pt x="660871" y="214650"/>
                  <a:pt x="658880" y="217968"/>
                </a:cubicBezTo>
                <a:cubicBezTo>
                  <a:pt x="658880" y="219295"/>
                  <a:pt x="657885" y="220954"/>
                  <a:pt x="655894" y="222944"/>
                </a:cubicBezTo>
                <a:cubicBezTo>
                  <a:pt x="654567" y="234888"/>
                  <a:pt x="649922" y="245173"/>
                  <a:pt x="641960" y="253798"/>
                </a:cubicBezTo>
                <a:cubicBezTo>
                  <a:pt x="641297" y="255125"/>
                  <a:pt x="640799" y="256453"/>
                  <a:pt x="640467" y="257780"/>
                </a:cubicBezTo>
                <a:cubicBezTo>
                  <a:pt x="640136" y="259107"/>
                  <a:pt x="639638" y="259770"/>
                  <a:pt x="638974" y="259770"/>
                </a:cubicBezTo>
                <a:cubicBezTo>
                  <a:pt x="638974" y="262424"/>
                  <a:pt x="638311" y="265078"/>
                  <a:pt x="636984" y="267732"/>
                </a:cubicBezTo>
                <a:cubicBezTo>
                  <a:pt x="631012" y="274368"/>
                  <a:pt x="626036" y="285648"/>
                  <a:pt x="622054" y="301572"/>
                </a:cubicBezTo>
                <a:lnTo>
                  <a:pt x="619069" y="302568"/>
                </a:lnTo>
                <a:lnTo>
                  <a:pt x="612102" y="302568"/>
                </a:lnTo>
                <a:lnTo>
                  <a:pt x="613097" y="303563"/>
                </a:lnTo>
                <a:cubicBezTo>
                  <a:pt x="615087" y="307544"/>
                  <a:pt x="616746" y="310198"/>
                  <a:pt x="618073" y="311525"/>
                </a:cubicBezTo>
                <a:cubicBezTo>
                  <a:pt x="620064" y="310862"/>
                  <a:pt x="622552" y="309700"/>
                  <a:pt x="625538" y="308042"/>
                </a:cubicBezTo>
                <a:cubicBezTo>
                  <a:pt x="628524" y="306383"/>
                  <a:pt x="631178" y="305056"/>
                  <a:pt x="633500" y="304060"/>
                </a:cubicBezTo>
                <a:cubicBezTo>
                  <a:pt x="635823" y="303065"/>
                  <a:pt x="637481" y="302402"/>
                  <a:pt x="638477" y="302070"/>
                </a:cubicBezTo>
                <a:cubicBezTo>
                  <a:pt x="639472" y="301738"/>
                  <a:pt x="640633" y="300909"/>
                  <a:pt x="641960" y="299582"/>
                </a:cubicBezTo>
                <a:cubicBezTo>
                  <a:pt x="661203" y="286975"/>
                  <a:pt x="681440" y="276027"/>
                  <a:pt x="702673" y="266737"/>
                </a:cubicBezTo>
                <a:lnTo>
                  <a:pt x="727555" y="254794"/>
                </a:lnTo>
                <a:cubicBezTo>
                  <a:pt x="732863" y="252140"/>
                  <a:pt x="738835" y="249983"/>
                  <a:pt x="745470" y="248324"/>
                </a:cubicBezTo>
                <a:cubicBezTo>
                  <a:pt x="752105" y="246666"/>
                  <a:pt x="755921" y="245670"/>
                  <a:pt x="756916" y="245338"/>
                </a:cubicBezTo>
                <a:cubicBezTo>
                  <a:pt x="757911" y="245007"/>
                  <a:pt x="759072" y="244509"/>
                  <a:pt x="760399" y="243846"/>
                </a:cubicBezTo>
                <a:cubicBezTo>
                  <a:pt x="771680" y="236547"/>
                  <a:pt x="783955" y="231570"/>
                  <a:pt x="797225" y="228916"/>
                </a:cubicBezTo>
                <a:lnTo>
                  <a:pt x="806183" y="226926"/>
                </a:lnTo>
                <a:cubicBezTo>
                  <a:pt x="810164" y="226926"/>
                  <a:pt x="813150" y="228584"/>
                  <a:pt x="815140" y="231902"/>
                </a:cubicBezTo>
                <a:cubicBezTo>
                  <a:pt x="821112" y="241191"/>
                  <a:pt x="828411" y="248656"/>
                  <a:pt x="837037" y="254296"/>
                </a:cubicBezTo>
                <a:cubicBezTo>
                  <a:pt x="845663" y="259936"/>
                  <a:pt x="849975" y="264083"/>
                  <a:pt x="849975" y="266737"/>
                </a:cubicBezTo>
                <a:cubicBezTo>
                  <a:pt x="849975" y="268728"/>
                  <a:pt x="848317" y="271714"/>
                  <a:pt x="844999" y="275695"/>
                </a:cubicBezTo>
                <a:cubicBezTo>
                  <a:pt x="844999" y="276358"/>
                  <a:pt x="844667" y="276690"/>
                  <a:pt x="844004" y="276690"/>
                </a:cubicBezTo>
                <a:cubicBezTo>
                  <a:pt x="836705" y="285316"/>
                  <a:pt x="827747" y="291288"/>
                  <a:pt x="817131" y="294605"/>
                </a:cubicBezTo>
                <a:cubicBezTo>
                  <a:pt x="812486" y="295932"/>
                  <a:pt x="808173" y="297923"/>
                  <a:pt x="804192" y="300577"/>
                </a:cubicBezTo>
                <a:cubicBezTo>
                  <a:pt x="797557" y="303895"/>
                  <a:pt x="791419" y="306880"/>
                  <a:pt x="785779" y="309535"/>
                </a:cubicBezTo>
                <a:cubicBezTo>
                  <a:pt x="780140" y="312189"/>
                  <a:pt x="774665" y="314511"/>
                  <a:pt x="769357" y="316502"/>
                </a:cubicBezTo>
                <a:lnTo>
                  <a:pt x="767366" y="317497"/>
                </a:lnTo>
                <a:cubicBezTo>
                  <a:pt x="760068" y="320815"/>
                  <a:pt x="752769" y="324796"/>
                  <a:pt x="745470" y="329440"/>
                </a:cubicBezTo>
                <a:cubicBezTo>
                  <a:pt x="734190" y="339393"/>
                  <a:pt x="728550" y="347687"/>
                  <a:pt x="728550" y="354323"/>
                </a:cubicBezTo>
                <a:cubicBezTo>
                  <a:pt x="727887" y="356977"/>
                  <a:pt x="727555" y="359133"/>
                  <a:pt x="727555" y="360792"/>
                </a:cubicBezTo>
                <a:cubicBezTo>
                  <a:pt x="727555" y="362451"/>
                  <a:pt x="727223" y="363944"/>
                  <a:pt x="726560" y="365271"/>
                </a:cubicBezTo>
                <a:lnTo>
                  <a:pt x="725564" y="369252"/>
                </a:lnTo>
                <a:cubicBezTo>
                  <a:pt x="727555" y="375224"/>
                  <a:pt x="728550" y="381195"/>
                  <a:pt x="728550" y="387167"/>
                </a:cubicBezTo>
                <a:cubicBezTo>
                  <a:pt x="728550" y="396456"/>
                  <a:pt x="725896" y="407736"/>
                  <a:pt x="720588" y="421007"/>
                </a:cubicBezTo>
                <a:lnTo>
                  <a:pt x="718597" y="427974"/>
                </a:lnTo>
                <a:cubicBezTo>
                  <a:pt x="708644" y="457169"/>
                  <a:pt x="701014" y="477075"/>
                  <a:pt x="695706" y="487691"/>
                </a:cubicBezTo>
                <a:lnTo>
                  <a:pt x="692720" y="492668"/>
                </a:lnTo>
                <a:cubicBezTo>
                  <a:pt x="703336" y="498639"/>
                  <a:pt x="713621" y="503948"/>
                  <a:pt x="723574" y="508592"/>
                </a:cubicBezTo>
                <a:cubicBezTo>
                  <a:pt x="733527" y="513237"/>
                  <a:pt x="743811" y="518213"/>
                  <a:pt x="754428" y="523522"/>
                </a:cubicBezTo>
                <a:cubicBezTo>
                  <a:pt x="762390" y="527503"/>
                  <a:pt x="770187" y="531650"/>
                  <a:pt x="777817" y="535963"/>
                </a:cubicBezTo>
                <a:cubicBezTo>
                  <a:pt x="785448" y="540276"/>
                  <a:pt x="797889" y="546745"/>
                  <a:pt x="815140" y="555371"/>
                </a:cubicBezTo>
                <a:cubicBezTo>
                  <a:pt x="837700" y="563997"/>
                  <a:pt x="858270" y="578262"/>
                  <a:pt x="876848" y="598168"/>
                </a:cubicBezTo>
                <a:cubicBezTo>
                  <a:pt x="900735" y="624046"/>
                  <a:pt x="926613" y="647601"/>
                  <a:pt x="954481" y="668834"/>
                </a:cubicBezTo>
                <a:cubicBezTo>
                  <a:pt x="955808" y="670161"/>
                  <a:pt x="957135" y="671488"/>
                  <a:pt x="958462" y="672815"/>
                </a:cubicBezTo>
                <a:cubicBezTo>
                  <a:pt x="959789" y="674142"/>
                  <a:pt x="961116" y="675137"/>
                  <a:pt x="962443" y="675801"/>
                </a:cubicBezTo>
                <a:cubicBezTo>
                  <a:pt x="945855" y="686417"/>
                  <a:pt x="928603" y="691725"/>
                  <a:pt x="910688" y="691725"/>
                </a:cubicBezTo>
                <a:cubicBezTo>
                  <a:pt x="903389" y="691725"/>
                  <a:pt x="888128" y="689403"/>
                  <a:pt x="864905" y="684758"/>
                </a:cubicBezTo>
                <a:cubicBezTo>
                  <a:pt x="848980" y="682104"/>
                  <a:pt x="833387" y="679118"/>
                  <a:pt x="818126" y="675801"/>
                </a:cubicBezTo>
                <a:cubicBezTo>
                  <a:pt x="784286" y="667175"/>
                  <a:pt x="752437" y="653572"/>
                  <a:pt x="722578" y="634994"/>
                </a:cubicBezTo>
                <a:cubicBezTo>
                  <a:pt x="700019" y="621060"/>
                  <a:pt x="677791" y="606462"/>
                  <a:pt x="655894" y="591201"/>
                </a:cubicBezTo>
                <a:lnTo>
                  <a:pt x="626036" y="570300"/>
                </a:lnTo>
                <a:cubicBezTo>
                  <a:pt x="598167" y="592196"/>
                  <a:pt x="560347" y="603145"/>
                  <a:pt x="512573" y="603145"/>
                </a:cubicBezTo>
                <a:lnTo>
                  <a:pt x="489681" y="602149"/>
                </a:lnTo>
                <a:cubicBezTo>
                  <a:pt x="500961" y="594850"/>
                  <a:pt x="512573" y="587883"/>
                  <a:pt x="524516" y="581248"/>
                </a:cubicBezTo>
                <a:cubicBezTo>
                  <a:pt x="549067" y="567978"/>
                  <a:pt x="572290" y="552385"/>
                  <a:pt x="594186" y="534470"/>
                </a:cubicBezTo>
                <a:cubicBezTo>
                  <a:pt x="586888" y="523853"/>
                  <a:pt x="577930" y="515227"/>
                  <a:pt x="567314" y="508592"/>
                </a:cubicBezTo>
                <a:cubicBezTo>
                  <a:pt x="564660" y="507265"/>
                  <a:pt x="562337" y="505606"/>
                  <a:pt x="560347" y="503616"/>
                </a:cubicBezTo>
                <a:cubicBezTo>
                  <a:pt x="545749" y="493663"/>
                  <a:pt x="532478" y="482051"/>
                  <a:pt x="520535" y="468781"/>
                </a:cubicBezTo>
                <a:cubicBezTo>
                  <a:pt x="516554" y="464136"/>
                  <a:pt x="512241" y="459823"/>
                  <a:pt x="507597" y="455842"/>
                </a:cubicBezTo>
                <a:cubicBezTo>
                  <a:pt x="505606" y="454515"/>
                  <a:pt x="503947" y="453188"/>
                  <a:pt x="502620" y="451861"/>
                </a:cubicBezTo>
                <a:cubicBezTo>
                  <a:pt x="501293" y="450534"/>
                  <a:pt x="499966" y="449538"/>
                  <a:pt x="498639" y="448875"/>
                </a:cubicBezTo>
                <a:cubicBezTo>
                  <a:pt x="497312" y="448211"/>
                  <a:pt x="496317" y="447216"/>
                  <a:pt x="495653" y="445889"/>
                </a:cubicBezTo>
                <a:cubicBezTo>
                  <a:pt x="489681" y="437927"/>
                  <a:pt x="482051" y="433946"/>
                  <a:pt x="472761" y="433946"/>
                </a:cubicBezTo>
                <a:lnTo>
                  <a:pt x="464799" y="434941"/>
                </a:lnTo>
                <a:cubicBezTo>
                  <a:pt x="466790" y="432287"/>
                  <a:pt x="468615" y="430628"/>
                  <a:pt x="470273" y="429964"/>
                </a:cubicBezTo>
                <a:cubicBezTo>
                  <a:pt x="471932" y="429301"/>
                  <a:pt x="473591" y="428969"/>
                  <a:pt x="475250" y="428969"/>
                </a:cubicBezTo>
                <a:cubicBezTo>
                  <a:pt x="476909" y="428969"/>
                  <a:pt x="479065" y="428637"/>
                  <a:pt x="481719" y="427974"/>
                </a:cubicBezTo>
                <a:cubicBezTo>
                  <a:pt x="484373" y="427310"/>
                  <a:pt x="487359" y="426979"/>
                  <a:pt x="490677" y="426979"/>
                </a:cubicBezTo>
                <a:cubicBezTo>
                  <a:pt x="499303" y="426979"/>
                  <a:pt x="507597" y="428969"/>
                  <a:pt x="515559" y="432950"/>
                </a:cubicBezTo>
                <a:cubicBezTo>
                  <a:pt x="519540" y="434941"/>
                  <a:pt x="527502" y="437263"/>
                  <a:pt x="539445" y="439917"/>
                </a:cubicBezTo>
                <a:cubicBezTo>
                  <a:pt x="577266" y="449870"/>
                  <a:pt x="596509" y="454847"/>
                  <a:pt x="597172" y="454847"/>
                </a:cubicBezTo>
                <a:lnTo>
                  <a:pt x="597172" y="455842"/>
                </a:lnTo>
                <a:cubicBezTo>
                  <a:pt x="612433" y="458496"/>
                  <a:pt x="627363" y="464468"/>
                  <a:pt x="641960" y="473757"/>
                </a:cubicBezTo>
                <a:lnTo>
                  <a:pt x="645941" y="465795"/>
                </a:lnTo>
                <a:cubicBezTo>
                  <a:pt x="649259" y="461150"/>
                  <a:pt x="652245" y="456174"/>
                  <a:pt x="654899" y="450865"/>
                </a:cubicBezTo>
                <a:lnTo>
                  <a:pt x="681772" y="389158"/>
                </a:lnTo>
                <a:cubicBezTo>
                  <a:pt x="682435" y="388494"/>
                  <a:pt x="682767" y="387499"/>
                  <a:pt x="682767" y="386172"/>
                </a:cubicBezTo>
                <a:cubicBezTo>
                  <a:pt x="684758" y="370247"/>
                  <a:pt x="690398" y="355318"/>
                  <a:pt x="699687" y="341384"/>
                </a:cubicBezTo>
                <a:cubicBezTo>
                  <a:pt x="700350" y="340720"/>
                  <a:pt x="701180" y="339559"/>
                  <a:pt x="702175" y="337900"/>
                </a:cubicBezTo>
                <a:cubicBezTo>
                  <a:pt x="703170" y="336241"/>
                  <a:pt x="704332" y="334583"/>
                  <a:pt x="705659" y="332924"/>
                </a:cubicBezTo>
                <a:cubicBezTo>
                  <a:pt x="706986" y="331265"/>
                  <a:pt x="709142" y="329938"/>
                  <a:pt x="712128" y="328943"/>
                </a:cubicBezTo>
                <a:cubicBezTo>
                  <a:pt x="715114" y="327947"/>
                  <a:pt x="717436" y="325957"/>
                  <a:pt x="719095" y="322971"/>
                </a:cubicBezTo>
                <a:cubicBezTo>
                  <a:pt x="720754" y="319985"/>
                  <a:pt x="721915" y="316502"/>
                  <a:pt x="722578" y="312520"/>
                </a:cubicBezTo>
                <a:cubicBezTo>
                  <a:pt x="705327" y="317165"/>
                  <a:pt x="691725" y="321810"/>
                  <a:pt x="681772" y="326454"/>
                </a:cubicBezTo>
                <a:cubicBezTo>
                  <a:pt x="671819" y="331099"/>
                  <a:pt x="661534" y="334749"/>
                  <a:pt x="650918" y="337403"/>
                </a:cubicBezTo>
                <a:cubicBezTo>
                  <a:pt x="642955" y="338730"/>
                  <a:pt x="635325" y="341716"/>
                  <a:pt x="628026" y="346360"/>
                </a:cubicBezTo>
                <a:cubicBezTo>
                  <a:pt x="620727" y="351005"/>
                  <a:pt x="613097" y="354986"/>
                  <a:pt x="605134" y="358304"/>
                </a:cubicBezTo>
                <a:cubicBezTo>
                  <a:pt x="581911" y="367593"/>
                  <a:pt x="555702" y="385840"/>
                  <a:pt x="526507" y="413045"/>
                </a:cubicBezTo>
                <a:cubicBezTo>
                  <a:pt x="517881" y="420343"/>
                  <a:pt x="512241" y="424656"/>
                  <a:pt x="509587" y="425983"/>
                </a:cubicBezTo>
                <a:lnTo>
                  <a:pt x="490677" y="406078"/>
                </a:lnTo>
                <a:lnTo>
                  <a:pt x="487691" y="407073"/>
                </a:lnTo>
                <a:lnTo>
                  <a:pt x="493662" y="395129"/>
                </a:lnTo>
                <a:lnTo>
                  <a:pt x="527502" y="356313"/>
                </a:lnTo>
                <a:cubicBezTo>
                  <a:pt x="528166" y="356313"/>
                  <a:pt x="528663" y="356147"/>
                  <a:pt x="528995" y="355815"/>
                </a:cubicBezTo>
                <a:cubicBezTo>
                  <a:pt x="529327" y="355484"/>
                  <a:pt x="529825" y="354986"/>
                  <a:pt x="530488" y="354323"/>
                </a:cubicBezTo>
                <a:lnTo>
                  <a:pt x="530488" y="353327"/>
                </a:lnTo>
                <a:cubicBezTo>
                  <a:pt x="530488" y="347356"/>
                  <a:pt x="534137" y="339725"/>
                  <a:pt x="541436" y="330436"/>
                </a:cubicBezTo>
                <a:cubicBezTo>
                  <a:pt x="545417" y="325127"/>
                  <a:pt x="552384" y="312852"/>
                  <a:pt x="562337" y="293610"/>
                </a:cubicBezTo>
                <a:cubicBezTo>
                  <a:pt x="570963" y="278349"/>
                  <a:pt x="579257" y="261761"/>
                  <a:pt x="587219" y="243846"/>
                </a:cubicBezTo>
                <a:cubicBezTo>
                  <a:pt x="590537" y="228584"/>
                  <a:pt x="597836" y="203039"/>
                  <a:pt x="609116" y="167208"/>
                </a:cubicBezTo>
                <a:lnTo>
                  <a:pt x="620064" y="114458"/>
                </a:lnTo>
                <a:cubicBezTo>
                  <a:pt x="621391" y="108486"/>
                  <a:pt x="622054" y="102515"/>
                  <a:pt x="622054" y="96543"/>
                </a:cubicBezTo>
                <a:cubicBezTo>
                  <a:pt x="622054" y="90571"/>
                  <a:pt x="620230" y="84765"/>
                  <a:pt x="616580" y="79125"/>
                </a:cubicBezTo>
                <a:cubicBezTo>
                  <a:pt x="612931" y="73485"/>
                  <a:pt x="609116" y="70500"/>
                  <a:pt x="605134" y="70168"/>
                </a:cubicBezTo>
                <a:cubicBezTo>
                  <a:pt x="601153" y="69836"/>
                  <a:pt x="598831" y="69670"/>
                  <a:pt x="598167" y="69670"/>
                </a:cubicBezTo>
                <a:cubicBezTo>
                  <a:pt x="587551" y="69670"/>
                  <a:pt x="581248" y="75642"/>
                  <a:pt x="579257" y="87585"/>
                </a:cubicBezTo>
                <a:lnTo>
                  <a:pt x="577266" y="93557"/>
                </a:lnTo>
                <a:cubicBezTo>
                  <a:pt x="575939" y="88249"/>
                  <a:pt x="575276" y="83604"/>
                  <a:pt x="575276" y="79623"/>
                </a:cubicBezTo>
                <a:cubicBezTo>
                  <a:pt x="575276" y="64362"/>
                  <a:pt x="586888" y="51091"/>
                  <a:pt x="610111" y="39811"/>
                </a:cubicBezTo>
                <a:cubicBezTo>
                  <a:pt x="614092" y="37821"/>
                  <a:pt x="618073" y="36660"/>
                  <a:pt x="622054" y="36328"/>
                </a:cubicBezTo>
                <a:cubicBezTo>
                  <a:pt x="626036" y="35996"/>
                  <a:pt x="629353" y="35333"/>
                  <a:pt x="632007" y="34337"/>
                </a:cubicBezTo>
                <a:cubicBezTo>
                  <a:pt x="634661" y="33342"/>
                  <a:pt x="636984" y="32844"/>
                  <a:pt x="638974" y="32844"/>
                </a:cubicBezTo>
                <a:close/>
                <a:moveTo>
                  <a:pt x="419016" y="0"/>
                </a:moveTo>
                <a:cubicBezTo>
                  <a:pt x="424324" y="0"/>
                  <a:pt x="428305" y="1991"/>
                  <a:pt x="430959" y="5972"/>
                </a:cubicBezTo>
                <a:cubicBezTo>
                  <a:pt x="435604" y="14598"/>
                  <a:pt x="441907" y="21233"/>
                  <a:pt x="449870" y="25877"/>
                </a:cubicBezTo>
                <a:cubicBezTo>
                  <a:pt x="453188" y="27868"/>
                  <a:pt x="456173" y="30190"/>
                  <a:pt x="458827" y="32844"/>
                </a:cubicBezTo>
                <a:cubicBezTo>
                  <a:pt x="458827" y="34172"/>
                  <a:pt x="459657" y="35499"/>
                  <a:pt x="461316" y="36826"/>
                </a:cubicBezTo>
                <a:cubicBezTo>
                  <a:pt x="462975" y="38153"/>
                  <a:pt x="463804" y="39148"/>
                  <a:pt x="463804" y="39811"/>
                </a:cubicBezTo>
                <a:cubicBezTo>
                  <a:pt x="463140" y="41802"/>
                  <a:pt x="462809" y="45120"/>
                  <a:pt x="462809" y="49764"/>
                </a:cubicBezTo>
                <a:cubicBezTo>
                  <a:pt x="462809" y="54409"/>
                  <a:pt x="461813" y="58722"/>
                  <a:pt x="459823" y="62703"/>
                </a:cubicBezTo>
                <a:cubicBezTo>
                  <a:pt x="456505" y="69338"/>
                  <a:pt x="454515" y="75642"/>
                  <a:pt x="453851" y="81614"/>
                </a:cubicBezTo>
                <a:lnTo>
                  <a:pt x="451860" y="87585"/>
                </a:lnTo>
                <a:cubicBezTo>
                  <a:pt x="447216" y="104837"/>
                  <a:pt x="442239" y="121757"/>
                  <a:pt x="436931" y="138345"/>
                </a:cubicBezTo>
                <a:cubicBezTo>
                  <a:pt x="434277" y="146307"/>
                  <a:pt x="432950" y="152943"/>
                  <a:pt x="432950" y="158251"/>
                </a:cubicBezTo>
                <a:cubicBezTo>
                  <a:pt x="435604" y="157587"/>
                  <a:pt x="437926" y="156592"/>
                  <a:pt x="439917" y="155265"/>
                </a:cubicBezTo>
                <a:lnTo>
                  <a:pt x="455842" y="150288"/>
                </a:lnTo>
                <a:cubicBezTo>
                  <a:pt x="457169" y="150288"/>
                  <a:pt x="458164" y="150620"/>
                  <a:pt x="458827" y="151284"/>
                </a:cubicBezTo>
                <a:lnTo>
                  <a:pt x="470771" y="149293"/>
                </a:lnTo>
                <a:cubicBezTo>
                  <a:pt x="473425" y="147966"/>
                  <a:pt x="477406" y="147303"/>
                  <a:pt x="482714" y="147303"/>
                </a:cubicBezTo>
                <a:cubicBezTo>
                  <a:pt x="486695" y="147966"/>
                  <a:pt x="489681" y="149957"/>
                  <a:pt x="491672" y="153274"/>
                </a:cubicBezTo>
                <a:cubicBezTo>
                  <a:pt x="498971" y="165881"/>
                  <a:pt x="508592" y="176830"/>
                  <a:pt x="520535" y="186119"/>
                </a:cubicBezTo>
                <a:cubicBezTo>
                  <a:pt x="514564" y="200716"/>
                  <a:pt x="504279" y="208015"/>
                  <a:pt x="489681" y="208015"/>
                </a:cubicBezTo>
                <a:cubicBezTo>
                  <a:pt x="467122" y="210669"/>
                  <a:pt x="449206" y="214650"/>
                  <a:pt x="435936" y="219959"/>
                </a:cubicBezTo>
                <a:lnTo>
                  <a:pt x="425983" y="222944"/>
                </a:lnTo>
                <a:cubicBezTo>
                  <a:pt x="420011" y="224935"/>
                  <a:pt x="417025" y="228916"/>
                  <a:pt x="417025" y="234888"/>
                </a:cubicBezTo>
                <a:cubicBezTo>
                  <a:pt x="417025" y="236879"/>
                  <a:pt x="416362" y="238537"/>
                  <a:pt x="415035" y="239864"/>
                </a:cubicBezTo>
                <a:cubicBezTo>
                  <a:pt x="413708" y="241191"/>
                  <a:pt x="412713" y="242518"/>
                  <a:pt x="412049" y="243846"/>
                </a:cubicBezTo>
                <a:cubicBezTo>
                  <a:pt x="414039" y="245836"/>
                  <a:pt x="415035" y="247495"/>
                  <a:pt x="415035" y="248822"/>
                </a:cubicBezTo>
                <a:cubicBezTo>
                  <a:pt x="415035" y="250149"/>
                  <a:pt x="414703" y="251476"/>
                  <a:pt x="414039" y="252803"/>
                </a:cubicBezTo>
                <a:cubicBezTo>
                  <a:pt x="413376" y="254130"/>
                  <a:pt x="412381" y="255955"/>
                  <a:pt x="411054" y="258277"/>
                </a:cubicBezTo>
                <a:cubicBezTo>
                  <a:pt x="409727" y="260600"/>
                  <a:pt x="408732" y="262756"/>
                  <a:pt x="408068" y="264747"/>
                </a:cubicBezTo>
                <a:cubicBezTo>
                  <a:pt x="404750" y="268064"/>
                  <a:pt x="403091" y="271714"/>
                  <a:pt x="403091" y="275695"/>
                </a:cubicBezTo>
                <a:lnTo>
                  <a:pt x="403091" y="280671"/>
                </a:lnTo>
                <a:cubicBezTo>
                  <a:pt x="402428" y="281998"/>
                  <a:pt x="401101" y="283491"/>
                  <a:pt x="399110" y="285150"/>
                </a:cubicBezTo>
                <a:cubicBezTo>
                  <a:pt x="397120" y="286809"/>
                  <a:pt x="395129" y="290624"/>
                  <a:pt x="393138" y="296596"/>
                </a:cubicBezTo>
                <a:cubicBezTo>
                  <a:pt x="420343" y="291951"/>
                  <a:pt x="450865" y="288634"/>
                  <a:pt x="484705" y="286643"/>
                </a:cubicBezTo>
                <a:lnTo>
                  <a:pt x="489681" y="285648"/>
                </a:lnTo>
                <a:cubicBezTo>
                  <a:pt x="497644" y="285648"/>
                  <a:pt x="503118" y="289131"/>
                  <a:pt x="506104" y="296098"/>
                </a:cubicBezTo>
                <a:cubicBezTo>
                  <a:pt x="509089" y="303065"/>
                  <a:pt x="513568" y="308539"/>
                  <a:pt x="519540" y="312520"/>
                </a:cubicBezTo>
                <a:cubicBezTo>
                  <a:pt x="522858" y="314511"/>
                  <a:pt x="526175" y="317497"/>
                  <a:pt x="529493" y="321478"/>
                </a:cubicBezTo>
                <a:cubicBezTo>
                  <a:pt x="531483" y="322805"/>
                  <a:pt x="533142" y="324464"/>
                  <a:pt x="534469" y="326454"/>
                </a:cubicBezTo>
                <a:cubicBezTo>
                  <a:pt x="522526" y="338398"/>
                  <a:pt x="508592" y="345033"/>
                  <a:pt x="492667" y="346360"/>
                </a:cubicBezTo>
                <a:lnTo>
                  <a:pt x="470771" y="348351"/>
                </a:lnTo>
                <a:cubicBezTo>
                  <a:pt x="461482" y="348351"/>
                  <a:pt x="453519" y="346360"/>
                  <a:pt x="446884" y="342379"/>
                </a:cubicBezTo>
                <a:cubicBezTo>
                  <a:pt x="443567" y="340388"/>
                  <a:pt x="439917" y="339393"/>
                  <a:pt x="435936" y="339393"/>
                </a:cubicBezTo>
                <a:lnTo>
                  <a:pt x="422997" y="340388"/>
                </a:lnTo>
                <a:cubicBezTo>
                  <a:pt x="421006" y="341052"/>
                  <a:pt x="418684" y="341384"/>
                  <a:pt x="416030" y="341384"/>
                </a:cubicBezTo>
                <a:cubicBezTo>
                  <a:pt x="402096" y="343374"/>
                  <a:pt x="375555" y="348683"/>
                  <a:pt x="336407" y="357308"/>
                </a:cubicBezTo>
                <a:cubicBezTo>
                  <a:pt x="328445" y="359962"/>
                  <a:pt x="323468" y="361290"/>
                  <a:pt x="321478" y="361290"/>
                </a:cubicBezTo>
                <a:cubicBezTo>
                  <a:pt x="300245" y="366598"/>
                  <a:pt x="286975" y="370579"/>
                  <a:pt x="281666" y="373233"/>
                </a:cubicBezTo>
                <a:cubicBezTo>
                  <a:pt x="280339" y="373897"/>
                  <a:pt x="275031" y="375721"/>
                  <a:pt x="265742" y="378707"/>
                </a:cubicBezTo>
                <a:cubicBezTo>
                  <a:pt x="256452" y="381693"/>
                  <a:pt x="230575" y="392807"/>
                  <a:pt x="188109" y="412049"/>
                </a:cubicBezTo>
                <a:lnTo>
                  <a:pt x="157255" y="426979"/>
                </a:lnTo>
                <a:cubicBezTo>
                  <a:pt x="141330" y="432950"/>
                  <a:pt x="125738" y="439917"/>
                  <a:pt x="110477" y="447880"/>
                </a:cubicBezTo>
                <a:cubicBezTo>
                  <a:pt x="91898" y="458496"/>
                  <a:pt x="72656" y="466127"/>
                  <a:pt x="52750" y="470771"/>
                </a:cubicBezTo>
                <a:cubicBezTo>
                  <a:pt x="50760" y="471435"/>
                  <a:pt x="48437" y="471767"/>
                  <a:pt x="45783" y="471767"/>
                </a:cubicBezTo>
                <a:cubicBezTo>
                  <a:pt x="40475" y="467122"/>
                  <a:pt x="35498" y="462145"/>
                  <a:pt x="30854" y="456837"/>
                </a:cubicBezTo>
                <a:cubicBezTo>
                  <a:pt x="24882" y="448875"/>
                  <a:pt x="18247" y="442406"/>
                  <a:pt x="10948" y="437429"/>
                </a:cubicBezTo>
                <a:cubicBezTo>
                  <a:pt x="3649" y="432453"/>
                  <a:pt x="0" y="427642"/>
                  <a:pt x="0" y="422997"/>
                </a:cubicBezTo>
                <a:lnTo>
                  <a:pt x="995" y="420012"/>
                </a:lnTo>
                <a:cubicBezTo>
                  <a:pt x="2986" y="414040"/>
                  <a:pt x="6967" y="409395"/>
                  <a:pt x="12939" y="406078"/>
                </a:cubicBezTo>
                <a:cubicBezTo>
                  <a:pt x="22228" y="401433"/>
                  <a:pt x="31683" y="398945"/>
                  <a:pt x="41304" y="398613"/>
                </a:cubicBezTo>
                <a:cubicBezTo>
                  <a:pt x="50926" y="398281"/>
                  <a:pt x="62703" y="395129"/>
                  <a:pt x="76637" y="389158"/>
                </a:cubicBezTo>
                <a:cubicBezTo>
                  <a:pt x="85926" y="385176"/>
                  <a:pt x="104505" y="378873"/>
                  <a:pt x="132373" y="370247"/>
                </a:cubicBezTo>
                <a:cubicBezTo>
                  <a:pt x="185455" y="352332"/>
                  <a:pt x="218631" y="342379"/>
                  <a:pt x="231902" y="340388"/>
                </a:cubicBezTo>
                <a:lnTo>
                  <a:pt x="244840" y="338398"/>
                </a:lnTo>
                <a:lnTo>
                  <a:pt x="253798" y="280671"/>
                </a:lnTo>
                <a:lnTo>
                  <a:pt x="248822" y="282662"/>
                </a:lnTo>
                <a:cubicBezTo>
                  <a:pt x="242187" y="283325"/>
                  <a:pt x="235883" y="285150"/>
                  <a:pt x="229911" y="288136"/>
                </a:cubicBezTo>
                <a:cubicBezTo>
                  <a:pt x="223939" y="291122"/>
                  <a:pt x="218300" y="292946"/>
                  <a:pt x="212991" y="293610"/>
                </a:cubicBezTo>
                <a:cubicBezTo>
                  <a:pt x="210338" y="293610"/>
                  <a:pt x="207352" y="293942"/>
                  <a:pt x="204034" y="294605"/>
                </a:cubicBezTo>
                <a:cubicBezTo>
                  <a:pt x="200716" y="295269"/>
                  <a:pt x="197399" y="295601"/>
                  <a:pt x="194081" y="295601"/>
                </a:cubicBezTo>
                <a:cubicBezTo>
                  <a:pt x="186782" y="295601"/>
                  <a:pt x="179649" y="294439"/>
                  <a:pt x="172682" y="292117"/>
                </a:cubicBezTo>
                <a:cubicBezTo>
                  <a:pt x="165715" y="289795"/>
                  <a:pt x="151947" y="276690"/>
                  <a:pt x="131378" y="252803"/>
                </a:cubicBezTo>
                <a:cubicBezTo>
                  <a:pt x="126733" y="248158"/>
                  <a:pt x="124411" y="240196"/>
                  <a:pt x="124411" y="228916"/>
                </a:cubicBezTo>
                <a:lnTo>
                  <a:pt x="132373" y="230907"/>
                </a:lnTo>
                <a:cubicBezTo>
                  <a:pt x="137682" y="231570"/>
                  <a:pt x="143653" y="232897"/>
                  <a:pt x="150288" y="234888"/>
                </a:cubicBezTo>
                <a:cubicBezTo>
                  <a:pt x="161568" y="240196"/>
                  <a:pt x="173180" y="242850"/>
                  <a:pt x="185123" y="242850"/>
                </a:cubicBezTo>
                <a:cubicBezTo>
                  <a:pt x="191095" y="242850"/>
                  <a:pt x="196901" y="242518"/>
                  <a:pt x="202541" y="241855"/>
                </a:cubicBezTo>
                <a:cubicBezTo>
                  <a:pt x="208181" y="241191"/>
                  <a:pt x="214982" y="239533"/>
                  <a:pt x="222944" y="236879"/>
                </a:cubicBezTo>
                <a:cubicBezTo>
                  <a:pt x="227589" y="235551"/>
                  <a:pt x="232234" y="233229"/>
                  <a:pt x="236878" y="229912"/>
                </a:cubicBezTo>
                <a:cubicBezTo>
                  <a:pt x="244840" y="226594"/>
                  <a:pt x="252803" y="223940"/>
                  <a:pt x="260765" y="221949"/>
                </a:cubicBezTo>
                <a:lnTo>
                  <a:pt x="260765" y="200053"/>
                </a:lnTo>
                <a:lnTo>
                  <a:pt x="265742" y="138345"/>
                </a:lnTo>
                <a:cubicBezTo>
                  <a:pt x="265742" y="125075"/>
                  <a:pt x="261429" y="116449"/>
                  <a:pt x="252803" y="112468"/>
                </a:cubicBezTo>
                <a:cubicBezTo>
                  <a:pt x="246831" y="109813"/>
                  <a:pt x="241523" y="108486"/>
                  <a:pt x="236878" y="108486"/>
                </a:cubicBezTo>
                <a:cubicBezTo>
                  <a:pt x="232897" y="108486"/>
                  <a:pt x="228584" y="109482"/>
                  <a:pt x="223939" y="111472"/>
                </a:cubicBezTo>
                <a:cubicBezTo>
                  <a:pt x="223939" y="96875"/>
                  <a:pt x="235883" y="89576"/>
                  <a:pt x="259770" y="89576"/>
                </a:cubicBezTo>
                <a:cubicBezTo>
                  <a:pt x="274367" y="89576"/>
                  <a:pt x="283325" y="92230"/>
                  <a:pt x="286643" y="97538"/>
                </a:cubicBezTo>
                <a:cubicBezTo>
                  <a:pt x="291951" y="106164"/>
                  <a:pt x="298918" y="112468"/>
                  <a:pt x="307544" y="116449"/>
                </a:cubicBezTo>
                <a:cubicBezTo>
                  <a:pt x="312852" y="119103"/>
                  <a:pt x="316170" y="122752"/>
                  <a:pt x="317496" y="127397"/>
                </a:cubicBezTo>
                <a:cubicBezTo>
                  <a:pt x="321478" y="132705"/>
                  <a:pt x="323468" y="136023"/>
                  <a:pt x="323468" y="137350"/>
                </a:cubicBezTo>
                <a:lnTo>
                  <a:pt x="322473" y="145312"/>
                </a:lnTo>
                <a:cubicBezTo>
                  <a:pt x="322473" y="148630"/>
                  <a:pt x="322805" y="151616"/>
                  <a:pt x="323468" y="154270"/>
                </a:cubicBezTo>
                <a:cubicBezTo>
                  <a:pt x="324132" y="156924"/>
                  <a:pt x="324463" y="159246"/>
                  <a:pt x="324463" y="161237"/>
                </a:cubicBezTo>
                <a:cubicBezTo>
                  <a:pt x="324463" y="167208"/>
                  <a:pt x="323137" y="172848"/>
                  <a:pt x="320482" y="178157"/>
                </a:cubicBezTo>
                <a:cubicBezTo>
                  <a:pt x="319819" y="179484"/>
                  <a:pt x="319487" y="182469"/>
                  <a:pt x="319487" y="187114"/>
                </a:cubicBezTo>
                <a:lnTo>
                  <a:pt x="318492" y="195076"/>
                </a:lnTo>
                <a:cubicBezTo>
                  <a:pt x="319819" y="196403"/>
                  <a:pt x="321478" y="197067"/>
                  <a:pt x="323468" y="197067"/>
                </a:cubicBezTo>
                <a:lnTo>
                  <a:pt x="327449" y="196072"/>
                </a:lnTo>
                <a:cubicBezTo>
                  <a:pt x="335412" y="191427"/>
                  <a:pt x="344038" y="188109"/>
                  <a:pt x="353327" y="186119"/>
                </a:cubicBezTo>
                <a:cubicBezTo>
                  <a:pt x="358635" y="184128"/>
                  <a:pt x="363778" y="182138"/>
                  <a:pt x="368754" y="180147"/>
                </a:cubicBezTo>
                <a:cubicBezTo>
                  <a:pt x="373730" y="178157"/>
                  <a:pt x="376882" y="173678"/>
                  <a:pt x="378209" y="166711"/>
                </a:cubicBezTo>
                <a:cubicBezTo>
                  <a:pt x="379536" y="159744"/>
                  <a:pt x="380532" y="152611"/>
                  <a:pt x="381195" y="145312"/>
                </a:cubicBezTo>
                <a:lnTo>
                  <a:pt x="384181" y="128392"/>
                </a:lnTo>
                <a:cubicBezTo>
                  <a:pt x="384845" y="123084"/>
                  <a:pt x="385840" y="118108"/>
                  <a:pt x="387167" y="113463"/>
                </a:cubicBezTo>
                <a:lnTo>
                  <a:pt x="388162" y="111472"/>
                </a:lnTo>
                <a:cubicBezTo>
                  <a:pt x="389489" y="107491"/>
                  <a:pt x="389987" y="104339"/>
                  <a:pt x="389655" y="102017"/>
                </a:cubicBezTo>
                <a:cubicBezTo>
                  <a:pt x="389323" y="99695"/>
                  <a:pt x="388826" y="97538"/>
                  <a:pt x="388162" y="95548"/>
                </a:cubicBezTo>
                <a:cubicBezTo>
                  <a:pt x="394134" y="80287"/>
                  <a:pt x="397120" y="70997"/>
                  <a:pt x="397120" y="67680"/>
                </a:cubicBezTo>
                <a:lnTo>
                  <a:pt x="397120" y="59717"/>
                </a:lnTo>
                <a:lnTo>
                  <a:pt x="398115" y="49764"/>
                </a:lnTo>
                <a:lnTo>
                  <a:pt x="398115" y="37821"/>
                </a:lnTo>
                <a:cubicBezTo>
                  <a:pt x="398115" y="32513"/>
                  <a:pt x="396788" y="28863"/>
                  <a:pt x="394134" y="26873"/>
                </a:cubicBezTo>
                <a:cubicBezTo>
                  <a:pt x="391480" y="24882"/>
                  <a:pt x="386835" y="23555"/>
                  <a:pt x="380200" y="22892"/>
                </a:cubicBezTo>
                <a:lnTo>
                  <a:pt x="384181" y="17915"/>
                </a:lnTo>
                <a:cubicBezTo>
                  <a:pt x="392143" y="8626"/>
                  <a:pt x="398281" y="3318"/>
                  <a:pt x="402594" y="1991"/>
                </a:cubicBezTo>
                <a:cubicBezTo>
                  <a:pt x="406907" y="664"/>
                  <a:pt x="412381" y="0"/>
                  <a:pt x="419016" y="0"/>
                </a:cubicBezTo>
                <a:close/>
              </a:path>
            </a:pathLst>
          </a:custGeom>
          <a:gradFill>
            <a:gsLst>
              <a:gs pos="100000">
                <a:srgbClr val="A7B9B1"/>
              </a:gs>
              <a:gs pos="64000">
                <a:srgbClr val="2D483A"/>
              </a:gs>
              <a:gs pos="0">
                <a:srgbClr val="A7B9B1"/>
              </a:gs>
              <a:gs pos="33000">
                <a:srgbClr val="4F635A"/>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8000" b="0" i="0" u="none" strike="noStrike" kern="1200" cap="none" spc="0" normalizeH="0" baseline="0" noProof="0" dirty="0">
              <a:ln>
                <a:noFill/>
              </a:ln>
              <a:solidFill>
                <a:srgbClr val="52331D"/>
              </a:solidFill>
              <a:effectLst/>
              <a:uLnTx/>
              <a:uFillTx/>
              <a:latin typeface="鸿雷行书简体" panose="00000505000000000000" pitchFamily="2" charset="-122"/>
              <a:ea typeface="鸿雷行书简体" panose="00000505000000000000" pitchFamily="2" charset="-122"/>
              <a:cs typeface="+mn-ea"/>
              <a:sym typeface="微软雅黑" panose="020B0503020204020204" pitchFamily="34" charset="-122"/>
            </a:endParaRPr>
          </a:p>
        </p:txBody>
      </p:sp>
      <p:sp>
        <p:nvSpPr>
          <p:cNvPr id="33" name="MG-PA-文本框 32"/>
          <p:cNvSpPr txBox="1"/>
          <p:nvPr>
            <p:custDataLst>
              <p:tags r:id="rId8"/>
            </p:custDataLst>
          </p:nvPr>
        </p:nvSpPr>
        <p:spPr>
          <a:xfrm>
            <a:off x="4868325" y="2639718"/>
            <a:ext cx="1147216" cy="979455"/>
          </a:xfrm>
          <a:custGeom>
            <a:avLst/>
            <a:gdLst/>
            <a:ahLst/>
            <a:cxnLst/>
            <a:rect l="l" t="t" r="r" b="b"/>
            <a:pathLst>
              <a:path w="884811" h="755424">
                <a:moveTo>
                  <a:pt x="545418" y="236879"/>
                </a:moveTo>
                <a:cubicBezTo>
                  <a:pt x="542764" y="239533"/>
                  <a:pt x="539778" y="240860"/>
                  <a:pt x="536460" y="240860"/>
                </a:cubicBezTo>
                <a:cubicBezTo>
                  <a:pt x="534470" y="240860"/>
                  <a:pt x="532148" y="240196"/>
                  <a:pt x="529493" y="238869"/>
                </a:cubicBezTo>
                <a:lnTo>
                  <a:pt x="525512" y="238869"/>
                </a:lnTo>
                <a:cubicBezTo>
                  <a:pt x="523522" y="240860"/>
                  <a:pt x="521531" y="242187"/>
                  <a:pt x="519540" y="242851"/>
                </a:cubicBezTo>
                <a:cubicBezTo>
                  <a:pt x="517550" y="243514"/>
                  <a:pt x="512573" y="244178"/>
                  <a:pt x="504611" y="244841"/>
                </a:cubicBezTo>
                <a:cubicBezTo>
                  <a:pt x="501957" y="245505"/>
                  <a:pt x="499966" y="246500"/>
                  <a:pt x="498639" y="247827"/>
                </a:cubicBezTo>
                <a:cubicBezTo>
                  <a:pt x="497312" y="249154"/>
                  <a:pt x="495985" y="249818"/>
                  <a:pt x="494658" y="249818"/>
                </a:cubicBezTo>
                <a:cubicBezTo>
                  <a:pt x="493331" y="249818"/>
                  <a:pt x="492004" y="250149"/>
                  <a:pt x="490677" y="250813"/>
                </a:cubicBezTo>
                <a:cubicBezTo>
                  <a:pt x="478734" y="252140"/>
                  <a:pt x="466790" y="257448"/>
                  <a:pt x="454847" y="266737"/>
                </a:cubicBezTo>
                <a:cubicBezTo>
                  <a:pt x="460155" y="270055"/>
                  <a:pt x="463473" y="271714"/>
                  <a:pt x="464800" y="271714"/>
                </a:cubicBezTo>
                <a:cubicBezTo>
                  <a:pt x="468781" y="267733"/>
                  <a:pt x="475084" y="265742"/>
                  <a:pt x="483710" y="265742"/>
                </a:cubicBezTo>
                <a:lnTo>
                  <a:pt x="489682" y="264747"/>
                </a:lnTo>
                <a:cubicBezTo>
                  <a:pt x="509588" y="261429"/>
                  <a:pt x="527834" y="254462"/>
                  <a:pt x="544423" y="243846"/>
                </a:cubicBezTo>
                <a:lnTo>
                  <a:pt x="550394" y="240860"/>
                </a:lnTo>
                <a:lnTo>
                  <a:pt x="550394" y="236879"/>
                </a:lnTo>
                <a:close/>
                <a:moveTo>
                  <a:pt x="662862" y="151284"/>
                </a:moveTo>
                <a:lnTo>
                  <a:pt x="701678" y="192091"/>
                </a:lnTo>
                <a:cubicBezTo>
                  <a:pt x="701678" y="202044"/>
                  <a:pt x="696204" y="209011"/>
                  <a:pt x="685256" y="212992"/>
                </a:cubicBezTo>
                <a:cubicBezTo>
                  <a:pt x="674308" y="216973"/>
                  <a:pt x="663526" y="220622"/>
                  <a:pt x="652909" y="223940"/>
                </a:cubicBezTo>
                <a:lnTo>
                  <a:pt x="642956" y="227921"/>
                </a:lnTo>
                <a:cubicBezTo>
                  <a:pt x="608453" y="237874"/>
                  <a:pt x="570964" y="251476"/>
                  <a:pt x="530489" y="268728"/>
                </a:cubicBezTo>
                <a:cubicBezTo>
                  <a:pt x="525181" y="270719"/>
                  <a:pt x="521199" y="273705"/>
                  <a:pt x="518545" y="277686"/>
                </a:cubicBezTo>
                <a:cubicBezTo>
                  <a:pt x="511910" y="285648"/>
                  <a:pt x="508592" y="290127"/>
                  <a:pt x="508592" y="291122"/>
                </a:cubicBezTo>
                <a:cubicBezTo>
                  <a:pt x="508592" y="292117"/>
                  <a:pt x="508592" y="292947"/>
                  <a:pt x="508592" y="293610"/>
                </a:cubicBezTo>
                <a:cubicBezTo>
                  <a:pt x="508592" y="297591"/>
                  <a:pt x="508924" y="300577"/>
                  <a:pt x="509588" y="302568"/>
                </a:cubicBezTo>
                <a:cubicBezTo>
                  <a:pt x="516223" y="316502"/>
                  <a:pt x="519540" y="330104"/>
                  <a:pt x="519540" y="343375"/>
                </a:cubicBezTo>
                <a:cubicBezTo>
                  <a:pt x="519540" y="359299"/>
                  <a:pt x="512573" y="379869"/>
                  <a:pt x="498639" y="405083"/>
                </a:cubicBezTo>
                <a:lnTo>
                  <a:pt x="495654" y="413045"/>
                </a:lnTo>
                <a:lnTo>
                  <a:pt x="483710" y="436932"/>
                </a:lnTo>
                <a:cubicBezTo>
                  <a:pt x="472430" y="454847"/>
                  <a:pt x="465131" y="467288"/>
                  <a:pt x="461814" y="474255"/>
                </a:cubicBezTo>
                <a:cubicBezTo>
                  <a:pt x="458496" y="481222"/>
                  <a:pt x="453851" y="484706"/>
                  <a:pt x="447880" y="484706"/>
                </a:cubicBezTo>
                <a:cubicBezTo>
                  <a:pt x="447216" y="484706"/>
                  <a:pt x="445226" y="488355"/>
                  <a:pt x="441908" y="495654"/>
                </a:cubicBezTo>
                <a:lnTo>
                  <a:pt x="465795" y="508593"/>
                </a:lnTo>
                <a:lnTo>
                  <a:pt x="556366" y="566319"/>
                </a:lnTo>
                <a:cubicBezTo>
                  <a:pt x="570964" y="575609"/>
                  <a:pt x="585893" y="583571"/>
                  <a:pt x="601154" y="590206"/>
                </a:cubicBezTo>
                <a:cubicBezTo>
                  <a:pt x="612434" y="594851"/>
                  <a:pt x="623382" y="599827"/>
                  <a:pt x="633999" y="605135"/>
                </a:cubicBezTo>
                <a:cubicBezTo>
                  <a:pt x="659876" y="617742"/>
                  <a:pt x="679782" y="626700"/>
                  <a:pt x="693716" y="632008"/>
                </a:cubicBezTo>
                <a:lnTo>
                  <a:pt x="697697" y="633004"/>
                </a:lnTo>
                <a:cubicBezTo>
                  <a:pt x="708314" y="636321"/>
                  <a:pt x="719593" y="638643"/>
                  <a:pt x="731537" y="639971"/>
                </a:cubicBezTo>
                <a:cubicBezTo>
                  <a:pt x="760732" y="641961"/>
                  <a:pt x="780306" y="643952"/>
                  <a:pt x="790259" y="645942"/>
                </a:cubicBezTo>
                <a:cubicBezTo>
                  <a:pt x="796231" y="646606"/>
                  <a:pt x="804525" y="646938"/>
                  <a:pt x="815141" y="646938"/>
                </a:cubicBezTo>
                <a:cubicBezTo>
                  <a:pt x="823103" y="646938"/>
                  <a:pt x="829407" y="649260"/>
                  <a:pt x="834052" y="653905"/>
                </a:cubicBezTo>
                <a:cubicBezTo>
                  <a:pt x="834052" y="655232"/>
                  <a:pt x="834715" y="656061"/>
                  <a:pt x="836042" y="656393"/>
                </a:cubicBezTo>
                <a:cubicBezTo>
                  <a:pt x="837369" y="656725"/>
                  <a:pt x="838365" y="657222"/>
                  <a:pt x="839028" y="657886"/>
                </a:cubicBezTo>
                <a:lnTo>
                  <a:pt x="884811" y="708645"/>
                </a:lnTo>
                <a:cubicBezTo>
                  <a:pt x="882157" y="720589"/>
                  <a:pt x="877347" y="729381"/>
                  <a:pt x="870380" y="735021"/>
                </a:cubicBezTo>
                <a:cubicBezTo>
                  <a:pt x="863413" y="740661"/>
                  <a:pt x="854289" y="744808"/>
                  <a:pt x="843009" y="747462"/>
                </a:cubicBezTo>
                <a:cubicBezTo>
                  <a:pt x="835711" y="748789"/>
                  <a:pt x="828577" y="749950"/>
                  <a:pt x="821610" y="750945"/>
                </a:cubicBezTo>
                <a:cubicBezTo>
                  <a:pt x="814643" y="751940"/>
                  <a:pt x="808174" y="752936"/>
                  <a:pt x="802202" y="753931"/>
                </a:cubicBezTo>
                <a:cubicBezTo>
                  <a:pt x="796231" y="754926"/>
                  <a:pt x="790259" y="755424"/>
                  <a:pt x="784287" y="755424"/>
                </a:cubicBezTo>
                <a:cubicBezTo>
                  <a:pt x="779643" y="755424"/>
                  <a:pt x="774832" y="755092"/>
                  <a:pt x="769855" y="754429"/>
                </a:cubicBezTo>
                <a:cubicBezTo>
                  <a:pt x="764879" y="753765"/>
                  <a:pt x="756751" y="753433"/>
                  <a:pt x="745471" y="753433"/>
                </a:cubicBezTo>
                <a:cubicBezTo>
                  <a:pt x="737509" y="753433"/>
                  <a:pt x="730210" y="751609"/>
                  <a:pt x="723575" y="747959"/>
                </a:cubicBezTo>
                <a:cubicBezTo>
                  <a:pt x="716939" y="744310"/>
                  <a:pt x="709972" y="741822"/>
                  <a:pt x="702674" y="740495"/>
                </a:cubicBezTo>
                <a:cubicBezTo>
                  <a:pt x="691394" y="737841"/>
                  <a:pt x="680446" y="733859"/>
                  <a:pt x="669829" y="728551"/>
                </a:cubicBezTo>
                <a:lnTo>
                  <a:pt x="666843" y="726561"/>
                </a:lnTo>
                <a:cubicBezTo>
                  <a:pt x="644283" y="715281"/>
                  <a:pt x="622387" y="703669"/>
                  <a:pt x="601154" y="691726"/>
                </a:cubicBezTo>
                <a:cubicBezTo>
                  <a:pt x="578594" y="677128"/>
                  <a:pt x="556698" y="661535"/>
                  <a:pt x="535465" y="644947"/>
                </a:cubicBezTo>
                <a:cubicBezTo>
                  <a:pt x="534138" y="643620"/>
                  <a:pt x="532479" y="642625"/>
                  <a:pt x="530489" y="641961"/>
                </a:cubicBezTo>
                <a:lnTo>
                  <a:pt x="509588" y="624046"/>
                </a:lnTo>
                <a:cubicBezTo>
                  <a:pt x="491672" y="608121"/>
                  <a:pt x="457501" y="581912"/>
                  <a:pt x="407073" y="545418"/>
                </a:cubicBezTo>
                <a:cubicBezTo>
                  <a:pt x="403092" y="542764"/>
                  <a:pt x="399774" y="541437"/>
                  <a:pt x="397120" y="541437"/>
                </a:cubicBezTo>
                <a:cubicBezTo>
                  <a:pt x="392475" y="541437"/>
                  <a:pt x="388494" y="544755"/>
                  <a:pt x="385177" y="551390"/>
                </a:cubicBezTo>
                <a:cubicBezTo>
                  <a:pt x="381859" y="558025"/>
                  <a:pt x="375224" y="561343"/>
                  <a:pt x="365271" y="561343"/>
                </a:cubicBezTo>
                <a:lnTo>
                  <a:pt x="362285" y="570300"/>
                </a:lnTo>
                <a:lnTo>
                  <a:pt x="352332" y="576272"/>
                </a:lnTo>
                <a:cubicBezTo>
                  <a:pt x="342379" y="581580"/>
                  <a:pt x="330436" y="589543"/>
                  <a:pt x="316502" y="600159"/>
                </a:cubicBezTo>
                <a:cubicBezTo>
                  <a:pt x="295269" y="614757"/>
                  <a:pt x="266074" y="630349"/>
                  <a:pt x="228916" y="646938"/>
                </a:cubicBezTo>
                <a:cubicBezTo>
                  <a:pt x="224935" y="648928"/>
                  <a:pt x="221286" y="650753"/>
                  <a:pt x="217968" y="652412"/>
                </a:cubicBezTo>
                <a:cubicBezTo>
                  <a:pt x="214651" y="654070"/>
                  <a:pt x="211499" y="655066"/>
                  <a:pt x="208513" y="655398"/>
                </a:cubicBezTo>
                <a:cubicBezTo>
                  <a:pt x="205527" y="655729"/>
                  <a:pt x="203039" y="656227"/>
                  <a:pt x="201048" y="656890"/>
                </a:cubicBezTo>
                <a:cubicBezTo>
                  <a:pt x="159246" y="673479"/>
                  <a:pt x="128061" y="681773"/>
                  <a:pt x="107491" y="681773"/>
                </a:cubicBezTo>
                <a:cubicBezTo>
                  <a:pt x="77633" y="681773"/>
                  <a:pt x="53414" y="671820"/>
                  <a:pt x="34835" y="651914"/>
                </a:cubicBezTo>
                <a:lnTo>
                  <a:pt x="17915" y="635989"/>
                </a:lnTo>
                <a:cubicBezTo>
                  <a:pt x="5972" y="626037"/>
                  <a:pt x="0" y="614093"/>
                  <a:pt x="0" y="600159"/>
                </a:cubicBezTo>
                <a:cubicBezTo>
                  <a:pt x="0" y="594851"/>
                  <a:pt x="664" y="589543"/>
                  <a:pt x="1991" y="584234"/>
                </a:cubicBezTo>
                <a:cubicBezTo>
                  <a:pt x="2654" y="584898"/>
                  <a:pt x="3152" y="585727"/>
                  <a:pt x="3484" y="586723"/>
                </a:cubicBezTo>
                <a:cubicBezTo>
                  <a:pt x="3815" y="587718"/>
                  <a:pt x="4313" y="589211"/>
                  <a:pt x="4977" y="591201"/>
                </a:cubicBezTo>
                <a:cubicBezTo>
                  <a:pt x="12275" y="624378"/>
                  <a:pt x="37157" y="640966"/>
                  <a:pt x="79623" y="640966"/>
                </a:cubicBezTo>
                <a:cubicBezTo>
                  <a:pt x="92230" y="640966"/>
                  <a:pt x="104837" y="638975"/>
                  <a:pt x="117444" y="634994"/>
                </a:cubicBezTo>
                <a:cubicBezTo>
                  <a:pt x="156592" y="626368"/>
                  <a:pt x="198726" y="605799"/>
                  <a:pt x="243846" y="573286"/>
                </a:cubicBezTo>
                <a:lnTo>
                  <a:pt x="278681" y="552385"/>
                </a:lnTo>
                <a:cubicBezTo>
                  <a:pt x="279344" y="551058"/>
                  <a:pt x="280174" y="550063"/>
                  <a:pt x="281169" y="549399"/>
                </a:cubicBezTo>
                <a:cubicBezTo>
                  <a:pt x="282164" y="548736"/>
                  <a:pt x="282662" y="548072"/>
                  <a:pt x="282662" y="547409"/>
                </a:cubicBezTo>
                <a:lnTo>
                  <a:pt x="334417" y="496649"/>
                </a:lnTo>
                <a:cubicBezTo>
                  <a:pt x="286643" y="460155"/>
                  <a:pt x="232898" y="441908"/>
                  <a:pt x="173180" y="441908"/>
                </a:cubicBezTo>
                <a:cubicBezTo>
                  <a:pt x="148630" y="441908"/>
                  <a:pt x="124411" y="445558"/>
                  <a:pt x="100524" y="452856"/>
                </a:cubicBezTo>
                <a:cubicBezTo>
                  <a:pt x="110477" y="442240"/>
                  <a:pt x="121757" y="435605"/>
                  <a:pt x="134364" y="432951"/>
                </a:cubicBezTo>
                <a:cubicBezTo>
                  <a:pt x="162896" y="424325"/>
                  <a:pt x="191759" y="420012"/>
                  <a:pt x="220954" y="420012"/>
                </a:cubicBezTo>
                <a:cubicBezTo>
                  <a:pt x="260102" y="420012"/>
                  <a:pt x="289297" y="424325"/>
                  <a:pt x="308539" y="432951"/>
                </a:cubicBezTo>
                <a:lnTo>
                  <a:pt x="316502" y="434941"/>
                </a:lnTo>
                <a:lnTo>
                  <a:pt x="369252" y="454847"/>
                </a:lnTo>
                <a:lnTo>
                  <a:pt x="383186" y="432951"/>
                </a:lnTo>
                <a:cubicBezTo>
                  <a:pt x="401101" y="404419"/>
                  <a:pt x="414040" y="378210"/>
                  <a:pt x="422002" y="354323"/>
                </a:cubicBezTo>
                <a:cubicBezTo>
                  <a:pt x="427974" y="340389"/>
                  <a:pt x="432619" y="326123"/>
                  <a:pt x="435936" y="311525"/>
                </a:cubicBezTo>
                <a:cubicBezTo>
                  <a:pt x="436600" y="309535"/>
                  <a:pt x="436932" y="307213"/>
                  <a:pt x="436932" y="304558"/>
                </a:cubicBezTo>
                <a:cubicBezTo>
                  <a:pt x="437595" y="294606"/>
                  <a:pt x="441244" y="285316"/>
                  <a:pt x="447880" y="276690"/>
                </a:cubicBezTo>
                <a:cubicBezTo>
                  <a:pt x="449207" y="275363"/>
                  <a:pt x="449870" y="274036"/>
                  <a:pt x="449870" y="272709"/>
                </a:cubicBezTo>
                <a:cubicBezTo>
                  <a:pt x="449870" y="271382"/>
                  <a:pt x="449373" y="269889"/>
                  <a:pt x="448377" y="268230"/>
                </a:cubicBezTo>
                <a:cubicBezTo>
                  <a:pt x="447382" y="266572"/>
                  <a:pt x="445558" y="265079"/>
                  <a:pt x="442903" y="263752"/>
                </a:cubicBezTo>
                <a:lnTo>
                  <a:pt x="432950" y="267733"/>
                </a:lnTo>
                <a:cubicBezTo>
                  <a:pt x="421671" y="270387"/>
                  <a:pt x="405082" y="275695"/>
                  <a:pt x="383186" y="283657"/>
                </a:cubicBezTo>
                <a:lnTo>
                  <a:pt x="329440" y="302568"/>
                </a:lnTo>
                <a:cubicBezTo>
                  <a:pt x="318161" y="305886"/>
                  <a:pt x="307544" y="309867"/>
                  <a:pt x="297591" y="314511"/>
                </a:cubicBezTo>
                <a:cubicBezTo>
                  <a:pt x="265742" y="327782"/>
                  <a:pt x="237542" y="334417"/>
                  <a:pt x="212992" y="334417"/>
                </a:cubicBezTo>
                <a:cubicBezTo>
                  <a:pt x="206356" y="334417"/>
                  <a:pt x="199887" y="334085"/>
                  <a:pt x="193584" y="333422"/>
                </a:cubicBezTo>
                <a:cubicBezTo>
                  <a:pt x="187280" y="332758"/>
                  <a:pt x="181972" y="330934"/>
                  <a:pt x="177659" y="327948"/>
                </a:cubicBezTo>
                <a:cubicBezTo>
                  <a:pt x="173346" y="324962"/>
                  <a:pt x="169199" y="321147"/>
                  <a:pt x="165218" y="316502"/>
                </a:cubicBezTo>
                <a:cubicBezTo>
                  <a:pt x="138677" y="291288"/>
                  <a:pt x="125075" y="277686"/>
                  <a:pt x="124411" y="275695"/>
                </a:cubicBezTo>
                <a:lnTo>
                  <a:pt x="124411" y="270719"/>
                </a:lnTo>
                <a:cubicBezTo>
                  <a:pt x="128392" y="260766"/>
                  <a:pt x="133037" y="251145"/>
                  <a:pt x="138345" y="241855"/>
                </a:cubicBezTo>
                <a:cubicBezTo>
                  <a:pt x="140336" y="239201"/>
                  <a:pt x="144815" y="237045"/>
                  <a:pt x="151782" y="235386"/>
                </a:cubicBezTo>
                <a:cubicBezTo>
                  <a:pt x="158749" y="233727"/>
                  <a:pt x="164223" y="232898"/>
                  <a:pt x="168204" y="232898"/>
                </a:cubicBezTo>
                <a:cubicBezTo>
                  <a:pt x="171521" y="246832"/>
                  <a:pt x="180479" y="253799"/>
                  <a:pt x="195077" y="253799"/>
                </a:cubicBezTo>
                <a:lnTo>
                  <a:pt x="240860" y="256785"/>
                </a:lnTo>
                <a:cubicBezTo>
                  <a:pt x="242850" y="252140"/>
                  <a:pt x="247163" y="249818"/>
                  <a:pt x="253799" y="249818"/>
                </a:cubicBezTo>
                <a:cubicBezTo>
                  <a:pt x="257116" y="249818"/>
                  <a:pt x="260434" y="249154"/>
                  <a:pt x="263751" y="247827"/>
                </a:cubicBezTo>
                <a:cubicBezTo>
                  <a:pt x="269060" y="244509"/>
                  <a:pt x="274700" y="242519"/>
                  <a:pt x="280671" y="241855"/>
                </a:cubicBezTo>
                <a:cubicBezTo>
                  <a:pt x="289297" y="241855"/>
                  <a:pt x="297260" y="240196"/>
                  <a:pt x="304558" y="236879"/>
                </a:cubicBezTo>
                <a:cubicBezTo>
                  <a:pt x="311857" y="233561"/>
                  <a:pt x="334417" y="226594"/>
                  <a:pt x="372238" y="215978"/>
                </a:cubicBezTo>
                <a:lnTo>
                  <a:pt x="373233" y="214983"/>
                </a:lnTo>
                <a:cubicBezTo>
                  <a:pt x="379868" y="214983"/>
                  <a:pt x="383518" y="215314"/>
                  <a:pt x="384181" y="215978"/>
                </a:cubicBezTo>
                <a:lnTo>
                  <a:pt x="388162" y="215978"/>
                </a:lnTo>
                <a:cubicBezTo>
                  <a:pt x="398779" y="208015"/>
                  <a:pt x="410722" y="204034"/>
                  <a:pt x="423993" y="204034"/>
                </a:cubicBezTo>
                <a:lnTo>
                  <a:pt x="439917" y="201048"/>
                </a:lnTo>
                <a:lnTo>
                  <a:pt x="492668" y="190100"/>
                </a:lnTo>
                <a:cubicBezTo>
                  <a:pt x="557693" y="174176"/>
                  <a:pt x="599827" y="164223"/>
                  <a:pt x="619069" y="160242"/>
                </a:cubicBezTo>
                <a:cubicBezTo>
                  <a:pt x="623050" y="159578"/>
                  <a:pt x="626700" y="158583"/>
                  <a:pt x="630017" y="157256"/>
                </a:cubicBezTo>
                <a:cubicBezTo>
                  <a:pt x="638643" y="155929"/>
                  <a:pt x="646937" y="154270"/>
                  <a:pt x="654900" y="152279"/>
                </a:cubicBezTo>
                <a:close/>
                <a:moveTo>
                  <a:pt x="381195" y="0"/>
                </a:moveTo>
                <a:cubicBezTo>
                  <a:pt x="393139" y="0"/>
                  <a:pt x="403092" y="4313"/>
                  <a:pt x="411054" y="12939"/>
                </a:cubicBezTo>
                <a:cubicBezTo>
                  <a:pt x="434941" y="36826"/>
                  <a:pt x="452856" y="57727"/>
                  <a:pt x="464800" y="75642"/>
                </a:cubicBezTo>
                <a:cubicBezTo>
                  <a:pt x="476079" y="86922"/>
                  <a:pt x="481720" y="100524"/>
                  <a:pt x="481720" y="116449"/>
                </a:cubicBezTo>
                <a:lnTo>
                  <a:pt x="480724" y="126402"/>
                </a:lnTo>
                <a:cubicBezTo>
                  <a:pt x="476743" y="128392"/>
                  <a:pt x="471103" y="134696"/>
                  <a:pt x="463804" y="145312"/>
                </a:cubicBezTo>
                <a:cubicBezTo>
                  <a:pt x="460487" y="149957"/>
                  <a:pt x="457169" y="154104"/>
                  <a:pt x="453851" y="157753"/>
                </a:cubicBezTo>
                <a:cubicBezTo>
                  <a:pt x="450534" y="161403"/>
                  <a:pt x="447216" y="163228"/>
                  <a:pt x="443899" y="163228"/>
                </a:cubicBezTo>
                <a:lnTo>
                  <a:pt x="416031" y="169199"/>
                </a:lnTo>
                <a:cubicBezTo>
                  <a:pt x="410722" y="170526"/>
                  <a:pt x="403589" y="171356"/>
                  <a:pt x="394632" y="171687"/>
                </a:cubicBezTo>
                <a:cubicBezTo>
                  <a:pt x="385674" y="172019"/>
                  <a:pt x="376883" y="172517"/>
                  <a:pt x="368257" y="173180"/>
                </a:cubicBezTo>
                <a:cubicBezTo>
                  <a:pt x="363612" y="173180"/>
                  <a:pt x="358967" y="174507"/>
                  <a:pt x="354323" y="177162"/>
                </a:cubicBezTo>
                <a:cubicBezTo>
                  <a:pt x="341716" y="184460"/>
                  <a:pt x="328445" y="189105"/>
                  <a:pt x="314511" y="191096"/>
                </a:cubicBezTo>
                <a:cubicBezTo>
                  <a:pt x="303231" y="193750"/>
                  <a:pt x="292283" y="197067"/>
                  <a:pt x="281667" y="201048"/>
                </a:cubicBezTo>
                <a:cubicBezTo>
                  <a:pt x="249154" y="211001"/>
                  <a:pt x="224935" y="217637"/>
                  <a:pt x="209011" y="220954"/>
                </a:cubicBezTo>
                <a:cubicBezTo>
                  <a:pt x="209011" y="219627"/>
                  <a:pt x="208679" y="218632"/>
                  <a:pt x="208015" y="217968"/>
                </a:cubicBezTo>
                <a:lnTo>
                  <a:pt x="215978" y="213987"/>
                </a:lnTo>
                <a:cubicBezTo>
                  <a:pt x="236547" y="206025"/>
                  <a:pt x="251476" y="198560"/>
                  <a:pt x="260766" y="191593"/>
                </a:cubicBezTo>
                <a:cubicBezTo>
                  <a:pt x="270055" y="184626"/>
                  <a:pt x="280174" y="179152"/>
                  <a:pt x="291122" y="175171"/>
                </a:cubicBezTo>
                <a:cubicBezTo>
                  <a:pt x="302070" y="171190"/>
                  <a:pt x="311194" y="165550"/>
                  <a:pt x="318492" y="158251"/>
                </a:cubicBezTo>
                <a:cubicBezTo>
                  <a:pt x="321810" y="154933"/>
                  <a:pt x="324796" y="152279"/>
                  <a:pt x="327450" y="150289"/>
                </a:cubicBezTo>
                <a:cubicBezTo>
                  <a:pt x="330104" y="148298"/>
                  <a:pt x="334749" y="143985"/>
                  <a:pt x="341384" y="137350"/>
                </a:cubicBezTo>
                <a:lnTo>
                  <a:pt x="353327" y="126402"/>
                </a:lnTo>
                <a:cubicBezTo>
                  <a:pt x="353327" y="125738"/>
                  <a:pt x="353659" y="125407"/>
                  <a:pt x="354323" y="125407"/>
                </a:cubicBezTo>
                <a:cubicBezTo>
                  <a:pt x="359631" y="120098"/>
                  <a:pt x="362285" y="112136"/>
                  <a:pt x="362285" y="101520"/>
                </a:cubicBezTo>
                <a:cubicBezTo>
                  <a:pt x="362285" y="84932"/>
                  <a:pt x="355982" y="71993"/>
                  <a:pt x="343375" y="62703"/>
                </a:cubicBezTo>
                <a:cubicBezTo>
                  <a:pt x="340720" y="61376"/>
                  <a:pt x="338398" y="59386"/>
                  <a:pt x="336407" y="56732"/>
                </a:cubicBezTo>
                <a:cubicBezTo>
                  <a:pt x="319819" y="41471"/>
                  <a:pt x="300577" y="31518"/>
                  <a:pt x="278681" y="26873"/>
                </a:cubicBezTo>
                <a:cubicBezTo>
                  <a:pt x="275363" y="26210"/>
                  <a:pt x="272045" y="24551"/>
                  <a:pt x="268728" y="21897"/>
                </a:cubicBezTo>
                <a:cubicBezTo>
                  <a:pt x="265410" y="21233"/>
                  <a:pt x="263751" y="19574"/>
                  <a:pt x="263751" y="16920"/>
                </a:cubicBezTo>
                <a:lnTo>
                  <a:pt x="263751" y="15925"/>
                </a:lnTo>
                <a:lnTo>
                  <a:pt x="273704" y="12939"/>
                </a:lnTo>
                <a:cubicBezTo>
                  <a:pt x="282330" y="12939"/>
                  <a:pt x="291454" y="11612"/>
                  <a:pt x="301075" y="8958"/>
                </a:cubicBezTo>
                <a:cubicBezTo>
                  <a:pt x="310696" y="6304"/>
                  <a:pt x="320815" y="4977"/>
                  <a:pt x="331431" y="4977"/>
                </a:cubicBezTo>
                <a:lnTo>
                  <a:pt x="338398" y="4977"/>
                </a:lnTo>
                <a:cubicBezTo>
                  <a:pt x="349015" y="4977"/>
                  <a:pt x="359631" y="3650"/>
                  <a:pt x="370247" y="996"/>
                </a:cubicBezTo>
                <a:close/>
              </a:path>
            </a:pathLst>
          </a:custGeom>
          <a:gradFill>
            <a:gsLst>
              <a:gs pos="100000">
                <a:srgbClr val="A7B9B1"/>
              </a:gs>
              <a:gs pos="64000">
                <a:srgbClr val="2D483A"/>
              </a:gs>
              <a:gs pos="0">
                <a:srgbClr val="A7B9B1"/>
              </a:gs>
              <a:gs pos="33000">
                <a:srgbClr val="4F635A"/>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8000" b="0" i="0" u="none" strike="noStrike" kern="1200" cap="none" spc="0" normalizeH="0" baseline="0" noProof="0" dirty="0">
              <a:ln>
                <a:noFill/>
              </a:ln>
              <a:solidFill>
                <a:srgbClr val="52331D"/>
              </a:solidFill>
              <a:effectLst/>
              <a:uLnTx/>
              <a:uFillTx/>
              <a:latin typeface="鸿雷行书简体" panose="00000505000000000000" pitchFamily="2" charset="-122"/>
              <a:ea typeface="鸿雷行书简体" panose="00000505000000000000" pitchFamily="2" charset="-122"/>
              <a:cs typeface="+mn-ea"/>
              <a:sym typeface="微软雅黑" panose="020B0503020204020204" pitchFamily="34" charset="-122"/>
            </a:endParaRPr>
          </a:p>
        </p:txBody>
      </p:sp>
      <p:sp>
        <p:nvSpPr>
          <p:cNvPr id="32" name="MG-PA-文本框 31"/>
          <p:cNvSpPr txBox="1"/>
          <p:nvPr>
            <p:custDataLst>
              <p:tags r:id="rId9"/>
            </p:custDataLst>
          </p:nvPr>
        </p:nvSpPr>
        <p:spPr>
          <a:xfrm>
            <a:off x="5719000" y="2691919"/>
            <a:ext cx="850390" cy="787436"/>
          </a:xfrm>
          <a:custGeom>
            <a:avLst/>
            <a:gdLst/>
            <a:ahLst/>
            <a:cxnLst/>
            <a:rect l="l" t="t" r="r" b="b"/>
            <a:pathLst>
              <a:path w="793244" h="734523">
                <a:moveTo>
                  <a:pt x="309534" y="507597"/>
                </a:moveTo>
                <a:cubicBezTo>
                  <a:pt x="305553" y="509588"/>
                  <a:pt x="302899" y="510583"/>
                  <a:pt x="301572" y="510583"/>
                </a:cubicBezTo>
                <a:lnTo>
                  <a:pt x="290624" y="509588"/>
                </a:lnTo>
                <a:cubicBezTo>
                  <a:pt x="280008" y="509588"/>
                  <a:pt x="269391" y="514232"/>
                  <a:pt x="258775" y="523522"/>
                </a:cubicBezTo>
                <a:cubicBezTo>
                  <a:pt x="252803" y="527503"/>
                  <a:pt x="248158" y="529493"/>
                  <a:pt x="244841" y="529493"/>
                </a:cubicBezTo>
                <a:cubicBezTo>
                  <a:pt x="241523" y="529493"/>
                  <a:pt x="238371" y="528830"/>
                  <a:pt x="235385" y="527503"/>
                </a:cubicBezTo>
                <a:cubicBezTo>
                  <a:pt x="232400" y="526176"/>
                  <a:pt x="227921" y="525512"/>
                  <a:pt x="221949" y="525512"/>
                </a:cubicBezTo>
                <a:lnTo>
                  <a:pt x="220954" y="543427"/>
                </a:lnTo>
                <a:cubicBezTo>
                  <a:pt x="220290" y="556034"/>
                  <a:pt x="218797" y="567978"/>
                  <a:pt x="216475" y="579258"/>
                </a:cubicBezTo>
                <a:cubicBezTo>
                  <a:pt x="214152" y="590538"/>
                  <a:pt x="212991" y="601486"/>
                  <a:pt x="212991" y="612102"/>
                </a:cubicBezTo>
                <a:cubicBezTo>
                  <a:pt x="212991" y="620065"/>
                  <a:pt x="213655" y="628027"/>
                  <a:pt x="214982" y="635989"/>
                </a:cubicBezTo>
                <a:cubicBezTo>
                  <a:pt x="221618" y="635326"/>
                  <a:pt x="227257" y="633501"/>
                  <a:pt x="231902" y="630515"/>
                </a:cubicBezTo>
                <a:cubicBezTo>
                  <a:pt x="236547" y="627529"/>
                  <a:pt x="241191" y="624046"/>
                  <a:pt x="245836" y="620065"/>
                </a:cubicBezTo>
                <a:cubicBezTo>
                  <a:pt x="250480" y="616084"/>
                  <a:pt x="255125" y="612434"/>
                  <a:pt x="259770" y="609116"/>
                </a:cubicBezTo>
                <a:lnTo>
                  <a:pt x="291619" y="591201"/>
                </a:lnTo>
                <a:lnTo>
                  <a:pt x="303563" y="584234"/>
                </a:lnTo>
                <a:close/>
                <a:moveTo>
                  <a:pt x="215977" y="98534"/>
                </a:moveTo>
                <a:cubicBezTo>
                  <a:pt x="225267" y="101851"/>
                  <a:pt x="234556" y="103510"/>
                  <a:pt x="243845" y="103510"/>
                </a:cubicBezTo>
                <a:cubicBezTo>
                  <a:pt x="250480" y="103510"/>
                  <a:pt x="257116" y="102847"/>
                  <a:pt x="263751" y="101520"/>
                </a:cubicBezTo>
                <a:lnTo>
                  <a:pt x="268728" y="100524"/>
                </a:lnTo>
                <a:cubicBezTo>
                  <a:pt x="273373" y="100524"/>
                  <a:pt x="279012" y="103842"/>
                  <a:pt x="285647" y="110477"/>
                </a:cubicBezTo>
                <a:cubicBezTo>
                  <a:pt x="290956" y="117776"/>
                  <a:pt x="297259" y="124411"/>
                  <a:pt x="304558" y="130383"/>
                </a:cubicBezTo>
                <a:cubicBezTo>
                  <a:pt x="311857" y="136355"/>
                  <a:pt x="315506" y="143985"/>
                  <a:pt x="315506" y="153275"/>
                </a:cubicBezTo>
                <a:cubicBezTo>
                  <a:pt x="315506" y="158583"/>
                  <a:pt x="314179" y="164223"/>
                  <a:pt x="311525" y="170194"/>
                </a:cubicBezTo>
                <a:cubicBezTo>
                  <a:pt x="299582" y="197399"/>
                  <a:pt x="282330" y="220622"/>
                  <a:pt x="259770" y="239865"/>
                </a:cubicBezTo>
                <a:lnTo>
                  <a:pt x="183133" y="329440"/>
                </a:lnTo>
                <a:cubicBezTo>
                  <a:pt x="165882" y="351337"/>
                  <a:pt x="148298" y="372570"/>
                  <a:pt x="130383" y="393139"/>
                </a:cubicBezTo>
                <a:cubicBezTo>
                  <a:pt x="112467" y="413708"/>
                  <a:pt x="98533" y="428969"/>
                  <a:pt x="88580" y="438922"/>
                </a:cubicBezTo>
                <a:cubicBezTo>
                  <a:pt x="80618" y="446885"/>
                  <a:pt x="73651" y="455510"/>
                  <a:pt x="67679" y="464800"/>
                </a:cubicBezTo>
                <a:cubicBezTo>
                  <a:pt x="78296" y="462809"/>
                  <a:pt x="87254" y="458496"/>
                  <a:pt x="94552" y="451861"/>
                </a:cubicBezTo>
                <a:lnTo>
                  <a:pt x="108486" y="441908"/>
                </a:lnTo>
                <a:cubicBezTo>
                  <a:pt x="127729" y="427311"/>
                  <a:pt x="146307" y="420012"/>
                  <a:pt x="164222" y="420012"/>
                </a:cubicBezTo>
                <a:cubicBezTo>
                  <a:pt x="168203" y="420012"/>
                  <a:pt x="172185" y="422002"/>
                  <a:pt x="176166" y="425983"/>
                </a:cubicBezTo>
                <a:cubicBezTo>
                  <a:pt x="182801" y="437263"/>
                  <a:pt x="191261" y="446055"/>
                  <a:pt x="201546" y="452359"/>
                </a:cubicBezTo>
                <a:cubicBezTo>
                  <a:pt x="211830" y="458662"/>
                  <a:pt x="216973" y="466790"/>
                  <a:pt x="216973" y="476743"/>
                </a:cubicBezTo>
                <a:lnTo>
                  <a:pt x="216973" y="478734"/>
                </a:lnTo>
                <a:cubicBezTo>
                  <a:pt x="222281" y="482715"/>
                  <a:pt x="227257" y="484705"/>
                  <a:pt x="231902" y="484705"/>
                </a:cubicBezTo>
                <a:cubicBezTo>
                  <a:pt x="238538" y="484705"/>
                  <a:pt x="244509" y="482051"/>
                  <a:pt x="249817" y="476743"/>
                </a:cubicBezTo>
                <a:cubicBezTo>
                  <a:pt x="280340" y="450202"/>
                  <a:pt x="300909" y="434609"/>
                  <a:pt x="311525" y="429965"/>
                </a:cubicBezTo>
                <a:lnTo>
                  <a:pt x="319487" y="425983"/>
                </a:lnTo>
                <a:cubicBezTo>
                  <a:pt x="320815" y="420675"/>
                  <a:pt x="322141" y="409727"/>
                  <a:pt x="323468" y="393139"/>
                </a:cubicBezTo>
                <a:cubicBezTo>
                  <a:pt x="323468" y="377214"/>
                  <a:pt x="322805" y="365934"/>
                  <a:pt x="321478" y="359299"/>
                </a:cubicBezTo>
                <a:cubicBezTo>
                  <a:pt x="316170" y="357309"/>
                  <a:pt x="311194" y="356313"/>
                  <a:pt x="306549" y="356313"/>
                </a:cubicBezTo>
                <a:cubicBezTo>
                  <a:pt x="299913" y="356313"/>
                  <a:pt x="293610" y="357972"/>
                  <a:pt x="287638" y="361290"/>
                </a:cubicBezTo>
                <a:cubicBezTo>
                  <a:pt x="275031" y="368589"/>
                  <a:pt x="261097" y="372238"/>
                  <a:pt x="245836" y="372238"/>
                </a:cubicBezTo>
                <a:cubicBezTo>
                  <a:pt x="236547" y="372238"/>
                  <a:pt x="226594" y="370911"/>
                  <a:pt x="215977" y="368257"/>
                </a:cubicBezTo>
                <a:lnTo>
                  <a:pt x="233892" y="360294"/>
                </a:lnTo>
                <a:cubicBezTo>
                  <a:pt x="259107" y="355650"/>
                  <a:pt x="280671" y="344370"/>
                  <a:pt x="298586" y="326455"/>
                </a:cubicBezTo>
                <a:cubicBezTo>
                  <a:pt x="301904" y="323137"/>
                  <a:pt x="305553" y="321478"/>
                  <a:pt x="309534" y="321478"/>
                </a:cubicBezTo>
                <a:cubicBezTo>
                  <a:pt x="314179" y="321478"/>
                  <a:pt x="318824" y="323137"/>
                  <a:pt x="323468" y="326455"/>
                </a:cubicBezTo>
                <a:cubicBezTo>
                  <a:pt x="326123" y="327782"/>
                  <a:pt x="328777" y="328445"/>
                  <a:pt x="331431" y="328445"/>
                </a:cubicBezTo>
                <a:cubicBezTo>
                  <a:pt x="336076" y="328445"/>
                  <a:pt x="340555" y="327450"/>
                  <a:pt x="344867" y="325459"/>
                </a:cubicBezTo>
                <a:cubicBezTo>
                  <a:pt x="349180" y="323469"/>
                  <a:pt x="353659" y="322473"/>
                  <a:pt x="358304" y="322473"/>
                </a:cubicBezTo>
                <a:cubicBezTo>
                  <a:pt x="365602" y="322473"/>
                  <a:pt x="372238" y="325791"/>
                  <a:pt x="378209" y="332426"/>
                </a:cubicBezTo>
                <a:cubicBezTo>
                  <a:pt x="381527" y="337071"/>
                  <a:pt x="385508" y="341384"/>
                  <a:pt x="390153" y="345365"/>
                </a:cubicBezTo>
                <a:lnTo>
                  <a:pt x="395129" y="349346"/>
                </a:lnTo>
                <a:cubicBezTo>
                  <a:pt x="401101" y="353991"/>
                  <a:pt x="404087" y="358304"/>
                  <a:pt x="404087" y="362285"/>
                </a:cubicBezTo>
                <a:cubicBezTo>
                  <a:pt x="404087" y="364276"/>
                  <a:pt x="403755" y="366266"/>
                  <a:pt x="403091" y="368257"/>
                </a:cubicBezTo>
                <a:cubicBezTo>
                  <a:pt x="402428" y="370247"/>
                  <a:pt x="402096" y="371574"/>
                  <a:pt x="402096" y="372238"/>
                </a:cubicBezTo>
                <a:cubicBezTo>
                  <a:pt x="402096" y="374228"/>
                  <a:pt x="402760" y="376551"/>
                  <a:pt x="404087" y="379205"/>
                </a:cubicBezTo>
                <a:cubicBezTo>
                  <a:pt x="405414" y="381859"/>
                  <a:pt x="406409" y="384181"/>
                  <a:pt x="407073" y="386172"/>
                </a:cubicBezTo>
                <a:cubicBezTo>
                  <a:pt x="401765" y="388826"/>
                  <a:pt x="399110" y="392475"/>
                  <a:pt x="399110" y="397120"/>
                </a:cubicBezTo>
                <a:cubicBezTo>
                  <a:pt x="399110" y="398447"/>
                  <a:pt x="399774" y="400438"/>
                  <a:pt x="401101" y="403092"/>
                </a:cubicBezTo>
                <a:cubicBezTo>
                  <a:pt x="396456" y="410391"/>
                  <a:pt x="393471" y="418353"/>
                  <a:pt x="392143" y="426979"/>
                </a:cubicBezTo>
                <a:cubicBezTo>
                  <a:pt x="391480" y="432287"/>
                  <a:pt x="390485" y="437263"/>
                  <a:pt x="389157" y="441908"/>
                </a:cubicBezTo>
                <a:cubicBezTo>
                  <a:pt x="384513" y="454515"/>
                  <a:pt x="381527" y="467122"/>
                  <a:pt x="380200" y="479729"/>
                </a:cubicBezTo>
                <a:lnTo>
                  <a:pt x="378209" y="491673"/>
                </a:lnTo>
                <a:cubicBezTo>
                  <a:pt x="370247" y="532148"/>
                  <a:pt x="365271" y="572954"/>
                  <a:pt x="363280" y="614093"/>
                </a:cubicBezTo>
                <a:cubicBezTo>
                  <a:pt x="361953" y="624046"/>
                  <a:pt x="357972" y="639307"/>
                  <a:pt x="351336" y="659876"/>
                </a:cubicBezTo>
                <a:cubicBezTo>
                  <a:pt x="350010" y="663194"/>
                  <a:pt x="348683" y="665848"/>
                  <a:pt x="347355" y="667838"/>
                </a:cubicBezTo>
                <a:cubicBezTo>
                  <a:pt x="346029" y="669829"/>
                  <a:pt x="345033" y="671488"/>
                  <a:pt x="344369" y="672815"/>
                </a:cubicBezTo>
                <a:lnTo>
                  <a:pt x="336407" y="665848"/>
                </a:lnTo>
                <a:lnTo>
                  <a:pt x="306549" y="635989"/>
                </a:lnTo>
                <a:lnTo>
                  <a:pt x="249817" y="655895"/>
                </a:lnTo>
                <a:cubicBezTo>
                  <a:pt x="243182" y="658549"/>
                  <a:pt x="237542" y="659876"/>
                  <a:pt x="232897" y="659876"/>
                </a:cubicBezTo>
                <a:cubicBezTo>
                  <a:pt x="225599" y="659876"/>
                  <a:pt x="218300" y="655895"/>
                  <a:pt x="211001" y="647933"/>
                </a:cubicBezTo>
                <a:lnTo>
                  <a:pt x="183133" y="674806"/>
                </a:lnTo>
                <a:cubicBezTo>
                  <a:pt x="172517" y="665516"/>
                  <a:pt x="155929" y="649591"/>
                  <a:pt x="133368" y="627032"/>
                </a:cubicBezTo>
                <a:cubicBezTo>
                  <a:pt x="126070" y="620396"/>
                  <a:pt x="122420" y="612102"/>
                  <a:pt x="122420" y="602149"/>
                </a:cubicBezTo>
                <a:lnTo>
                  <a:pt x="122420" y="597173"/>
                </a:lnTo>
                <a:cubicBezTo>
                  <a:pt x="125075" y="562670"/>
                  <a:pt x="131378" y="528830"/>
                  <a:pt x="141331" y="495654"/>
                </a:cubicBezTo>
                <a:cubicBezTo>
                  <a:pt x="141331" y="494327"/>
                  <a:pt x="141663" y="493331"/>
                  <a:pt x="142326" y="492668"/>
                </a:cubicBezTo>
                <a:cubicBezTo>
                  <a:pt x="142990" y="488687"/>
                  <a:pt x="144151" y="485037"/>
                  <a:pt x="145809" y="481720"/>
                </a:cubicBezTo>
                <a:cubicBezTo>
                  <a:pt x="147469" y="478402"/>
                  <a:pt x="148630" y="475084"/>
                  <a:pt x="149293" y="471767"/>
                </a:cubicBezTo>
                <a:cubicBezTo>
                  <a:pt x="149957" y="468449"/>
                  <a:pt x="150288" y="465795"/>
                  <a:pt x="150288" y="463804"/>
                </a:cubicBezTo>
                <a:cubicBezTo>
                  <a:pt x="150288" y="456506"/>
                  <a:pt x="146307" y="452856"/>
                  <a:pt x="138345" y="452856"/>
                </a:cubicBezTo>
                <a:cubicBezTo>
                  <a:pt x="129719" y="452856"/>
                  <a:pt x="112136" y="458496"/>
                  <a:pt x="85595" y="469776"/>
                </a:cubicBezTo>
                <a:cubicBezTo>
                  <a:pt x="63035" y="478402"/>
                  <a:pt x="42797" y="491341"/>
                  <a:pt x="24882" y="508592"/>
                </a:cubicBezTo>
                <a:cubicBezTo>
                  <a:pt x="23555" y="510583"/>
                  <a:pt x="21233" y="512242"/>
                  <a:pt x="17915" y="513569"/>
                </a:cubicBezTo>
                <a:lnTo>
                  <a:pt x="14929" y="515559"/>
                </a:lnTo>
                <a:lnTo>
                  <a:pt x="0" y="503616"/>
                </a:lnTo>
                <a:lnTo>
                  <a:pt x="32844" y="468781"/>
                </a:lnTo>
                <a:cubicBezTo>
                  <a:pt x="34172" y="466790"/>
                  <a:pt x="35830" y="465131"/>
                  <a:pt x="37821" y="463804"/>
                </a:cubicBezTo>
                <a:cubicBezTo>
                  <a:pt x="61708" y="435936"/>
                  <a:pt x="83438" y="407073"/>
                  <a:pt x="103012" y="377214"/>
                </a:cubicBezTo>
                <a:cubicBezTo>
                  <a:pt x="122586" y="347356"/>
                  <a:pt x="141663" y="317829"/>
                  <a:pt x="160241" y="288634"/>
                </a:cubicBezTo>
                <a:lnTo>
                  <a:pt x="168203" y="275695"/>
                </a:lnTo>
                <a:cubicBezTo>
                  <a:pt x="194081" y="233893"/>
                  <a:pt x="210338" y="204034"/>
                  <a:pt x="216973" y="186119"/>
                </a:cubicBezTo>
                <a:cubicBezTo>
                  <a:pt x="220290" y="178157"/>
                  <a:pt x="223940" y="170526"/>
                  <a:pt x="227921" y="163227"/>
                </a:cubicBezTo>
                <a:cubicBezTo>
                  <a:pt x="234556" y="151284"/>
                  <a:pt x="237874" y="142990"/>
                  <a:pt x="237874" y="138345"/>
                </a:cubicBezTo>
                <a:cubicBezTo>
                  <a:pt x="237874" y="133037"/>
                  <a:pt x="235385" y="127729"/>
                  <a:pt x="230409" y="122421"/>
                </a:cubicBezTo>
                <a:cubicBezTo>
                  <a:pt x="225433" y="117112"/>
                  <a:pt x="220954" y="111804"/>
                  <a:pt x="216973" y="106496"/>
                </a:cubicBezTo>
                <a:lnTo>
                  <a:pt x="210006" y="99529"/>
                </a:lnTo>
                <a:close/>
                <a:moveTo>
                  <a:pt x="594187" y="0"/>
                </a:moveTo>
                <a:cubicBezTo>
                  <a:pt x="602149" y="0"/>
                  <a:pt x="609116" y="3650"/>
                  <a:pt x="615088" y="10948"/>
                </a:cubicBezTo>
                <a:cubicBezTo>
                  <a:pt x="623050" y="20901"/>
                  <a:pt x="631344" y="30522"/>
                  <a:pt x="639970" y="39812"/>
                </a:cubicBezTo>
                <a:cubicBezTo>
                  <a:pt x="651250" y="52419"/>
                  <a:pt x="656890" y="66021"/>
                  <a:pt x="656890" y="80618"/>
                </a:cubicBezTo>
                <a:cubicBezTo>
                  <a:pt x="656890" y="89244"/>
                  <a:pt x="654899" y="97870"/>
                  <a:pt x="650918" y="106496"/>
                </a:cubicBezTo>
                <a:cubicBezTo>
                  <a:pt x="643620" y="122421"/>
                  <a:pt x="635326" y="138345"/>
                  <a:pt x="626036" y="154270"/>
                </a:cubicBezTo>
                <a:cubicBezTo>
                  <a:pt x="610111" y="190100"/>
                  <a:pt x="580253" y="237210"/>
                  <a:pt x="536460" y="295601"/>
                </a:cubicBezTo>
                <a:lnTo>
                  <a:pt x="507597" y="342379"/>
                </a:lnTo>
                <a:cubicBezTo>
                  <a:pt x="505606" y="344370"/>
                  <a:pt x="503948" y="346692"/>
                  <a:pt x="502620" y="349346"/>
                </a:cubicBezTo>
                <a:lnTo>
                  <a:pt x="513568" y="346360"/>
                </a:lnTo>
                <a:cubicBezTo>
                  <a:pt x="545418" y="325791"/>
                  <a:pt x="569637" y="310862"/>
                  <a:pt x="586224" y="301572"/>
                </a:cubicBezTo>
                <a:cubicBezTo>
                  <a:pt x="621392" y="281667"/>
                  <a:pt x="669497" y="270718"/>
                  <a:pt x="730541" y="268728"/>
                </a:cubicBezTo>
                <a:cubicBezTo>
                  <a:pt x="748456" y="270055"/>
                  <a:pt x="761727" y="277851"/>
                  <a:pt x="770353" y="292117"/>
                </a:cubicBezTo>
                <a:cubicBezTo>
                  <a:pt x="778979" y="306383"/>
                  <a:pt x="786277" y="321810"/>
                  <a:pt x="792249" y="338398"/>
                </a:cubicBezTo>
                <a:lnTo>
                  <a:pt x="793244" y="343375"/>
                </a:lnTo>
                <a:lnTo>
                  <a:pt x="791254" y="359299"/>
                </a:lnTo>
                <a:lnTo>
                  <a:pt x="790259" y="361290"/>
                </a:lnTo>
                <a:cubicBezTo>
                  <a:pt x="788268" y="372570"/>
                  <a:pt x="785946" y="383518"/>
                  <a:pt x="783292" y="394134"/>
                </a:cubicBezTo>
                <a:cubicBezTo>
                  <a:pt x="775329" y="427311"/>
                  <a:pt x="769357" y="459160"/>
                  <a:pt x="765376" y="489682"/>
                </a:cubicBezTo>
                <a:cubicBezTo>
                  <a:pt x="760732" y="526176"/>
                  <a:pt x="754097" y="557030"/>
                  <a:pt x="745471" y="582244"/>
                </a:cubicBezTo>
                <a:lnTo>
                  <a:pt x="722579" y="666843"/>
                </a:lnTo>
                <a:cubicBezTo>
                  <a:pt x="720588" y="672815"/>
                  <a:pt x="717603" y="678455"/>
                  <a:pt x="713621" y="683763"/>
                </a:cubicBezTo>
                <a:cubicBezTo>
                  <a:pt x="712958" y="686417"/>
                  <a:pt x="711465" y="689071"/>
                  <a:pt x="709143" y="691725"/>
                </a:cubicBezTo>
                <a:cubicBezTo>
                  <a:pt x="706821" y="694379"/>
                  <a:pt x="705328" y="696702"/>
                  <a:pt x="704664" y="698692"/>
                </a:cubicBezTo>
                <a:cubicBezTo>
                  <a:pt x="702010" y="707318"/>
                  <a:pt x="697697" y="713622"/>
                  <a:pt x="691725" y="717603"/>
                </a:cubicBezTo>
                <a:cubicBezTo>
                  <a:pt x="685753" y="721584"/>
                  <a:pt x="679118" y="724902"/>
                  <a:pt x="671819" y="727556"/>
                </a:cubicBezTo>
                <a:cubicBezTo>
                  <a:pt x="669165" y="728883"/>
                  <a:pt x="666014" y="730376"/>
                  <a:pt x="662364" y="732035"/>
                </a:cubicBezTo>
                <a:cubicBezTo>
                  <a:pt x="658715" y="733693"/>
                  <a:pt x="655231" y="734523"/>
                  <a:pt x="651913" y="734523"/>
                </a:cubicBezTo>
                <a:cubicBezTo>
                  <a:pt x="645278" y="734523"/>
                  <a:pt x="638643" y="731869"/>
                  <a:pt x="632008" y="726560"/>
                </a:cubicBezTo>
                <a:lnTo>
                  <a:pt x="587220" y="686749"/>
                </a:lnTo>
                <a:lnTo>
                  <a:pt x="498639" y="599164"/>
                </a:lnTo>
                <a:cubicBezTo>
                  <a:pt x="476079" y="574613"/>
                  <a:pt x="464799" y="546745"/>
                  <a:pt x="464799" y="515559"/>
                </a:cubicBezTo>
                <a:cubicBezTo>
                  <a:pt x="464799" y="509588"/>
                  <a:pt x="465131" y="503948"/>
                  <a:pt x="465795" y="498640"/>
                </a:cubicBezTo>
                <a:cubicBezTo>
                  <a:pt x="467122" y="476743"/>
                  <a:pt x="485037" y="460155"/>
                  <a:pt x="519540" y="448875"/>
                </a:cubicBezTo>
                <a:cubicBezTo>
                  <a:pt x="524185" y="447548"/>
                  <a:pt x="529162" y="445557"/>
                  <a:pt x="534469" y="442903"/>
                </a:cubicBezTo>
                <a:cubicBezTo>
                  <a:pt x="539778" y="440249"/>
                  <a:pt x="545418" y="438922"/>
                  <a:pt x="551389" y="438922"/>
                </a:cubicBezTo>
                <a:cubicBezTo>
                  <a:pt x="560679" y="438922"/>
                  <a:pt x="568973" y="443899"/>
                  <a:pt x="576272" y="453852"/>
                </a:cubicBezTo>
                <a:cubicBezTo>
                  <a:pt x="580917" y="459823"/>
                  <a:pt x="586224" y="466127"/>
                  <a:pt x="592196" y="472762"/>
                </a:cubicBezTo>
                <a:cubicBezTo>
                  <a:pt x="598168" y="479397"/>
                  <a:pt x="604140" y="486696"/>
                  <a:pt x="610111" y="494658"/>
                </a:cubicBezTo>
                <a:cubicBezTo>
                  <a:pt x="614093" y="499967"/>
                  <a:pt x="616083" y="506270"/>
                  <a:pt x="616083" y="513569"/>
                </a:cubicBezTo>
                <a:cubicBezTo>
                  <a:pt x="616083" y="526839"/>
                  <a:pt x="611107" y="537787"/>
                  <a:pt x="601154" y="546413"/>
                </a:cubicBezTo>
                <a:cubicBezTo>
                  <a:pt x="593855" y="551722"/>
                  <a:pt x="586888" y="554376"/>
                  <a:pt x="580253" y="554376"/>
                </a:cubicBezTo>
                <a:cubicBezTo>
                  <a:pt x="571627" y="554376"/>
                  <a:pt x="563499" y="550229"/>
                  <a:pt x="555868" y="541935"/>
                </a:cubicBezTo>
                <a:cubicBezTo>
                  <a:pt x="548238" y="533640"/>
                  <a:pt x="541437" y="524849"/>
                  <a:pt x="535465" y="515559"/>
                </a:cubicBezTo>
                <a:cubicBezTo>
                  <a:pt x="532811" y="512242"/>
                  <a:pt x="530488" y="509256"/>
                  <a:pt x="528498" y="506602"/>
                </a:cubicBezTo>
                <a:cubicBezTo>
                  <a:pt x="526507" y="503948"/>
                  <a:pt x="524683" y="501128"/>
                  <a:pt x="523024" y="498142"/>
                </a:cubicBezTo>
                <a:cubicBezTo>
                  <a:pt x="521365" y="495156"/>
                  <a:pt x="519043" y="492004"/>
                  <a:pt x="516057" y="488687"/>
                </a:cubicBezTo>
                <a:cubicBezTo>
                  <a:pt x="513071" y="485369"/>
                  <a:pt x="510251" y="483544"/>
                  <a:pt x="507597" y="483213"/>
                </a:cubicBezTo>
                <a:cubicBezTo>
                  <a:pt x="504943" y="482881"/>
                  <a:pt x="503284" y="482715"/>
                  <a:pt x="502620" y="482715"/>
                </a:cubicBezTo>
                <a:cubicBezTo>
                  <a:pt x="499303" y="482715"/>
                  <a:pt x="495156" y="484042"/>
                  <a:pt x="490179" y="486696"/>
                </a:cubicBezTo>
                <a:cubicBezTo>
                  <a:pt x="485203" y="489350"/>
                  <a:pt x="482715" y="493663"/>
                  <a:pt x="482715" y="499635"/>
                </a:cubicBezTo>
                <a:lnTo>
                  <a:pt x="483710" y="506602"/>
                </a:lnTo>
                <a:cubicBezTo>
                  <a:pt x="493663" y="545750"/>
                  <a:pt x="515891" y="576604"/>
                  <a:pt x="550394" y="599164"/>
                </a:cubicBezTo>
                <a:cubicBezTo>
                  <a:pt x="564328" y="607789"/>
                  <a:pt x="577931" y="616747"/>
                  <a:pt x="591201" y="626036"/>
                </a:cubicBezTo>
                <a:lnTo>
                  <a:pt x="619069" y="643952"/>
                </a:lnTo>
                <a:lnTo>
                  <a:pt x="636984" y="650919"/>
                </a:lnTo>
                <a:cubicBezTo>
                  <a:pt x="642293" y="634994"/>
                  <a:pt x="645610" y="623382"/>
                  <a:pt x="646937" y="616084"/>
                </a:cubicBezTo>
                <a:cubicBezTo>
                  <a:pt x="660871" y="556366"/>
                  <a:pt x="670493" y="509919"/>
                  <a:pt x="675800" y="476743"/>
                </a:cubicBezTo>
                <a:cubicBezTo>
                  <a:pt x="681109" y="443567"/>
                  <a:pt x="684095" y="425320"/>
                  <a:pt x="684758" y="422002"/>
                </a:cubicBezTo>
                <a:lnTo>
                  <a:pt x="693716" y="380200"/>
                </a:lnTo>
                <a:lnTo>
                  <a:pt x="693716" y="374228"/>
                </a:lnTo>
                <a:cubicBezTo>
                  <a:pt x="693716" y="345033"/>
                  <a:pt x="680114" y="330436"/>
                  <a:pt x="652909" y="330436"/>
                </a:cubicBezTo>
                <a:cubicBezTo>
                  <a:pt x="638975" y="330436"/>
                  <a:pt x="625373" y="332095"/>
                  <a:pt x="612102" y="335412"/>
                </a:cubicBezTo>
                <a:cubicBezTo>
                  <a:pt x="604804" y="337403"/>
                  <a:pt x="596841" y="339062"/>
                  <a:pt x="588215" y="340389"/>
                </a:cubicBezTo>
                <a:lnTo>
                  <a:pt x="585229" y="340389"/>
                </a:lnTo>
                <a:cubicBezTo>
                  <a:pt x="577931" y="347024"/>
                  <a:pt x="569968" y="351669"/>
                  <a:pt x="561342" y="354323"/>
                </a:cubicBezTo>
                <a:cubicBezTo>
                  <a:pt x="555371" y="355650"/>
                  <a:pt x="547077" y="359963"/>
                  <a:pt x="536460" y="367261"/>
                </a:cubicBezTo>
                <a:lnTo>
                  <a:pt x="451861" y="415035"/>
                </a:lnTo>
                <a:lnTo>
                  <a:pt x="422997" y="385177"/>
                </a:lnTo>
                <a:lnTo>
                  <a:pt x="446884" y="343375"/>
                </a:lnTo>
                <a:cubicBezTo>
                  <a:pt x="480724" y="290292"/>
                  <a:pt x="509919" y="235220"/>
                  <a:pt x="534469" y="178157"/>
                </a:cubicBezTo>
                <a:cubicBezTo>
                  <a:pt x="541105" y="162896"/>
                  <a:pt x="546413" y="146971"/>
                  <a:pt x="550394" y="130383"/>
                </a:cubicBezTo>
                <a:cubicBezTo>
                  <a:pt x="553712" y="118439"/>
                  <a:pt x="555371" y="108155"/>
                  <a:pt x="555371" y="99529"/>
                </a:cubicBezTo>
                <a:lnTo>
                  <a:pt x="556366" y="89576"/>
                </a:lnTo>
                <a:cubicBezTo>
                  <a:pt x="557030" y="81614"/>
                  <a:pt x="558025" y="73983"/>
                  <a:pt x="559352" y="66684"/>
                </a:cubicBezTo>
                <a:lnTo>
                  <a:pt x="560347" y="59717"/>
                </a:lnTo>
                <a:cubicBezTo>
                  <a:pt x="560347" y="51755"/>
                  <a:pt x="556698" y="45452"/>
                  <a:pt x="549399" y="40807"/>
                </a:cubicBezTo>
                <a:lnTo>
                  <a:pt x="519540" y="25878"/>
                </a:lnTo>
                <a:cubicBezTo>
                  <a:pt x="521531" y="18579"/>
                  <a:pt x="528830" y="13271"/>
                  <a:pt x="541437" y="9953"/>
                </a:cubicBezTo>
                <a:cubicBezTo>
                  <a:pt x="573950" y="3318"/>
                  <a:pt x="591533" y="0"/>
                  <a:pt x="594187" y="0"/>
                </a:cubicBezTo>
                <a:close/>
              </a:path>
            </a:pathLst>
          </a:custGeom>
          <a:gradFill>
            <a:gsLst>
              <a:gs pos="100000">
                <a:srgbClr val="A7B9B1"/>
              </a:gs>
              <a:gs pos="64000">
                <a:srgbClr val="2D483A"/>
              </a:gs>
              <a:gs pos="0">
                <a:srgbClr val="A7B9B1"/>
              </a:gs>
              <a:gs pos="33000">
                <a:srgbClr val="4F635A"/>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8000" b="0" i="0" u="none" strike="noStrike" kern="1200" cap="none" spc="0" normalizeH="0" baseline="0" noProof="0" dirty="0">
              <a:ln>
                <a:noFill/>
              </a:ln>
              <a:solidFill>
                <a:srgbClr val="52331D"/>
              </a:solidFill>
              <a:effectLst/>
              <a:uLnTx/>
              <a:uFillTx/>
              <a:latin typeface="鸿雷行书简体" panose="00000505000000000000" pitchFamily="2" charset="-122"/>
              <a:ea typeface="鸿雷行书简体" panose="00000505000000000000" pitchFamily="2" charset="-122"/>
              <a:cs typeface="+mn-ea"/>
              <a:sym typeface="微软雅黑" panose="020B0503020204020204" pitchFamily="34" charset="-122"/>
            </a:endParaRPr>
          </a:p>
        </p:txBody>
      </p:sp>
      <p:sp>
        <p:nvSpPr>
          <p:cNvPr id="39" name="MG-文本框 38"/>
          <p:cNvSpPr txBox="1"/>
          <p:nvPr>
            <p:custDataLst>
              <p:tags r:id="rId10"/>
            </p:custDataLst>
          </p:nvPr>
        </p:nvSpPr>
        <p:spPr>
          <a:xfrm>
            <a:off x="6602197" y="2711743"/>
            <a:ext cx="1020574" cy="762510"/>
          </a:xfrm>
          <a:custGeom>
            <a:avLst/>
            <a:gdLst/>
            <a:ahLst/>
            <a:cxnLst/>
            <a:rect l="l" t="t" r="r" b="b"/>
            <a:pathLst>
              <a:path w="956472" h="714617">
                <a:moveTo>
                  <a:pt x="513569" y="457832"/>
                </a:moveTo>
                <a:cubicBezTo>
                  <a:pt x="520204" y="463141"/>
                  <a:pt x="523522" y="467454"/>
                  <a:pt x="523522" y="470771"/>
                </a:cubicBezTo>
                <a:cubicBezTo>
                  <a:pt x="523522" y="474089"/>
                  <a:pt x="522858" y="478402"/>
                  <a:pt x="521531" y="483710"/>
                </a:cubicBezTo>
                <a:lnTo>
                  <a:pt x="520536" y="483710"/>
                </a:lnTo>
                <a:lnTo>
                  <a:pt x="520536" y="486696"/>
                </a:lnTo>
                <a:cubicBezTo>
                  <a:pt x="518545" y="490677"/>
                  <a:pt x="517550" y="495819"/>
                  <a:pt x="517550" y="502123"/>
                </a:cubicBezTo>
                <a:cubicBezTo>
                  <a:pt x="517550" y="508426"/>
                  <a:pt x="515560" y="513569"/>
                  <a:pt x="511578" y="517550"/>
                </a:cubicBezTo>
                <a:lnTo>
                  <a:pt x="509588" y="521531"/>
                </a:lnTo>
                <a:cubicBezTo>
                  <a:pt x="512242" y="526176"/>
                  <a:pt x="514896" y="528498"/>
                  <a:pt x="517550" y="528498"/>
                </a:cubicBezTo>
                <a:lnTo>
                  <a:pt x="524517" y="526507"/>
                </a:lnTo>
                <a:cubicBezTo>
                  <a:pt x="531816" y="521863"/>
                  <a:pt x="539778" y="518877"/>
                  <a:pt x="548404" y="517550"/>
                </a:cubicBezTo>
                <a:cubicBezTo>
                  <a:pt x="551721" y="517550"/>
                  <a:pt x="554541" y="516886"/>
                  <a:pt x="556864" y="515559"/>
                </a:cubicBezTo>
                <a:cubicBezTo>
                  <a:pt x="559186" y="514232"/>
                  <a:pt x="573950" y="508924"/>
                  <a:pt x="601154" y="499635"/>
                </a:cubicBezTo>
                <a:cubicBezTo>
                  <a:pt x="622387" y="493663"/>
                  <a:pt x="641297" y="487691"/>
                  <a:pt x="657886" y="481719"/>
                </a:cubicBezTo>
                <a:cubicBezTo>
                  <a:pt x="679782" y="474421"/>
                  <a:pt x="693716" y="470771"/>
                  <a:pt x="699688" y="470771"/>
                </a:cubicBezTo>
                <a:cubicBezTo>
                  <a:pt x="709641" y="470771"/>
                  <a:pt x="718764" y="476577"/>
                  <a:pt x="727058" y="488189"/>
                </a:cubicBezTo>
                <a:cubicBezTo>
                  <a:pt x="735352" y="499800"/>
                  <a:pt x="744807" y="510915"/>
                  <a:pt x="755424" y="521531"/>
                </a:cubicBezTo>
                <a:cubicBezTo>
                  <a:pt x="764050" y="529493"/>
                  <a:pt x="769026" y="536128"/>
                  <a:pt x="770353" y="541437"/>
                </a:cubicBezTo>
                <a:cubicBezTo>
                  <a:pt x="770353" y="548735"/>
                  <a:pt x="768031" y="559352"/>
                  <a:pt x="763386" y="573286"/>
                </a:cubicBezTo>
                <a:cubicBezTo>
                  <a:pt x="760068" y="583902"/>
                  <a:pt x="754097" y="593192"/>
                  <a:pt x="745471" y="601154"/>
                </a:cubicBezTo>
                <a:cubicBezTo>
                  <a:pt x="734191" y="609780"/>
                  <a:pt x="723575" y="619069"/>
                  <a:pt x="713622" y="629022"/>
                </a:cubicBezTo>
                <a:cubicBezTo>
                  <a:pt x="708313" y="634994"/>
                  <a:pt x="702010" y="638975"/>
                  <a:pt x="694711" y="640966"/>
                </a:cubicBezTo>
                <a:lnTo>
                  <a:pt x="690730" y="644947"/>
                </a:lnTo>
                <a:cubicBezTo>
                  <a:pt x="692057" y="648928"/>
                  <a:pt x="694711" y="650918"/>
                  <a:pt x="698693" y="650918"/>
                </a:cubicBezTo>
                <a:lnTo>
                  <a:pt x="717603" y="646937"/>
                </a:lnTo>
                <a:lnTo>
                  <a:pt x="722579" y="644947"/>
                </a:lnTo>
                <a:lnTo>
                  <a:pt x="727556" y="645942"/>
                </a:lnTo>
                <a:cubicBezTo>
                  <a:pt x="742153" y="647933"/>
                  <a:pt x="750116" y="650255"/>
                  <a:pt x="751443" y="652909"/>
                </a:cubicBezTo>
                <a:cubicBezTo>
                  <a:pt x="759405" y="664852"/>
                  <a:pt x="768694" y="674805"/>
                  <a:pt x="779311" y="682768"/>
                </a:cubicBezTo>
                <a:cubicBezTo>
                  <a:pt x="780638" y="683431"/>
                  <a:pt x="781633" y="684426"/>
                  <a:pt x="782297" y="685753"/>
                </a:cubicBezTo>
                <a:lnTo>
                  <a:pt x="774334" y="702673"/>
                </a:lnTo>
                <a:cubicBezTo>
                  <a:pt x="758410" y="710636"/>
                  <a:pt x="741490" y="714617"/>
                  <a:pt x="723575" y="714617"/>
                </a:cubicBezTo>
                <a:cubicBezTo>
                  <a:pt x="713622" y="714617"/>
                  <a:pt x="703669" y="713290"/>
                  <a:pt x="693716" y="710636"/>
                </a:cubicBezTo>
                <a:lnTo>
                  <a:pt x="687744" y="709640"/>
                </a:lnTo>
                <a:cubicBezTo>
                  <a:pt x="682436" y="712294"/>
                  <a:pt x="677128" y="713622"/>
                  <a:pt x="671820" y="713622"/>
                </a:cubicBezTo>
                <a:cubicBezTo>
                  <a:pt x="669165" y="713622"/>
                  <a:pt x="666677" y="713290"/>
                  <a:pt x="664355" y="712626"/>
                </a:cubicBezTo>
                <a:cubicBezTo>
                  <a:pt x="662033" y="711963"/>
                  <a:pt x="659544" y="711631"/>
                  <a:pt x="656890" y="711631"/>
                </a:cubicBezTo>
                <a:lnTo>
                  <a:pt x="648928" y="712626"/>
                </a:lnTo>
                <a:cubicBezTo>
                  <a:pt x="645610" y="712626"/>
                  <a:pt x="643288" y="712294"/>
                  <a:pt x="641961" y="711631"/>
                </a:cubicBezTo>
                <a:cubicBezTo>
                  <a:pt x="635325" y="708977"/>
                  <a:pt x="629022" y="707650"/>
                  <a:pt x="623051" y="707650"/>
                </a:cubicBezTo>
                <a:cubicBezTo>
                  <a:pt x="618406" y="707650"/>
                  <a:pt x="614093" y="708313"/>
                  <a:pt x="610112" y="709640"/>
                </a:cubicBezTo>
                <a:lnTo>
                  <a:pt x="604140" y="709640"/>
                </a:lnTo>
                <a:cubicBezTo>
                  <a:pt x="594187" y="709640"/>
                  <a:pt x="586225" y="705659"/>
                  <a:pt x="580253" y="697697"/>
                </a:cubicBezTo>
                <a:cubicBezTo>
                  <a:pt x="578263" y="694379"/>
                  <a:pt x="574282" y="690896"/>
                  <a:pt x="568310" y="687246"/>
                </a:cubicBezTo>
                <a:cubicBezTo>
                  <a:pt x="562338" y="683597"/>
                  <a:pt x="559352" y="679450"/>
                  <a:pt x="559352" y="674805"/>
                </a:cubicBezTo>
                <a:cubicBezTo>
                  <a:pt x="559352" y="667506"/>
                  <a:pt x="568641" y="655895"/>
                  <a:pt x="587220" y="639970"/>
                </a:cubicBezTo>
                <a:cubicBezTo>
                  <a:pt x="603145" y="626700"/>
                  <a:pt x="613761" y="616913"/>
                  <a:pt x="619069" y="610609"/>
                </a:cubicBezTo>
                <a:cubicBezTo>
                  <a:pt x="624377" y="604306"/>
                  <a:pt x="630018" y="598168"/>
                  <a:pt x="635989" y="592196"/>
                </a:cubicBezTo>
                <a:cubicBezTo>
                  <a:pt x="654568" y="573618"/>
                  <a:pt x="667175" y="556034"/>
                  <a:pt x="673810" y="539446"/>
                </a:cubicBezTo>
                <a:cubicBezTo>
                  <a:pt x="673810" y="531484"/>
                  <a:pt x="671985" y="527503"/>
                  <a:pt x="668336" y="527503"/>
                </a:cubicBezTo>
                <a:cubicBezTo>
                  <a:pt x="664686" y="527503"/>
                  <a:pt x="661701" y="527171"/>
                  <a:pt x="659379" y="526507"/>
                </a:cubicBezTo>
                <a:cubicBezTo>
                  <a:pt x="657056" y="525844"/>
                  <a:pt x="654568" y="525512"/>
                  <a:pt x="651914" y="525512"/>
                </a:cubicBezTo>
                <a:cubicBezTo>
                  <a:pt x="648596" y="525512"/>
                  <a:pt x="645278" y="526176"/>
                  <a:pt x="641961" y="527503"/>
                </a:cubicBezTo>
                <a:cubicBezTo>
                  <a:pt x="631344" y="530157"/>
                  <a:pt x="623382" y="531484"/>
                  <a:pt x="618074" y="531484"/>
                </a:cubicBezTo>
                <a:lnTo>
                  <a:pt x="614093" y="531484"/>
                </a:lnTo>
                <a:cubicBezTo>
                  <a:pt x="607457" y="536792"/>
                  <a:pt x="600657" y="540110"/>
                  <a:pt x="593690" y="541437"/>
                </a:cubicBezTo>
                <a:cubicBezTo>
                  <a:pt x="586723" y="542764"/>
                  <a:pt x="571627" y="549731"/>
                  <a:pt x="548404" y="562338"/>
                </a:cubicBezTo>
                <a:lnTo>
                  <a:pt x="544423" y="565324"/>
                </a:lnTo>
                <a:cubicBezTo>
                  <a:pt x="530489" y="574613"/>
                  <a:pt x="520536" y="587220"/>
                  <a:pt x="514564" y="603145"/>
                </a:cubicBezTo>
                <a:cubicBezTo>
                  <a:pt x="513900" y="603145"/>
                  <a:pt x="513569" y="603476"/>
                  <a:pt x="513569" y="604140"/>
                </a:cubicBezTo>
                <a:cubicBezTo>
                  <a:pt x="510914" y="610112"/>
                  <a:pt x="509588" y="616083"/>
                  <a:pt x="509588" y="622055"/>
                </a:cubicBezTo>
                <a:lnTo>
                  <a:pt x="510583" y="631013"/>
                </a:lnTo>
                <a:cubicBezTo>
                  <a:pt x="510583" y="638311"/>
                  <a:pt x="509753" y="644947"/>
                  <a:pt x="508095" y="650918"/>
                </a:cubicBezTo>
                <a:cubicBezTo>
                  <a:pt x="506436" y="656890"/>
                  <a:pt x="505275" y="660539"/>
                  <a:pt x="504611" y="661867"/>
                </a:cubicBezTo>
                <a:cubicBezTo>
                  <a:pt x="503947" y="663194"/>
                  <a:pt x="503616" y="665184"/>
                  <a:pt x="503616" y="667838"/>
                </a:cubicBezTo>
                <a:cubicBezTo>
                  <a:pt x="502952" y="681109"/>
                  <a:pt x="496649" y="690398"/>
                  <a:pt x="484706" y="695706"/>
                </a:cubicBezTo>
                <a:cubicBezTo>
                  <a:pt x="479397" y="699024"/>
                  <a:pt x="474089" y="700683"/>
                  <a:pt x="468781" y="700683"/>
                </a:cubicBezTo>
                <a:cubicBezTo>
                  <a:pt x="457501" y="700683"/>
                  <a:pt x="440913" y="687412"/>
                  <a:pt x="419017" y="660871"/>
                </a:cubicBezTo>
                <a:cubicBezTo>
                  <a:pt x="416362" y="658217"/>
                  <a:pt x="415035" y="654236"/>
                  <a:pt x="415035" y="648928"/>
                </a:cubicBezTo>
                <a:lnTo>
                  <a:pt x="417026" y="641961"/>
                </a:lnTo>
                <a:cubicBezTo>
                  <a:pt x="417026" y="632671"/>
                  <a:pt x="420012" y="625704"/>
                  <a:pt x="425984" y="621060"/>
                </a:cubicBezTo>
                <a:cubicBezTo>
                  <a:pt x="427310" y="619733"/>
                  <a:pt x="427808" y="618240"/>
                  <a:pt x="427477" y="616581"/>
                </a:cubicBezTo>
                <a:cubicBezTo>
                  <a:pt x="427145" y="614922"/>
                  <a:pt x="426979" y="613429"/>
                  <a:pt x="426979" y="612102"/>
                </a:cubicBezTo>
                <a:cubicBezTo>
                  <a:pt x="426979" y="608784"/>
                  <a:pt x="428306" y="605135"/>
                  <a:pt x="430960" y="601154"/>
                </a:cubicBezTo>
                <a:lnTo>
                  <a:pt x="443899" y="571295"/>
                </a:lnTo>
                <a:cubicBezTo>
                  <a:pt x="456506" y="540110"/>
                  <a:pt x="466458" y="519209"/>
                  <a:pt x="473757" y="508592"/>
                </a:cubicBezTo>
                <a:cubicBezTo>
                  <a:pt x="477739" y="500630"/>
                  <a:pt x="480392" y="495985"/>
                  <a:pt x="481720" y="494658"/>
                </a:cubicBezTo>
                <a:cubicBezTo>
                  <a:pt x="484374" y="490677"/>
                  <a:pt x="486032" y="487028"/>
                  <a:pt x="486696" y="483710"/>
                </a:cubicBezTo>
                <a:cubicBezTo>
                  <a:pt x="490677" y="469776"/>
                  <a:pt x="499635" y="461150"/>
                  <a:pt x="513569" y="457832"/>
                </a:cubicBezTo>
                <a:close/>
                <a:moveTo>
                  <a:pt x="55164" y="333304"/>
                </a:moveTo>
                <a:lnTo>
                  <a:pt x="52751" y="336407"/>
                </a:lnTo>
                <a:lnTo>
                  <a:pt x="51393" y="337765"/>
                </a:lnTo>
                <a:lnTo>
                  <a:pt x="52751" y="335412"/>
                </a:lnTo>
                <a:close/>
                <a:moveTo>
                  <a:pt x="94553" y="291619"/>
                </a:moveTo>
                <a:lnTo>
                  <a:pt x="89576" y="298586"/>
                </a:lnTo>
                <a:cubicBezTo>
                  <a:pt x="84268" y="305553"/>
                  <a:pt x="78545" y="312106"/>
                  <a:pt x="72407" y="318243"/>
                </a:cubicBezTo>
                <a:lnTo>
                  <a:pt x="55164" y="333304"/>
                </a:lnTo>
                <a:lnTo>
                  <a:pt x="59718" y="327450"/>
                </a:lnTo>
                <a:cubicBezTo>
                  <a:pt x="71661" y="310862"/>
                  <a:pt x="83273" y="298918"/>
                  <a:pt x="94553" y="291619"/>
                </a:cubicBezTo>
                <a:close/>
                <a:moveTo>
                  <a:pt x="517550" y="256784"/>
                </a:moveTo>
                <a:cubicBezTo>
                  <a:pt x="500962" y="261429"/>
                  <a:pt x="489184" y="265908"/>
                  <a:pt x="482217" y="270221"/>
                </a:cubicBezTo>
                <a:cubicBezTo>
                  <a:pt x="475250" y="274534"/>
                  <a:pt x="467951" y="277851"/>
                  <a:pt x="460321" y="280174"/>
                </a:cubicBezTo>
                <a:cubicBezTo>
                  <a:pt x="452690" y="282496"/>
                  <a:pt x="445557" y="285316"/>
                  <a:pt x="438922" y="288634"/>
                </a:cubicBezTo>
                <a:cubicBezTo>
                  <a:pt x="436268" y="292615"/>
                  <a:pt x="434941" y="296928"/>
                  <a:pt x="434941" y="301572"/>
                </a:cubicBezTo>
                <a:cubicBezTo>
                  <a:pt x="434941" y="306217"/>
                  <a:pt x="435936" y="310364"/>
                  <a:pt x="437927" y="314013"/>
                </a:cubicBezTo>
                <a:cubicBezTo>
                  <a:pt x="439918" y="317663"/>
                  <a:pt x="441576" y="321146"/>
                  <a:pt x="442903" y="324464"/>
                </a:cubicBezTo>
                <a:cubicBezTo>
                  <a:pt x="449539" y="340388"/>
                  <a:pt x="460155" y="352332"/>
                  <a:pt x="474753" y="360294"/>
                </a:cubicBezTo>
                <a:cubicBezTo>
                  <a:pt x="484706" y="344370"/>
                  <a:pt x="492668" y="328113"/>
                  <a:pt x="498640" y="311525"/>
                </a:cubicBezTo>
                <a:lnTo>
                  <a:pt x="501625" y="304558"/>
                </a:lnTo>
                <a:lnTo>
                  <a:pt x="501625" y="298586"/>
                </a:lnTo>
                <a:cubicBezTo>
                  <a:pt x="501625" y="297923"/>
                  <a:pt x="501957" y="297591"/>
                  <a:pt x="502621" y="297591"/>
                </a:cubicBezTo>
                <a:cubicBezTo>
                  <a:pt x="507265" y="292283"/>
                  <a:pt x="510085" y="286975"/>
                  <a:pt x="511081" y="281666"/>
                </a:cubicBezTo>
                <a:cubicBezTo>
                  <a:pt x="512076" y="276358"/>
                  <a:pt x="513569" y="271714"/>
                  <a:pt x="515560" y="267732"/>
                </a:cubicBezTo>
                <a:cubicBezTo>
                  <a:pt x="516223" y="266405"/>
                  <a:pt x="516555" y="264747"/>
                  <a:pt x="516555" y="262756"/>
                </a:cubicBezTo>
                <a:cubicBezTo>
                  <a:pt x="516555" y="260765"/>
                  <a:pt x="516886" y="258775"/>
                  <a:pt x="517550" y="256784"/>
                </a:cubicBezTo>
                <a:close/>
                <a:moveTo>
                  <a:pt x="678787" y="201048"/>
                </a:moveTo>
                <a:cubicBezTo>
                  <a:pt x="674806" y="201048"/>
                  <a:pt x="669000" y="202043"/>
                  <a:pt x="661369" y="204034"/>
                </a:cubicBezTo>
                <a:cubicBezTo>
                  <a:pt x="653738" y="206025"/>
                  <a:pt x="646274" y="207683"/>
                  <a:pt x="638975" y="209010"/>
                </a:cubicBezTo>
                <a:cubicBezTo>
                  <a:pt x="619733" y="213655"/>
                  <a:pt x="607126" y="222281"/>
                  <a:pt x="601154" y="234888"/>
                </a:cubicBezTo>
                <a:lnTo>
                  <a:pt x="599164" y="239864"/>
                </a:lnTo>
                <a:cubicBezTo>
                  <a:pt x="595846" y="246500"/>
                  <a:pt x="593358" y="253467"/>
                  <a:pt x="591699" y="260765"/>
                </a:cubicBezTo>
                <a:cubicBezTo>
                  <a:pt x="590040" y="268064"/>
                  <a:pt x="587884" y="274368"/>
                  <a:pt x="585230" y="279676"/>
                </a:cubicBezTo>
                <a:cubicBezTo>
                  <a:pt x="582575" y="284984"/>
                  <a:pt x="580585" y="289629"/>
                  <a:pt x="579258" y="293610"/>
                </a:cubicBezTo>
                <a:lnTo>
                  <a:pt x="566319" y="327450"/>
                </a:lnTo>
                <a:cubicBezTo>
                  <a:pt x="566319" y="328113"/>
                  <a:pt x="565987" y="329274"/>
                  <a:pt x="565324" y="330933"/>
                </a:cubicBezTo>
                <a:cubicBezTo>
                  <a:pt x="564660" y="332592"/>
                  <a:pt x="563499" y="334583"/>
                  <a:pt x="561840" y="336905"/>
                </a:cubicBezTo>
                <a:cubicBezTo>
                  <a:pt x="560181" y="339227"/>
                  <a:pt x="558688" y="341384"/>
                  <a:pt x="557362" y="343374"/>
                </a:cubicBezTo>
                <a:cubicBezTo>
                  <a:pt x="552053" y="350010"/>
                  <a:pt x="548404" y="358304"/>
                  <a:pt x="546413" y="368257"/>
                </a:cubicBezTo>
                <a:lnTo>
                  <a:pt x="556366" y="368257"/>
                </a:lnTo>
                <a:cubicBezTo>
                  <a:pt x="559020" y="368257"/>
                  <a:pt x="561343" y="367925"/>
                  <a:pt x="563333" y="367261"/>
                </a:cubicBezTo>
                <a:cubicBezTo>
                  <a:pt x="584566" y="359299"/>
                  <a:pt x="602150" y="346692"/>
                  <a:pt x="616084" y="329440"/>
                </a:cubicBezTo>
                <a:lnTo>
                  <a:pt x="641961" y="293610"/>
                </a:lnTo>
                <a:cubicBezTo>
                  <a:pt x="663857" y="261097"/>
                  <a:pt x="678123" y="237874"/>
                  <a:pt x="684758" y="223940"/>
                </a:cubicBezTo>
                <a:cubicBezTo>
                  <a:pt x="686749" y="219295"/>
                  <a:pt x="689071" y="214982"/>
                  <a:pt x="691726" y="211001"/>
                </a:cubicBezTo>
                <a:cubicBezTo>
                  <a:pt x="689735" y="209674"/>
                  <a:pt x="687578" y="207849"/>
                  <a:pt x="685256" y="205527"/>
                </a:cubicBezTo>
                <a:cubicBezTo>
                  <a:pt x="682934" y="203205"/>
                  <a:pt x="680777" y="201712"/>
                  <a:pt x="678787" y="201048"/>
                </a:cubicBezTo>
                <a:close/>
                <a:moveTo>
                  <a:pt x="237874" y="65689"/>
                </a:moveTo>
                <a:cubicBezTo>
                  <a:pt x="249154" y="65689"/>
                  <a:pt x="258443" y="70002"/>
                  <a:pt x="265742" y="78628"/>
                </a:cubicBezTo>
                <a:cubicBezTo>
                  <a:pt x="275695" y="89908"/>
                  <a:pt x="284984" y="101188"/>
                  <a:pt x="293610" y="112468"/>
                </a:cubicBezTo>
                <a:cubicBezTo>
                  <a:pt x="296264" y="115122"/>
                  <a:pt x="297757" y="116946"/>
                  <a:pt x="298089" y="117942"/>
                </a:cubicBezTo>
                <a:cubicBezTo>
                  <a:pt x="298420" y="118937"/>
                  <a:pt x="298587" y="121093"/>
                  <a:pt x="298587" y="124411"/>
                </a:cubicBezTo>
                <a:lnTo>
                  <a:pt x="297591" y="136354"/>
                </a:lnTo>
                <a:cubicBezTo>
                  <a:pt x="297591" y="139672"/>
                  <a:pt x="296596" y="142824"/>
                  <a:pt x="294606" y="145810"/>
                </a:cubicBezTo>
                <a:cubicBezTo>
                  <a:pt x="292615" y="148796"/>
                  <a:pt x="290292" y="151284"/>
                  <a:pt x="287639" y="153274"/>
                </a:cubicBezTo>
                <a:cubicBezTo>
                  <a:pt x="284984" y="155265"/>
                  <a:pt x="282993" y="156924"/>
                  <a:pt x="281667" y="158251"/>
                </a:cubicBezTo>
                <a:cubicBezTo>
                  <a:pt x="280340" y="159578"/>
                  <a:pt x="279012" y="160241"/>
                  <a:pt x="277686" y="160241"/>
                </a:cubicBezTo>
                <a:cubicBezTo>
                  <a:pt x="273705" y="160241"/>
                  <a:pt x="261097" y="157587"/>
                  <a:pt x="239865" y="152279"/>
                </a:cubicBezTo>
                <a:cubicBezTo>
                  <a:pt x="239201" y="152279"/>
                  <a:pt x="237874" y="151947"/>
                  <a:pt x="235884" y="151284"/>
                </a:cubicBezTo>
                <a:cubicBezTo>
                  <a:pt x="233893" y="150620"/>
                  <a:pt x="232566" y="149957"/>
                  <a:pt x="231902" y="149293"/>
                </a:cubicBezTo>
                <a:cubicBezTo>
                  <a:pt x="228585" y="143985"/>
                  <a:pt x="223940" y="140502"/>
                  <a:pt x="217968" y="138843"/>
                </a:cubicBezTo>
                <a:cubicBezTo>
                  <a:pt x="211997" y="137184"/>
                  <a:pt x="204366" y="133203"/>
                  <a:pt x="195077" y="126899"/>
                </a:cubicBezTo>
                <a:cubicBezTo>
                  <a:pt x="185787" y="120596"/>
                  <a:pt x="175834" y="117444"/>
                  <a:pt x="165218" y="117444"/>
                </a:cubicBezTo>
                <a:cubicBezTo>
                  <a:pt x="150620" y="114126"/>
                  <a:pt x="141331" y="112468"/>
                  <a:pt x="137350" y="112468"/>
                </a:cubicBezTo>
                <a:cubicBezTo>
                  <a:pt x="140667" y="101851"/>
                  <a:pt x="146971" y="94884"/>
                  <a:pt x="156261" y="91566"/>
                </a:cubicBezTo>
                <a:cubicBezTo>
                  <a:pt x="160242" y="90239"/>
                  <a:pt x="163891" y="88415"/>
                  <a:pt x="167209" y="86092"/>
                </a:cubicBezTo>
                <a:cubicBezTo>
                  <a:pt x="170526" y="83770"/>
                  <a:pt x="173844" y="81945"/>
                  <a:pt x="177162" y="80618"/>
                </a:cubicBezTo>
                <a:cubicBezTo>
                  <a:pt x="182469" y="77301"/>
                  <a:pt x="188607" y="74812"/>
                  <a:pt x="195574" y="73154"/>
                </a:cubicBezTo>
                <a:cubicBezTo>
                  <a:pt x="202541" y="71495"/>
                  <a:pt x="210006" y="70002"/>
                  <a:pt x="217968" y="68675"/>
                </a:cubicBezTo>
                <a:close/>
                <a:moveTo>
                  <a:pt x="651914" y="0"/>
                </a:moveTo>
                <a:cubicBezTo>
                  <a:pt x="657222" y="0"/>
                  <a:pt x="661867" y="2322"/>
                  <a:pt x="665848" y="6967"/>
                </a:cubicBezTo>
                <a:cubicBezTo>
                  <a:pt x="666511" y="7631"/>
                  <a:pt x="666843" y="8626"/>
                  <a:pt x="666843" y="9953"/>
                </a:cubicBezTo>
                <a:lnTo>
                  <a:pt x="673810" y="17915"/>
                </a:lnTo>
                <a:cubicBezTo>
                  <a:pt x="680445" y="28532"/>
                  <a:pt x="689071" y="37489"/>
                  <a:pt x="699688" y="44788"/>
                </a:cubicBezTo>
                <a:cubicBezTo>
                  <a:pt x="706986" y="50760"/>
                  <a:pt x="710636" y="57395"/>
                  <a:pt x="710636" y="64694"/>
                </a:cubicBezTo>
                <a:cubicBezTo>
                  <a:pt x="710636" y="70665"/>
                  <a:pt x="708313" y="76637"/>
                  <a:pt x="703669" y="82609"/>
                </a:cubicBezTo>
                <a:cubicBezTo>
                  <a:pt x="697033" y="91235"/>
                  <a:pt x="688242" y="96543"/>
                  <a:pt x="677294" y="98533"/>
                </a:cubicBezTo>
                <a:cubicBezTo>
                  <a:pt x="666346" y="100524"/>
                  <a:pt x="658217" y="107159"/>
                  <a:pt x="652909" y="118439"/>
                </a:cubicBezTo>
                <a:cubicBezTo>
                  <a:pt x="648928" y="131046"/>
                  <a:pt x="643620" y="142990"/>
                  <a:pt x="636985" y="154270"/>
                </a:cubicBezTo>
                <a:lnTo>
                  <a:pt x="629022" y="170194"/>
                </a:lnTo>
                <a:cubicBezTo>
                  <a:pt x="631013" y="171521"/>
                  <a:pt x="633335" y="172185"/>
                  <a:pt x="635989" y="172185"/>
                </a:cubicBezTo>
                <a:cubicBezTo>
                  <a:pt x="639307" y="172185"/>
                  <a:pt x="645445" y="170692"/>
                  <a:pt x="654402" y="167706"/>
                </a:cubicBezTo>
                <a:cubicBezTo>
                  <a:pt x="663360" y="164720"/>
                  <a:pt x="672815" y="161237"/>
                  <a:pt x="682768" y="157256"/>
                </a:cubicBezTo>
                <a:cubicBezTo>
                  <a:pt x="713953" y="143985"/>
                  <a:pt x="732864" y="137350"/>
                  <a:pt x="739499" y="137350"/>
                </a:cubicBezTo>
                <a:cubicBezTo>
                  <a:pt x="747462" y="137350"/>
                  <a:pt x="753765" y="143985"/>
                  <a:pt x="758410" y="157256"/>
                </a:cubicBezTo>
                <a:cubicBezTo>
                  <a:pt x="761064" y="163227"/>
                  <a:pt x="765045" y="171024"/>
                  <a:pt x="770353" y="180645"/>
                </a:cubicBezTo>
                <a:cubicBezTo>
                  <a:pt x="775661" y="190266"/>
                  <a:pt x="778316" y="199721"/>
                  <a:pt x="778316" y="209010"/>
                </a:cubicBezTo>
                <a:cubicBezTo>
                  <a:pt x="778316" y="220954"/>
                  <a:pt x="774002" y="231902"/>
                  <a:pt x="765377" y="241855"/>
                </a:cubicBezTo>
                <a:lnTo>
                  <a:pt x="751443" y="260765"/>
                </a:lnTo>
                <a:cubicBezTo>
                  <a:pt x="737509" y="274699"/>
                  <a:pt x="725565" y="289297"/>
                  <a:pt x="715612" y="304558"/>
                </a:cubicBezTo>
                <a:lnTo>
                  <a:pt x="701678" y="323469"/>
                </a:lnTo>
                <a:cubicBezTo>
                  <a:pt x="699688" y="327450"/>
                  <a:pt x="698693" y="330436"/>
                  <a:pt x="698693" y="332426"/>
                </a:cubicBezTo>
                <a:lnTo>
                  <a:pt x="703669" y="333421"/>
                </a:lnTo>
                <a:lnTo>
                  <a:pt x="711631" y="332426"/>
                </a:lnTo>
                <a:cubicBezTo>
                  <a:pt x="728883" y="327118"/>
                  <a:pt x="765045" y="320151"/>
                  <a:pt x="820118" y="311525"/>
                </a:cubicBezTo>
                <a:lnTo>
                  <a:pt x="835047" y="309535"/>
                </a:lnTo>
                <a:cubicBezTo>
                  <a:pt x="844336" y="308207"/>
                  <a:pt x="853957" y="307544"/>
                  <a:pt x="863910" y="307544"/>
                </a:cubicBezTo>
                <a:lnTo>
                  <a:pt x="884811" y="306549"/>
                </a:lnTo>
                <a:cubicBezTo>
                  <a:pt x="894764" y="306549"/>
                  <a:pt x="914670" y="325791"/>
                  <a:pt x="944529" y="364275"/>
                </a:cubicBezTo>
                <a:lnTo>
                  <a:pt x="956472" y="379205"/>
                </a:lnTo>
                <a:cubicBezTo>
                  <a:pt x="955808" y="385840"/>
                  <a:pt x="952491" y="391480"/>
                  <a:pt x="946519" y="396125"/>
                </a:cubicBezTo>
                <a:cubicBezTo>
                  <a:pt x="937230" y="402760"/>
                  <a:pt x="926945" y="406077"/>
                  <a:pt x="915665" y="406077"/>
                </a:cubicBezTo>
                <a:cubicBezTo>
                  <a:pt x="899741" y="405414"/>
                  <a:pt x="883816" y="404087"/>
                  <a:pt x="867892" y="402096"/>
                </a:cubicBezTo>
                <a:lnTo>
                  <a:pt x="864906" y="401101"/>
                </a:lnTo>
                <a:cubicBezTo>
                  <a:pt x="854953" y="396456"/>
                  <a:pt x="845000" y="394134"/>
                  <a:pt x="835047" y="394134"/>
                </a:cubicBezTo>
                <a:lnTo>
                  <a:pt x="828080" y="394134"/>
                </a:lnTo>
                <a:cubicBezTo>
                  <a:pt x="822108" y="394134"/>
                  <a:pt x="816468" y="393802"/>
                  <a:pt x="811160" y="393139"/>
                </a:cubicBezTo>
                <a:lnTo>
                  <a:pt x="784287" y="392143"/>
                </a:lnTo>
                <a:cubicBezTo>
                  <a:pt x="724570" y="392143"/>
                  <a:pt x="665516" y="398779"/>
                  <a:pt x="607126" y="412049"/>
                </a:cubicBezTo>
                <a:cubicBezTo>
                  <a:pt x="580585" y="419348"/>
                  <a:pt x="553380" y="424988"/>
                  <a:pt x="525512" y="428969"/>
                </a:cubicBezTo>
                <a:lnTo>
                  <a:pt x="522527" y="428969"/>
                </a:lnTo>
                <a:cubicBezTo>
                  <a:pt x="495985" y="435604"/>
                  <a:pt x="467786" y="443898"/>
                  <a:pt x="437927" y="453851"/>
                </a:cubicBezTo>
                <a:lnTo>
                  <a:pt x="369252" y="481719"/>
                </a:lnTo>
                <a:cubicBezTo>
                  <a:pt x="352664" y="487028"/>
                  <a:pt x="336076" y="491672"/>
                  <a:pt x="319488" y="495653"/>
                </a:cubicBezTo>
                <a:cubicBezTo>
                  <a:pt x="309535" y="496980"/>
                  <a:pt x="303231" y="498307"/>
                  <a:pt x="300577" y="499635"/>
                </a:cubicBezTo>
                <a:cubicBezTo>
                  <a:pt x="297923" y="500962"/>
                  <a:pt x="296264" y="502952"/>
                  <a:pt x="295601" y="505606"/>
                </a:cubicBezTo>
                <a:lnTo>
                  <a:pt x="278681" y="542432"/>
                </a:lnTo>
                <a:cubicBezTo>
                  <a:pt x="277354" y="545086"/>
                  <a:pt x="276358" y="548072"/>
                  <a:pt x="275695" y="551390"/>
                </a:cubicBezTo>
                <a:lnTo>
                  <a:pt x="249818" y="608121"/>
                </a:lnTo>
                <a:cubicBezTo>
                  <a:pt x="248490" y="613429"/>
                  <a:pt x="246665" y="617908"/>
                  <a:pt x="244344" y="621557"/>
                </a:cubicBezTo>
                <a:cubicBezTo>
                  <a:pt x="242021" y="625207"/>
                  <a:pt x="240196" y="628690"/>
                  <a:pt x="238869" y="632008"/>
                </a:cubicBezTo>
                <a:cubicBezTo>
                  <a:pt x="237542" y="637980"/>
                  <a:pt x="235717" y="642127"/>
                  <a:pt x="233395" y="644449"/>
                </a:cubicBezTo>
                <a:cubicBezTo>
                  <a:pt x="231073" y="646771"/>
                  <a:pt x="229912" y="648596"/>
                  <a:pt x="229912" y="649923"/>
                </a:cubicBezTo>
                <a:cubicBezTo>
                  <a:pt x="228585" y="655895"/>
                  <a:pt x="225931" y="660871"/>
                  <a:pt x="221950" y="664852"/>
                </a:cubicBezTo>
                <a:cubicBezTo>
                  <a:pt x="208679" y="679450"/>
                  <a:pt x="200053" y="686749"/>
                  <a:pt x="196072" y="686749"/>
                </a:cubicBezTo>
                <a:cubicBezTo>
                  <a:pt x="191427" y="686749"/>
                  <a:pt x="184294" y="681772"/>
                  <a:pt x="174673" y="671819"/>
                </a:cubicBezTo>
                <a:cubicBezTo>
                  <a:pt x="165052" y="661867"/>
                  <a:pt x="154270" y="650918"/>
                  <a:pt x="142326" y="638975"/>
                </a:cubicBezTo>
                <a:cubicBezTo>
                  <a:pt x="134364" y="631013"/>
                  <a:pt x="130383" y="622387"/>
                  <a:pt x="130383" y="613097"/>
                </a:cubicBezTo>
                <a:cubicBezTo>
                  <a:pt x="130383" y="610443"/>
                  <a:pt x="130714" y="607457"/>
                  <a:pt x="131378" y="604140"/>
                </a:cubicBezTo>
                <a:cubicBezTo>
                  <a:pt x="132042" y="600822"/>
                  <a:pt x="132374" y="596841"/>
                  <a:pt x="132374" y="592196"/>
                </a:cubicBezTo>
                <a:lnTo>
                  <a:pt x="132374" y="571295"/>
                </a:lnTo>
                <a:cubicBezTo>
                  <a:pt x="132374" y="562669"/>
                  <a:pt x="133369" y="553712"/>
                  <a:pt x="135359" y="544423"/>
                </a:cubicBezTo>
                <a:cubicBezTo>
                  <a:pt x="137350" y="517882"/>
                  <a:pt x="143322" y="492004"/>
                  <a:pt x="153275" y="466790"/>
                </a:cubicBezTo>
                <a:lnTo>
                  <a:pt x="153275" y="462809"/>
                </a:lnTo>
                <a:cubicBezTo>
                  <a:pt x="153275" y="456837"/>
                  <a:pt x="154601" y="450865"/>
                  <a:pt x="157256" y="444894"/>
                </a:cubicBezTo>
                <a:cubicBezTo>
                  <a:pt x="159910" y="438922"/>
                  <a:pt x="161237" y="432287"/>
                  <a:pt x="161237" y="424988"/>
                </a:cubicBezTo>
                <a:cubicBezTo>
                  <a:pt x="161237" y="417689"/>
                  <a:pt x="162564" y="410390"/>
                  <a:pt x="165218" y="403092"/>
                </a:cubicBezTo>
                <a:cubicBezTo>
                  <a:pt x="167872" y="395793"/>
                  <a:pt x="169199" y="388162"/>
                  <a:pt x="169199" y="380200"/>
                </a:cubicBezTo>
                <a:cubicBezTo>
                  <a:pt x="169199" y="376219"/>
                  <a:pt x="167540" y="372238"/>
                  <a:pt x="164223" y="368257"/>
                </a:cubicBezTo>
                <a:lnTo>
                  <a:pt x="144317" y="383186"/>
                </a:lnTo>
                <a:cubicBezTo>
                  <a:pt x="127065" y="391148"/>
                  <a:pt x="110809" y="400769"/>
                  <a:pt x="95548" y="412049"/>
                </a:cubicBezTo>
                <a:lnTo>
                  <a:pt x="91567" y="415035"/>
                </a:lnTo>
                <a:cubicBezTo>
                  <a:pt x="78959" y="421007"/>
                  <a:pt x="66685" y="425983"/>
                  <a:pt x="54741" y="429964"/>
                </a:cubicBezTo>
                <a:cubicBezTo>
                  <a:pt x="49433" y="431955"/>
                  <a:pt x="44456" y="432950"/>
                  <a:pt x="39812" y="432950"/>
                </a:cubicBezTo>
                <a:cubicBezTo>
                  <a:pt x="31850" y="432950"/>
                  <a:pt x="24219" y="427974"/>
                  <a:pt x="16920" y="418021"/>
                </a:cubicBezTo>
                <a:cubicBezTo>
                  <a:pt x="13602" y="414040"/>
                  <a:pt x="9953" y="410225"/>
                  <a:pt x="5972" y="406575"/>
                </a:cubicBezTo>
                <a:cubicBezTo>
                  <a:pt x="1991" y="402926"/>
                  <a:pt x="0" y="398447"/>
                  <a:pt x="0" y="393139"/>
                </a:cubicBezTo>
                <a:cubicBezTo>
                  <a:pt x="0" y="389158"/>
                  <a:pt x="996" y="386172"/>
                  <a:pt x="2986" y="384181"/>
                </a:cubicBezTo>
                <a:cubicBezTo>
                  <a:pt x="4977" y="382191"/>
                  <a:pt x="6635" y="380200"/>
                  <a:pt x="7963" y="378209"/>
                </a:cubicBezTo>
                <a:cubicBezTo>
                  <a:pt x="9289" y="376219"/>
                  <a:pt x="10948" y="374228"/>
                  <a:pt x="12939" y="372238"/>
                </a:cubicBezTo>
                <a:cubicBezTo>
                  <a:pt x="14930" y="370247"/>
                  <a:pt x="17252" y="369086"/>
                  <a:pt x="19906" y="368754"/>
                </a:cubicBezTo>
                <a:cubicBezTo>
                  <a:pt x="22560" y="368422"/>
                  <a:pt x="24716" y="366598"/>
                  <a:pt x="26375" y="363280"/>
                </a:cubicBezTo>
                <a:cubicBezTo>
                  <a:pt x="28034" y="359962"/>
                  <a:pt x="34503" y="353327"/>
                  <a:pt x="45784" y="343374"/>
                </a:cubicBezTo>
                <a:lnTo>
                  <a:pt x="51393" y="337765"/>
                </a:lnTo>
                <a:lnTo>
                  <a:pt x="49018" y="341881"/>
                </a:lnTo>
                <a:cubicBezTo>
                  <a:pt x="47857" y="343540"/>
                  <a:pt x="46779" y="344701"/>
                  <a:pt x="45784" y="345365"/>
                </a:cubicBezTo>
                <a:cubicBezTo>
                  <a:pt x="36494" y="354654"/>
                  <a:pt x="29859" y="365602"/>
                  <a:pt x="25878" y="378209"/>
                </a:cubicBezTo>
                <a:cubicBezTo>
                  <a:pt x="29195" y="380864"/>
                  <a:pt x="32513" y="382191"/>
                  <a:pt x="35831" y="382191"/>
                </a:cubicBezTo>
                <a:cubicBezTo>
                  <a:pt x="41138" y="382191"/>
                  <a:pt x="46613" y="380532"/>
                  <a:pt x="52253" y="377214"/>
                </a:cubicBezTo>
                <a:cubicBezTo>
                  <a:pt x="57893" y="373896"/>
                  <a:pt x="63699" y="370579"/>
                  <a:pt x="69670" y="367261"/>
                </a:cubicBezTo>
                <a:cubicBezTo>
                  <a:pt x="89576" y="357308"/>
                  <a:pt x="110145" y="344038"/>
                  <a:pt x="131378" y="327450"/>
                </a:cubicBezTo>
                <a:cubicBezTo>
                  <a:pt x="157256" y="310198"/>
                  <a:pt x="174176" y="297591"/>
                  <a:pt x="182138" y="289629"/>
                </a:cubicBezTo>
                <a:cubicBezTo>
                  <a:pt x="193418" y="280339"/>
                  <a:pt x="203039" y="275695"/>
                  <a:pt x="211001" y="275695"/>
                </a:cubicBezTo>
                <a:cubicBezTo>
                  <a:pt x="222945" y="275695"/>
                  <a:pt x="231570" y="280008"/>
                  <a:pt x="236879" y="288634"/>
                </a:cubicBezTo>
                <a:cubicBezTo>
                  <a:pt x="242187" y="297259"/>
                  <a:pt x="248822" y="304558"/>
                  <a:pt x="256785" y="310530"/>
                </a:cubicBezTo>
                <a:cubicBezTo>
                  <a:pt x="264747" y="316502"/>
                  <a:pt x="268728" y="324132"/>
                  <a:pt x="268728" y="333421"/>
                </a:cubicBezTo>
                <a:cubicBezTo>
                  <a:pt x="268064" y="339393"/>
                  <a:pt x="266406" y="346360"/>
                  <a:pt x="263752" y="354323"/>
                </a:cubicBezTo>
                <a:cubicBezTo>
                  <a:pt x="261097" y="362285"/>
                  <a:pt x="259439" y="370247"/>
                  <a:pt x="258775" y="378209"/>
                </a:cubicBezTo>
                <a:cubicBezTo>
                  <a:pt x="258775" y="394134"/>
                  <a:pt x="253799" y="409063"/>
                  <a:pt x="243846" y="422997"/>
                </a:cubicBezTo>
                <a:cubicBezTo>
                  <a:pt x="241191" y="430960"/>
                  <a:pt x="239201" y="438922"/>
                  <a:pt x="237874" y="446884"/>
                </a:cubicBezTo>
                <a:cubicBezTo>
                  <a:pt x="233893" y="471435"/>
                  <a:pt x="230741" y="484871"/>
                  <a:pt x="228419" y="487193"/>
                </a:cubicBezTo>
                <a:cubicBezTo>
                  <a:pt x="226096" y="489516"/>
                  <a:pt x="224603" y="491340"/>
                  <a:pt x="223940" y="492668"/>
                </a:cubicBezTo>
                <a:cubicBezTo>
                  <a:pt x="225267" y="495322"/>
                  <a:pt x="225931" y="498307"/>
                  <a:pt x="225931" y="501625"/>
                </a:cubicBezTo>
                <a:cubicBezTo>
                  <a:pt x="225931" y="504279"/>
                  <a:pt x="224769" y="507763"/>
                  <a:pt x="222447" y="512076"/>
                </a:cubicBezTo>
                <a:cubicBezTo>
                  <a:pt x="220125" y="516389"/>
                  <a:pt x="218964" y="523522"/>
                  <a:pt x="218964" y="533474"/>
                </a:cubicBezTo>
                <a:cubicBezTo>
                  <a:pt x="218964" y="534801"/>
                  <a:pt x="220290" y="536792"/>
                  <a:pt x="222945" y="539446"/>
                </a:cubicBezTo>
                <a:cubicBezTo>
                  <a:pt x="226262" y="539446"/>
                  <a:pt x="228917" y="538285"/>
                  <a:pt x="230907" y="535963"/>
                </a:cubicBezTo>
                <a:cubicBezTo>
                  <a:pt x="232898" y="533640"/>
                  <a:pt x="234722" y="530986"/>
                  <a:pt x="236381" y="528000"/>
                </a:cubicBezTo>
                <a:cubicBezTo>
                  <a:pt x="238040" y="525014"/>
                  <a:pt x="241191" y="520204"/>
                  <a:pt x="245836" y="513569"/>
                </a:cubicBezTo>
                <a:cubicBezTo>
                  <a:pt x="253799" y="498971"/>
                  <a:pt x="258443" y="491009"/>
                  <a:pt x="259770" y="489682"/>
                </a:cubicBezTo>
                <a:cubicBezTo>
                  <a:pt x="262424" y="484373"/>
                  <a:pt x="263752" y="480061"/>
                  <a:pt x="263752" y="476743"/>
                </a:cubicBezTo>
                <a:lnTo>
                  <a:pt x="261761" y="466790"/>
                </a:lnTo>
                <a:cubicBezTo>
                  <a:pt x="261761" y="462809"/>
                  <a:pt x="264747" y="459491"/>
                  <a:pt x="270719" y="456837"/>
                </a:cubicBezTo>
                <a:cubicBezTo>
                  <a:pt x="281998" y="453520"/>
                  <a:pt x="291288" y="444562"/>
                  <a:pt x="298587" y="429964"/>
                </a:cubicBezTo>
                <a:cubicBezTo>
                  <a:pt x="303895" y="421339"/>
                  <a:pt x="327450" y="396788"/>
                  <a:pt x="369252" y="356313"/>
                </a:cubicBezTo>
                <a:lnTo>
                  <a:pt x="382191" y="344370"/>
                </a:lnTo>
                <a:cubicBezTo>
                  <a:pt x="382854" y="345033"/>
                  <a:pt x="384181" y="345365"/>
                  <a:pt x="386172" y="345365"/>
                </a:cubicBezTo>
                <a:cubicBezTo>
                  <a:pt x="373565" y="360626"/>
                  <a:pt x="362617" y="374892"/>
                  <a:pt x="353328" y="388162"/>
                </a:cubicBezTo>
                <a:cubicBezTo>
                  <a:pt x="347356" y="398115"/>
                  <a:pt x="341715" y="408732"/>
                  <a:pt x="336408" y="420012"/>
                </a:cubicBezTo>
                <a:lnTo>
                  <a:pt x="328445" y="433946"/>
                </a:lnTo>
                <a:lnTo>
                  <a:pt x="335412" y="433946"/>
                </a:lnTo>
                <a:cubicBezTo>
                  <a:pt x="338730" y="433946"/>
                  <a:pt x="352996" y="430296"/>
                  <a:pt x="378210" y="422997"/>
                </a:cubicBezTo>
                <a:lnTo>
                  <a:pt x="425984" y="410059"/>
                </a:lnTo>
                <a:cubicBezTo>
                  <a:pt x="436600" y="407405"/>
                  <a:pt x="441908" y="400769"/>
                  <a:pt x="441908" y="390153"/>
                </a:cubicBezTo>
                <a:cubicBezTo>
                  <a:pt x="441908" y="388162"/>
                  <a:pt x="438922" y="375887"/>
                  <a:pt x="432951" y="353327"/>
                </a:cubicBezTo>
                <a:cubicBezTo>
                  <a:pt x="427642" y="336076"/>
                  <a:pt x="424988" y="326454"/>
                  <a:pt x="424988" y="324464"/>
                </a:cubicBezTo>
                <a:cubicBezTo>
                  <a:pt x="423661" y="319819"/>
                  <a:pt x="422334" y="315838"/>
                  <a:pt x="421007" y="312520"/>
                </a:cubicBezTo>
                <a:cubicBezTo>
                  <a:pt x="419680" y="309203"/>
                  <a:pt x="417689" y="306217"/>
                  <a:pt x="415035" y="303563"/>
                </a:cubicBezTo>
                <a:lnTo>
                  <a:pt x="381196" y="270718"/>
                </a:lnTo>
                <a:cubicBezTo>
                  <a:pt x="394466" y="262092"/>
                  <a:pt x="408897" y="255955"/>
                  <a:pt x="424491" y="252305"/>
                </a:cubicBezTo>
                <a:cubicBezTo>
                  <a:pt x="440083" y="248656"/>
                  <a:pt x="455842" y="242850"/>
                  <a:pt x="471767" y="234888"/>
                </a:cubicBezTo>
                <a:cubicBezTo>
                  <a:pt x="480392" y="230243"/>
                  <a:pt x="494658" y="224935"/>
                  <a:pt x="514564" y="218963"/>
                </a:cubicBezTo>
                <a:cubicBezTo>
                  <a:pt x="521863" y="216309"/>
                  <a:pt x="528664" y="213323"/>
                  <a:pt x="534968" y="210006"/>
                </a:cubicBezTo>
                <a:cubicBezTo>
                  <a:pt x="541271" y="206688"/>
                  <a:pt x="545750" y="202043"/>
                  <a:pt x="548404" y="196072"/>
                </a:cubicBezTo>
                <a:cubicBezTo>
                  <a:pt x="566319" y="160241"/>
                  <a:pt x="576603" y="139009"/>
                  <a:pt x="579258" y="132373"/>
                </a:cubicBezTo>
                <a:lnTo>
                  <a:pt x="597173" y="95548"/>
                </a:lnTo>
                <a:lnTo>
                  <a:pt x="587220" y="94552"/>
                </a:lnTo>
                <a:cubicBezTo>
                  <a:pt x="581912" y="94552"/>
                  <a:pt x="576935" y="95548"/>
                  <a:pt x="572291" y="97538"/>
                </a:cubicBezTo>
                <a:cubicBezTo>
                  <a:pt x="561011" y="102183"/>
                  <a:pt x="549399" y="106496"/>
                  <a:pt x="537456" y="110477"/>
                </a:cubicBezTo>
                <a:cubicBezTo>
                  <a:pt x="531484" y="111804"/>
                  <a:pt x="525512" y="113795"/>
                  <a:pt x="519541" y="116449"/>
                </a:cubicBezTo>
                <a:cubicBezTo>
                  <a:pt x="516223" y="117112"/>
                  <a:pt x="513237" y="118439"/>
                  <a:pt x="510583" y="120430"/>
                </a:cubicBezTo>
                <a:cubicBezTo>
                  <a:pt x="509919" y="120430"/>
                  <a:pt x="509588" y="120762"/>
                  <a:pt x="509588" y="121425"/>
                </a:cubicBezTo>
                <a:cubicBezTo>
                  <a:pt x="505607" y="123416"/>
                  <a:pt x="501294" y="124411"/>
                  <a:pt x="496649" y="124411"/>
                </a:cubicBezTo>
                <a:lnTo>
                  <a:pt x="489682" y="123416"/>
                </a:lnTo>
                <a:cubicBezTo>
                  <a:pt x="480392" y="123416"/>
                  <a:pt x="471435" y="118108"/>
                  <a:pt x="462809" y="107491"/>
                </a:cubicBezTo>
                <a:lnTo>
                  <a:pt x="461814" y="107491"/>
                </a:lnTo>
                <a:lnTo>
                  <a:pt x="447880" y="93557"/>
                </a:lnTo>
                <a:cubicBezTo>
                  <a:pt x="445225" y="92230"/>
                  <a:pt x="442903" y="90571"/>
                  <a:pt x="440913" y="88581"/>
                </a:cubicBezTo>
                <a:lnTo>
                  <a:pt x="443899" y="78628"/>
                </a:lnTo>
                <a:cubicBezTo>
                  <a:pt x="446553" y="71329"/>
                  <a:pt x="451529" y="67348"/>
                  <a:pt x="458828" y="66684"/>
                </a:cubicBezTo>
                <a:cubicBezTo>
                  <a:pt x="477407" y="64694"/>
                  <a:pt x="496649" y="57063"/>
                  <a:pt x="516555" y="43793"/>
                </a:cubicBezTo>
                <a:cubicBezTo>
                  <a:pt x="517218" y="43793"/>
                  <a:pt x="518048" y="43295"/>
                  <a:pt x="519043" y="42300"/>
                </a:cubicBezTo>
                <a:cubicBezTo>
                  <a:pt x="520038" y="41304"/>
                  <a:pt x="521199" y="40475"/>
                  <a:pt x="522527" y="39812"/>
                </a:cubicBezTo>
                <a:cubicBezTo>
                  <a:pt x="529825" y="37821"/>
                  <a:pt x="537124" y="34835"/>
                  <a:pt x="544423" y="30854"/>
                </a:cubicBezTo>
                <a:cubicBezTo>
                  <a:pt x="558357" y="22228"/>
                  <a:pt x="576935" y="15593"/>
                  <a:pt x="600159" y="10948"/>
                </a:cubicBezTo>
                <a:cubicBezTo>
                  <a:pt x="603476" y="10285"/>
                  <a:pt x="607292" y="9289"/>
                  <a:pt x="611605" y="7962"/>
                </a:cubicBezTo>
                <a:cubicBezTo>
                  <a:pt x="615917" y="6635"/>
                  <a:pt x="620728" y="5640"/>
                  <a:pt x="626036" y="4976"/>
                </a:cubicBezTo>
                <a:cubicBezTo>
                  <a:pt x="631344" y="4313"/>
                  <a:pt x="636985" y="2986"/>
                  <a:pt x="642956" y="995"/>
                </a:cubicBezTo>
                <a:close/>
              </a:path>
            </a:pathLst>
          </a:custGeom>
          <a:gradFill>
            <a:gsLst>
              <a:gs pos="100000">
                <a:srgbClr val="A7B9B1"/>
              </a:gs>
              <a:gs pos="64000">
                <a:srgbClr val="2D483A"/>
              </a:gs>
              <a:gs pos="0">
                <a:srgbClr val="A7B9B1"/>
              </a:gs>
              <a:gs pos="33000">
                <a:srgbClr val="4F635A"/>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R="0" lvl="0" indent="0" algn="ctr" fontAlgn="auto">
              <a:lnSpc>
                <a:spcPct val="100000"/>
              </a:lnSpc>
              <a:spcBef>
                <a:spcPts val="0"/>
              </a:spcBef>
              <a:spcAft>
                <a:spcPts val="0"/>
              </a:spcAft>
              <a:buClrTx/>
              <a:buSzTx/>
              <a:buFontTx/>
              <a:buNone/>
              <a:defRPr kumimoji="1" sz="8000" b="0" i="0" u="none" strike="noStrike" cap="none" spc="0" normalizeH="0" baseline="0">
                <a:ln>
                  <a:noFill/>
                </a:ln>
                <a:solidFill>
                  <a:srgbClr val="52331D"/>
                </a:solidFill>
                <a:effectLst/>
                <a:uLnTx/>
                <a:uFillTx/>
                <a:latin typeface="鸿雷行书简体" panose="00000505000000000000" pitchFamily="2" charset="-122"/>
                <a:ea typeface="鸿雷行书简体" panose="00000505000000000000" pitchFamily="2" charset="-122"/>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8000" b="0" i="0" u="none" strike="noStrike" kern="1200" cap="none" spc="0" normalizeH="0" baseline="0" noProof="0" dirty="0">
              <a:ln>
                <a:noFill/>
              </a:ln>
              <a:solidFill>
                <a:srgbClr val="52331D"/>
              </a:solidFill>
              <a:effectLst/>
              <a:uLnTx/>
              <a:uFillTx/>
              <a:ea typeface="鸿雷行书简体" panose="00000505000000000000" pitchFamily="2" charset="-122"/>
              <a:sym typeface="微软雅黑" panose="020B0503020204020204" pitchFamily="34" charset="-122"/>
            </a:endParaRPr>
          </a:p>
        </p:txBody>
      </p:sp>
      <p:sp>
        <p:nvSpPr>
          <p:cNvPr id="38" name="MG-文本框 37"/>
          <p:cNvSpPr txBox="1"/>
          <p:nvPr>
            <p:custDataLst>
              <p:tags r:id="rId11"/>
            </p:custDataLst>
          </p:nvPr>
        </p:nvSpPr>
        <p:spPr>
          <a:xfrm>
            <a:off x="7548311" y="2591794"/>
            <a:ext cx="930858" cy="877528"/>
          </a:xfrm>
          <a:custGeom>
            <a:avLst/>
            <a:gdLst/>
            <a:ahLst/>
            <a:cxnLst/>
            <a:rect l="l" t="t" r="r" b="b"/>
            <a:pathLst>
              <a:path w="764381" h="720589">
                <a:moveTo>
                  <a:pt x="468780" y="246832"/>
                </a:moveTo>
                <a:cubicBezTo>
                  <a:pt x="473425" y="246832"/>
                  <a:pt x="477572" y="249652"/>
                  <a:pt x="481222" y="255291"/>
                </a:cubicBezTo>
                <a:cubicBezTo>
                  <a:pt x="484871" y="260931"/>
                  <a:pt x="488686" y="264747"/>
                  <a:pt x="492668" y="266737"/>
                </a:cubicBezTo>
                <a:cubicBezTo>
                  <a:pt x="496648" y="270718"/>
                  <a:pt x="500630" y="273704"/>
                  <a:pt x="504611" y="275695"/>
                </a:cubicBezTo>
                <a:cubicBezTo>
                  <a:pt x="496648" y="288302"/>
                  <a:pt x="486696" y="298255"/>
                  <a:pt x="474752" y="305554"/>
                </a:cubicBezTo>
                <a:lnTo>
                  <a:pt x="394134" y="352332"/>
                </a:lnTo>
                <a:cubicBezTo>
                  <a:pt x="383518" y="359631"/>
                  <a:pt x="372072" y="365934"/>
                  <a:pt x="359797" y="371243"/>
                </a:cubicBezTo>
                <a:cubicBezTo>
                  <a:pt x="347521" y="376551"/>
                  <a:pt x="337735" y="385177"/>
                  <a:pt x="330436" y="397120"/>
                </a:cubicBezTo>
                <a:lnTo>
                  <a:pt x="327450" y="400106"/>
                </a:lnTo>
                <a:cubicBezTo>
                  <a:pt x="322805" y="402096"/>
                  <a:pt x="318327" y="405912"/>
                  <a:pt x="314013" y="411552"/>
                </a:cubicBezTo>
                <a:cubicBezTo>
                  <a:pt x="309700" y="417192"/>
                  <a:pt x="305222" y="421670"/>
                  <a:pt x="300577" y="424988"/>
                </a:cubicBezTo>
                <a:cubicBezTo>
                  <a:pt x="303895" y="427642"/>
                  <a:pt x="307544" y="428969"/>
                  <a:pt x="311525" y="428969"/>
                </a:cubicBezTo>
                <a:lnTo>
                  <a:pt x="314511" y="428969"/>
                </a:lnTo>
                <a:cubicBezTo>
                  <a:pt x="345033" y="422998"/>
                  <a:pt x="374228" y="414372"/>
                  <a:pt x="402096" y="403092"/>
                </a:cubicBezTo>
                <a:cubicBezTo>
                  <a:pt x="429964" y="391812"/>
                  <a:pt x="458496" y="383518"/>
                  <a:pt x="487691" y="378210"/>
                </a:cubicBezTo>
                <a:lnTo>
                  <a:pt x="499634" y="377214"/>
                </a:lnTo>
                <a:lnTo>
                  <a:pt x="525512" y="402096"/>
                </a:lnTo>
                <a:cubicBezTo>
                  <a:pt x="527502" y="404751"/>
                  <a:pt x="528830" y="407405"/>
                  <a:pt x="529493" y="410059"/>
                </a:cubicBezTo>
                <a:cubicBezTo>
                  <a:pt x="530156" y="412713"/>
                  <a:pt x="530820" y="414703"/>
                  <a:pt x="531484" y="416030"/>
                </a:cubicBezTo>
                <a:cubicBezTo>
                  <a:pt x="518213" y="430628"/>
                  <a:pt x="504611" y="437927"/>
                  <a:pt x="490677" y="437927"/>
                </a:cubicBezTo>
                <a:cubicBezTo>
                  <a:pt x="488686" y="437927"/>
                  <a:pt x="487359" y="438259"/>
                  <a:pt x="486696" y="438922"/>
                </a:cubicBezTo>
                <a:cubicBezTo>
                  <a:pt x="486032" y="439586"/>
                  <a:pt x="485368" y="439917"/>
                  <a:pt x="484705" y="439917"/>
                </a:cubicBezTo>
                <a:cubicBezTo>
                  <a:pt x="442903" y="458496"/>
                  <a:pt x="412049" y="473425"/>
                  <a:pt x="392144" y="484705"/>
                </a:cubicBezTo>
                <a:lnTo>
                  <a:pt x="374228" y="493663"/>
                </a:lnTo>
                <a:cubicBezTo>
                  <a:pt x="338398" y="511578"/>
                  <a:pt x="311525" y="525512"/>
                  <a:pt x="293610" y="535465"/>
                </a:cubicBezTo>
                <a:cubicBezTo>
                  <a:pt x="289629" y="538119"/>
                  <a:pt x="285648" y="540607"/>
                  <a:pt x="281667" y="542930"/>
                </a:cubicBezTo>
                <a:cubicBezTo>
                  <a:pt x="277685" y="545252"/>
                  <a:pt x="275695" y="548072"/>
                  <a:pt x="275695" y="551390"/>
                </a:cubicBezTo>
                <a:cubicBezTo>
                  <a:pt x="275695" y="552717"/>
                  <a:pt x="276193" y="554210"/>
                  <a:pt x="277188" y="555869"/>
                </a:cubicBezTo>
                <a:cubicBezTo>
                  <a:pt x="278183" y="557527"/>
                  <a:pt x="279178" y="559850"/>
                  <a:pt x="280174" y="562835"/>
                </a:cubicBezTo>
                <a:cubicBezTo>
                  <a:pt x="281169" y="565821"/>
                  <a:pt x="282828" y="569139"/>
                  <a:pt x="285150" y="572788"/>
                </a:cubicBezTo>
                <a:cubicBezTo>
                  <a:pt x="287473" y="576438"/>
                  <a:pt x="290624" y="579590"/>
                  <a:pt x="294605" y="582244"/>
                </a:cubicBezTo>
                <a:cubicBezTo>
                  <a:pt x="304558" y="572954"/>
                  <a:pt x="316502" y="566983"/>
                  <a:pt x="330436" y="564328"/>
                </a:cubicBezTo>
                <a:lnTo>
                  <a:pt x="445889" y="533475"/>
                </a:lnTo>
                <a:cubicBezTo>
                  <a:pt x="493662" y="520204"/>
                  <a:pt x="525844" y="513237"/>
                  <a:pt x="542432" y="512573"/>
                </a:cubicBezTo>
                <a:cubicBezTo>
                  <a:pt x="548404" y="512573"/>
                  <a:pt x="553380" y="514564"/>
                  <a:pt x="557361" y="518545"/>
                </a:cubicBezTo>
                <a:lnTo>
                  <a:pt x="588215" y="554376"/>
                </a:lnTo>
                <a:lnTo>
                  <a:pt x="586224" y="561343"/>
                </a:lnTo>
                <a:cubicBezTo>
                  <a:pt x="582906" y="577931"/>
                  <a:pt x="573949" y="591533"/>
                  <a:pt x="559352" y="602149"/>
                </a:cubicBezTo>
                <a:lnTo>
                  <a:pt x="540442" y="628027"/>
                </a:lnTo>
                <a:cubicBezTo>
                  <a:pt x="545086" y="629354"/>
                  <a:pt x="548072" y="630183"/>
                  <a:pt x="549399" y="630515"/>
                </a:cubicBezTo>
                <a:cubicBezTo>
                  <a:pt x="550726" y="630847"/>
                  <a:pt x="551887" y="631510"/>
                  <a:pt x="552882" y="632506"/>
                </a:cubicBezTo>
                <a:cubicBezTo>
                  <a:pt x="553878" y="633501"/>
                  <a:pt x="555038" y="635326"/>
                  <a:pt x="556366" y="637980"/>
                </a:cubicBezTo>
                <a:cubicBezTo>
                  <a:pt x="561674" y="648596"/>
                  <a:pt x="568642" y="656890"/>
                  <a:pt x="577267" y="662862"/>
                </a:cubicBezTo>
                <a:lnTo>
                  <a:pt x="582244" y="667838"/>
                </a:lnTo>
                <a:lnTo>
                  <a:pt x="580253" y="671820"/>
                </a:lnTo>
                <a:cubicBezTo>
                  <a:pt x="576935" y="675137"/>
                  <a:pt x="575276" y="678787"/>
                  <a:pt x="575276" y="682768"/>
                </a:cubicBezTo>
                <a:lnTo>
                  <a:pt x="575276" y="687744"/>
                </a:lnTo>
                <a:lnTo>
                  <a:pt x="572290" y="691725"/>
                </a:lnTo>
                <a:cubicBezTo>
                  <a:pt x="569636" y="693052"/>
                  <a:pt x="558356" y="693716"/>
                  <a:pt x="538450" y="693716"/>
                </a:cubicBezTo>
                <a:cubicBezTo>
                  <a:pt x="511246" y="693716"/>
                  <a:pt x="496980" y="694048"/>
                  <a:pt x="495654" y="694711"/>
                </a:cubicBezTo>
                <a:cubicBezTo>
                  <a:pt x="474420" y="694711"/>
                  <a:pt x="459823" y="696038"/>
                  <a:pt x="451860" y="698692"/>
                </a:cubicBezTo>
                <a:lnTo>
                  <a:pt x="448875" y="699688"/>
                </a:lnTo>
                <a:cubicBezTo>
                  <a:pt x="444230" y="701678"/>
                  <a:pt x="439585" y="702674"/>
                  <a:pt x="434940" y="702674"/>
                </a:cubicBezTo>
                <a:cubicBezTo>
                  <a:pt x="424988" y="702674"/>
                  <a:pt x="416694" y="698029"/>
                  <a:pt x="410058" y="688739"/>
                </a:cubicBezTo>
                <a:lnTo>
                  <a:pt x="409063" y="686749"/>
                </a:lnTo>
                <a:cubicBezTo>
                  <a:pt x="403755" y="680777"/>
                  <a:pt x="400604" y="676630"/>
                  <a:pt x="399608" y="674308"/>
                </a:cubicBezTo>
                <a:cubicBezTo>
                  <a:pt x="398612" y="671985"/>
                  <a:pt x="398115" y="668502"/>
                  <a:pt x="398115" y="663857"/>
                </a:cubicBezTo>
                <a:cubicBezTo>
                  <a:pt x="416694" y="654568"/>
                  <a:pt x="426481" y="649591"/>
                  <a:pt x="427476" y="648928"/>
                </a:cubicBezTo>
                <a:cubicBezTo>
                  <a:pt x="428472" y="648264"/>
                  <a:pt x="429964" y="647103"/>
                  <a:pt x="431955" y="645444"/>
                </a:cubicBezTo>
                <a:cubicBezTo>
                  <a:pt x="433946" y="643786"/>
                  <a:pt x="437594" y="641629"/>
                  <a:pt x="442903" y="638975"/>
                </a:cubicBezTo>
                <a:lnTo>
                  <a:pt x="446884" y="638975"/>
                </a:lnTo>
                <a:lnTo>
                  <a:pt x="447880" y="637980"/>
                </a:lnTo>
                <a:cubicBezTo>
                  <a:pt x="449870" y="633999"/>
                  <a:pt x="452524" y="631013"/>
                  <a:pt x="455842" y="629022"/>
                </a:cubicBezTo>
                <a:cubicBezTo>
                  <a:pt x="459160" y="627032"/>
                  <a:pt x="461814" y="624709"/>
                  <a:pt x="463804" y="622055"/>
                </a:cubicBezTo>
                <a:cubicBezTo>
                  <a:pt x="468448" y="616083"/>
                  <a:pt x="473757" y="612434"/>
                  <a:pt x="479728" y="611107"/>
                </a:cubicBezTo>
                <a:cubicBezTo>
                  <a:pt x="483710" y="603145"/>
                  <a:pt x="487028" y="597173"/>
                  <a:pt x="489682" y="593192"/>
                </a:cubicBezTo>
                <a:cubicBezTo>
                  <a:pt x="499634" y="574613"/>
                  <a:pt x="504611" y="563997"/>
                  <a:pt x="504611" y="561343"/>
                </a:cubicBezTo>
                <a:cubicBezTo>
                  <a:pt x="504611" y="560015"/>
                  <a:pt x="503782" y="558357"/>
                  <a:pt x="502122" y="556366"/>
                </a:cubicBezTo>
                <a:cubicBezTo>
                  <a:pt x="500464" y="554376"/>
                  <a:pt x="497312" y="553380"/>
                  <a:pt x="492668" y="553380"/>
                </a:cubicBezTo>
                <a:cubicBezTo>
                  <a:pt x="470771" y="554707"/>
                  <a:pt x="448875" y="558025"/>
                  <a:pt x="426978" y="563333"/>
                </a:cubicBezTo>
                <a:cubicBezTo>
                  <a:pt x="417689" y="565987"/>
                  <a:pt x="408400" y="567978"/>
                  <a:pt x="399110" y="569305"/>
                </a:cubicBezTo>
                <a:lnTo>
                  <a:pt x="395129" y="570300"/>
                </a:lnTo>
                <a:cubicBezTo>
                  <a:pt x="375887" y="574281"/>
                  <a:pt x="356977" y="579590"/>
                  <a:pt x="338398" y="586225"/>
                </a:cubicBezTo>
                <a:lnTo>
                  <a:pt x="337403" y="586225"/>
                </a:lnTo>
                <a:cubicBezTo>
                  <a:pt x="334085" y="587552"/>
                  <a:pt x="332426" y="590538"/>
                  <a:pt x="332426" y="595182"/>
                </a:cubicBezTo>
                <a:cubicBezTo>
                  <a:pt x="333090" y="597173"/>
                  <a:pt x="333422" y="599495"/>
                  <a:pt x="333422" y="602149"/>
                </a:cubicBezTo>
                <a:cubicBezTo>
                  <a:pt x="335412" y="606794"/>
                  <a:pt x="336407" y="613098"/>
                  <a:pt x="336407" y="621060"/>
                </a:cubicBezTo>
                <a:lnTo>
                  <a:pt x="336407" y="632008"/>
                </a:lnTo>
                <a:cubicBezTo>
                  <a:pt x="339061" y="635326"/>
                  <a:pt x="341052" y="640634"/>
                  <a:pt x="342379" y="647933"/>
                </a:cubicBezTo>
                <a:cubicBezTo>
                  <a:pt x="342379" y="651250"/>
                  <a:pt x="343043" y="654402"/>
                  <a:pt x="344370" y="657388"/>
                </a:cubicBezTo>
                <a:cubicBezTo>
                  <a:pt x="345697" y="660374"/>
                  <a:pt x="346360" y="663525"/>
                  <a:pt x="346360" y="666843"/>
                </a:cubicBezTo>
                <a:cubicBezTo>
                  <a:pt x="346360" y="670161"/>
                  <a:pt x="345697" y="673478"/>
                  <a:pt x="344370" y="676796"/>
                </a:cubicBezTo>
                <a:lnTo>
                  <a:pt x="338398" y="700683"/>
                </a:lnTo>
                <a:cubicBezTo>
                  <a:pt x="336407" y="707982"/>
                  <a:pt x="331763" y="712626"/>
                  <a:pt x="324464" y="714617"/>
                </a:cubicBezTo>
                <a:cubicBezTo>
                  <a:pt x="323801" y="714617"/>
                  <a:pt x="323469" y="714949"/>
                  <a:pt x="323469" y="715612"/>
                </a:cubicBezTo>
                <a:cubicBezTo>
                  <a:pt x="320815" y="716276"/>
                  <a:pt x="318492" y="717271"/>
                  <a:pt x="316502" y="718598"/>
                </a:cubicBezTo>
                <a:cubicBezTo>
                  <a:pt x="314511" y="719925"/>
                  <a:pt x="312189" y="720589"/>
                  <a:pt x="309535" y="720589"/>
                </a:cubicBezTo>
                <a:cubicBezTo>
                  <a:pt x="300909" y="720589"/>
                  <a:pt x="287970" y="711963"/>
                  <a:pt x="270718" y="694711"/>
                </a:cubicBezTo>
                <a:lnTo>
                  <a:pt x="258775" y="681772"/>
                </a:lnTo>
                <a:cubicBezTo>
                  <a:pt x="249485" y="672483"/>
                  <a:pt x="244841" y="661535"/>
                  <a:pt x="244841" y="648928"/>
                </a:cubicBezTo>
                <a:cubicBezTo>
                  <a:pt x="243514" y="631676"/>
                  <a:pt x="242518" y="614093"/>
                  <a:pt x="241855" y="596178"/>
                </a:cubicBezTo>
                <a:cubicBezTo>
                  <a:pt x="242518" y="582907"/>
                  <a:pt x="243846" y="569637"/>
                  <a:pt x="245836" y="556366"/>
                </a:cubicBezTo>
                <a:cubicBezTo>
                  <a:pt x="246500" y="548404"/>
                  <a:pt x="250481" y="542764"/>
                  <a:pt x="257780" y="539446"/>
                </a:cubicBezTo>
                <a:cubicBezTo>
                  <a:pt x="284321" y="527503"/>
                  <a:pt x="310198" y="513569"/>
                  <a:pt x="335412" y="497644"/>
                </a:cubicBezTo>
                <a:cubicBezTo>
                  <a:pt x="346028" y="491009"/>
                  <a:pt x="356977" y="484705"/>
                  <a:pt x="368256" y="478734"/>
                </a:cubicBezTo>
                <a:cubicBezTo>
                  <a:pt x="403424" y="458828"/>
                  <a:pt x="423329" y="446221"/>
                  <a:pt x="427974" y="440913"/>
                </a:cubicBezTo>
                <a:lnTo>
                  <a:pt x="433946" y="435936"/>
                </a:lnTo>
                <a:cubicBezTo>
                  <a:pt x="421338" y="435936"/>
                  <a:pt x="410390" y="438590"/>
                  <a:pt x="401101" y="443899"/>
                </a:cubicBezTo>
                <a:cubicBezTo>
                  <a:pt x="396456" y="446553"/>
                  <a:pt x="391314" y="448709"/>
                  <a:pt x="385674" y="450368"/>
                </a:cubicBezTo>
                <a:cubicBezTo>
                  <a:pt x="380034" y="452027"/>
                  <a:pt x="373896" y="454349"/>
                  <a:pt x="367261" y="457335"/>
                </a:cubicBezTo>
                <a:cubicBezTo>
                  <a:pt x="360626" y="460321"/>
                  <a:pt x="353659" y="463141"/>
                  <a:pt x="346360" y="465795"/>
                </a:cubicBezTo>
                <a:cubicBezTo>
                  <a:pt x="343706" y="465795"/>
                  <a:pt x="341384" y="466127"/>
                  <a:pt x="339393" y="466790"/>
                </a:cubicBezTo>
                <a:cubicBezTo>
                  <a:pt x="330104" y="470108"/>
                  <a:pt x="320483" y="471767"/>
                  <a:pt x="310530" y="471767"/>
                </a:cubicBezTo>
                <a:cubicBezTo>
                  <a:pt x="297923" y="471767"/>
                  <a:pt x="289297" y="469444"/>
                  <a:pt x="284652" y="464800"/>
                </a:cubicBezTo>
                <a:cubicBezTo>
                  <a:pt x="280008" y="460155"/>
                  <a:pt x="274700" y="454515"/>
                  <a:pt x="268728" y="447880"/>
                </a:cubicBezTo>
                <a:lnTo>
                  <a:pt x="261761" y="439917"/>
                </a:lnTo>
                <a:cubicBezTo>
                  <a:pt x="261761" y="434609"/>
                  <a:pt x="264747" y="429965"/>
                  <a:pt x="270718" y="425983"/>
                </a:cubicBezTo>
                <a:cubicBezTo>
                  <a:pt x="283989" y="416694"/>
                  <a:pt x="296596" y="407405"/>
                  <a:pt x="308539" y="398115"/>
                </a:cubicBezTo>
                <a:lnTo>
                  <a:pt x="405082" y="325459"/>
                </a:lnTo>
                <a:lnTo>
                  <a:pt x="408068" y="321478"/>
                </a:lnTo>
                <a:lnTo>
                  <a:pt x="405082" y="311525"/>
                </a:lnTo>
                <a:cubicBezTo>
                  <a:pt x="403092" y="311525"/>
                  <a:pt x="394134" y="314179"/>
                  <a:pt x="378210" y="319488"/>
                </a:cubicBezTo>
                <a:cubicBezTo>
                  <a:pt x="368920" y="322142"/>
                  <a:pt x="359962" y="324796"/>
                  <a:pt x="351337" y="327450"/>
                </a:cubicBezTo>
                <a:cubicBezTo>
                  <a:pt x="342711" y="330104"/>
                  <a:pt x="334085" y="331431"/>
                  <a:pt x="325459" y="331431"/>
                </a:cubicBezTo>
                <a:cubicBezTo>
                  <a:pt x="317497" y="331431"/>
                  <a:pt x="309203" y="330104"/>
                  <a:pt x="300577" y="327450"/>
                </a:cubicBezTo>
                <a:cubicBezTo>
                  <a:pt x="299914" y="326786"/>
                  <a:pt x="298918" y="326455"/>
                  <a:pt x="297591" y="326455"/>
                </a:cubicBezTo>
                <a:cubicBezTo>
                  <a:pt x="281003" y="309866"/>
                  <a:pt x="271714" y="300909"/>
                  <a:pt x="269723" y="299582"/>
                </a:cubicBezTo>
                <a:cubicBezTo>
                  <a:pt x="273704" y="290956"/>
                  <a:pt x="280008" y="286643"/>
                  <a:pt x="288634" y="286643"/>
                </a:cubicBezTo>
                <a:lnTo>
                  <a:pt x="294605" y="287638"/>
                </a:lnTo>
                <a:lnTo>
                  <a:pt x="309535" y="288634"/>
                </a:lnTo>
                <a:cubicBezTo>
                  <a:pt x="324132" y="288634"/>
                  <a:pt x="338066" y="285648"/>
                  <a:pt x="351337" y="279676"/>
                </a:cubicBezTo>
                <a:cubicBezTo>
                  <a:pt x="369915" y="273041"/>
                  <a:pt x="388494" y="267069"/>
                  <a:pt x="407072" y="261761"/>
                </a:cubicBezTo>
                <a:lnTo>
                  <a:pt x="410058" y="259770"/>
                </a:lnTo>
                <a:cubicBezTo>
                  <a:pt x="416694" y="258443"/>
                  <a:pt x="424324" y="256453"/>
                  <a:pt x="432950" y="253799"/>
                </a:cubicBezTo>
                <a:cubicBezTo>
                  <a:pt x="446884" y="249154"/>
                  <a:pt x="458828" y="246832"/>
                  <a:pt x="468780" y="246832"/>
                </a:cubicBezTo>
                <a:close/>
                <a:moveTo>
                  <a:pt x="289629" y="0"/>
                </a:moveTo>
                <a:cubicBezTo>
                  <a:pt x="296264" y="0"/>
                  <a:pt x="302900" y="995"/>
                  <a:pt x="309535" y="2986"/>
                </a:cubicBezTo>
                <a:cubicBezTo>
                  <a:pt x="321478" y="5640"/>
                  <a:pt x="328445" y="7631"/>
                  <a:pt x="330436" y="8958"/>
                </a:cubicBezTo>
                <a:cubicBezTo>
                  <a:pt x="336407" y="11612"/>
                  <a:pt x="342711" y="12939"/>
                  <a:pt x="349346" y="12939"/>
                </a:cubicBezTo>
                <a:cubicBezTo>
                  <a:pt x="360626" y="14266"/>
                  <a:pt x="371574" y="17252"/>
                  <a:pt x="382190" y="21896"/>
                </a:cubicBezTo>
                <a:cubicBezTo>
                  <a:pt x="389490" y="24551"/>
                  <a:pt x="396788" y="26541"/>
                  <a:pt x="404087" y="27868"/>
                </a:cubicBezTo>
                <a:cubicBezTo>
                  <a:pt x="408068" y="29195"/>
                  <a:pt x="412381" y="32181"/>
                  <a:pt x="417026" y="36826"/>
                </a:cubicBezTo>
                <a:cubicBezTo>
                  <a:pt x="435604" y="55405"/>
                  <a:pt x="452524" y="75642"/>
                  <a:pt x="467785" y="97538"/>
                </a:cubicBezTo>
                <a:cubicBezTo>
                  <a:pt x="477075" y="110145"/>
                  <a:pt x="481720" y="119766"/>
                  <a:pt x="481720" y="126402"/>
                </a:cubicBezTo>
                <a:lnTo>
                  <a:pt x="480724" y="139340"/>
                </a:lnTo>
                <a:lnTo>
                  <a:pt x="533474" y="131378"/>
                </a:lnTo>
                <a:cubicBezTo>
                  <a:pt x="540773" y="130051"/>
                  <a:pt x="548404" y="129056"/>
                  <a:pt x="556366" y="128392"/>
                </a:cubicBezTo>
                <a:lnTo>
                  <a:pt x="607126" y="119435"/>
                </a:lnTo>
                <a:cubicBezTo>
                  <a:pt x="660871" y="110145"/>
                  <a:pt x="698360" y="105501"/>
                  <a:pt x="719593" y="105501"/>
                </a:cubicBezTo>
                <a:cubicBezTo>
                  <a:pt x="729546" y="105501"/>
                  <a:pt x="737508" y="110145"/>
                  <a:pt x="743480" y="119435"/>
                </a:cubicBezTo>
                <a:cubicBezTo>
                  <a:pt x="748124" y="125406"/>
                  <a:pt x="752770" y="130383"/>
                  <a:pt x="757414" y="134364"/>
                </a:cubicBezTo>
                <a:cubicBezTo>
                  <a:pt x="762058" y="138345"/>
                  <a:pt x="764381" y="141995"/>
                  <a:pt x="764381" y="145312"/>
                </a:cubicBezTo>
                <a:cubicBezTo>
                  <a:pt x="764381" y="151284"/>
                  <a:pt x="755424" y="159578"/>
                  <a:pt x="737508" y="170194"/>
                </a:cubicBezTo>
                <a:cubicBezTo>
                  <a:pt x="735518" y="171521"/>
                  <a:pt x="731536" y="172185"/>
                  <a:pt x="725565" y="172185"/>
                </a:cubicBezTo>
                <a:lnTo>
                  <a:pt x="686748" y="170194"/>
                </a:lnTo>
                <a:lnTo>
                  <a:pt x="657886" y="166213"/>
                </a:lnTo>
                <a:cubicBezTo>
                  <a:pt x="654568" y="166213"/>
                  <a:pt x="649591" y="165550"/>
                  <a:pt x="642956" y="164223"/>
                </a:cubicBezTo>
                <a:cubicBezTo>
                  <a:pt x="607126" y="164886"/>
                  <a:pt x="574944" y="168867"/>
                  <a:pt x="546413" y="176166"/>
                </a:cubicBezTo>
                <a:cubicBezTo>
                  <a:pt x="539778" y="177493"/>
                  <a:pt x="533474" y="178157"/>
                  <a:pt x="527502" y="178157"/>
                </a:cubicBezTo>
                <a:lnTo>
                  <a:pt x="516554" y="178157"/>
                </a:lnTo>
                <a:cubicBezTo>
                  <a:pt x="512573" y="178157"/>
                  <a:pt x="509090" y="178488"/>
                  <a:pt x="506104" y="179152"/>
                </a:cubicBezTo>
                <a:cubicBezTo>
                  <a:pt x="503118" y="179816"/>
                  <a:pt x="500298" y="180147"/>
                  <a:pt x="497644" y="180147"/>
                </a:cubicBezTo>
                <a:lnTo>
                  <a:pt x="492668" y="180147"/>
                </a:lnTo>
                <a:cubicBezTo>
                  <a:pt x="486696" y="180147"/>
                  <a:pt x="480890" y="180977"/>
                  <a:pt x="475250" y="182635"/>
                </a:cubicBezTo>
                <a:cubicBezTo>
                  <a:pt x="469610" y="184294"/>
                  <a:pt x="463472" y="186119"/>
                  <a:pt x="456837" y="188110"/>
                </a:cubicBezTo>
                <a:cubicBezTo>
                  <a:pt x="450202" y="190100"/>
                  <a:pt x="443566" y="191095"/>
                  <a:pt x="436932" y="191095"/>
                </a:cubicBezTo>
                <a:cubicBezTo>
                  <a:pt x="418353" y="191095"/>
                  <a:pt x="400438" y="194081"/>
                  <a:pt x="383186" y="200053"/>
                </a:cubicBezTo>
                <a:lnTo>
                  <a:pt x="371242" y="203039"/>
                </a:lnTo>
                <a:cubicBezTo>
                  <a:pt x="351337" y="209674"/>
                  <a:pt x="338896" y="213821"/>
                  <a:pt x="333919" y="215480"/>
                </a:cubicBezTo>
                <a:cubicBezTo>
                  <a:pt x="328943" y="217139"/>
                  <a:pt x="323801" y="218632"/>
                  <a:pt x="318492" y="219959"/>
                </a:cubicBezTo>
                <a:cubicBezTo>
                  <a:pt x="305222" y="225930"/>
                  <a:pt x="276358" y="235883"/>
                  <a:pt x="231902" y="249817"/>
                </a:cubicBezTo>
                <a:cubicBezTo>
                  <a:pt x="211996" y="253799"/>
                  <a:pt x="190100" y="261097"/>
                  <a:pt x="166213" y="271714"/>
                </a:cubicBezTo>
                <a:lnTo>
                  <a:pt x="164223" y="272709"/>
                </a:lnTo>
                <a:cubicBezTo>
                  <a:pt x="152279" y="279344"/>
                  <a:pt x="139008" y="283325"/>
                  <a:pt x="124411" y="284652"/>
                </a:cubicBezTo>
                <a:cubicBezTo>
                  <a:pt x="119767" y="284652"/>
                  <a:pt x="115454" y="285648"/>
                  <a:pt x="111472" y="287638"/>
                </a:cubicBezTo>
                <a:cubicBezTo>
                  <a:pt x="103510" y="290956"/>
                  <a:pt x="94884" y="292615"/>
                  <a:pt x="85595" y="292615"/>
                </a:cubicBezTo>
                <a:cubicBezTo>
                  <a:pt x="68343" y="291951"/>
                  <a:pt x="59385" y="291288"/>
                  <a:pt x="58722" y="290624"/>
                </a:cubicBezTo>
                <a:lnTo>
                  <a:pt x="57727" y="290624"/>
                </a:lnTo>
                <a:cubicBezTo>
                  <a:pt x="54409" y="291951"/>
                  <a:pt x="51423" y="292615"/>
                  <a:pt x="48769" y="292615"/>
                </a:cubicBezTo>
                <a:cubicBezTo>
                  <a:pt x="41470" y="292615"/>
                  <a:pt x="34172" y="287638"/>
                  <a:pt x="26873" y="277685"/>
                </a:cubicBezTo>
                <a:lnTo>
                  <a:pt x="21896" y="271714"/>
                </a:lnTo>
                <a:cubicBezTo>
                  <a:pt x="18579" y="267069"/>
                  <a:pt x="14266" y="263088"/>
                  <a:pt x="8958" y="259770"/>
                </a:cubicBezTo>
                <a:cubicBezTo>
                  <a:pt x="6967" y="257780"/>
                  <a:pt x="4645" y="254794"/>
                  <a:pt x="1991" y="250813"/>
                </a:cubicBezTo>
                <a:lnTo>
                  <a:pt x="0" y="245836"/>
                </a:lnTo>
                <a:lnTo>
                  <a:pt x="4977" y="241855"/>
                </a:lnTo>
                <a:cubicBezTo>
                  <a:pt x="8294" y="238537"/>
                  <a:pt x="11944" y="235883"/>
                  <a:pt x="15925" y="233893"/>
                </a:cubicBezTo>
                <a:lnTo>
                  <a:pt x="15925" y="232898"/>
                </a:lnTo>
                <a:cubicBezTo>
                  <a:pt x="20569" y="230907"/>
                  <a:pt x="26210" y="229580"/>
                  <a:pt x="32845" y="228916"/>
                </a:cubicBezTo>
                <a:cubicBezTo>
                  <a:pt x="58722" y="228916"/>
                  <a:pt x="74647" y="227921"/>
                  <a:pt x="80618" y="225930"/>
                </a:cubicBezTo>
                <a:lnTo>
                  <a:pt x="90571" y="224935"/>
                </a:lnTo>
                <a:cubicBezTo>
                  <a:pt x="92562" y="225599"/>
                  <a:pt x="94552" y="226594"/>
                  <a:pt x="96543" y="227921"/>
                </a:cubicBezTo>
                <a:cubicBezTo>
                  <a:pt x="98534" y="229248"/>
                  <a:pt x="102515" y="229912"/>
                  <a:pt x="108486" y="229912"/>
                </a:cubicBezTo>
                <a:cubicBezTo>
                  <a:pt x="111804" y="228585"/>
                  <a:pt x="115454" y="227589"/>
                  <a:pt x="119435" y="226926"/>
                </a:cubicBezTo>
                <a:cubicBezTo>
                  <a:pt x="157919" y="220291"/>
                  <a:pt x="186119" y="213655"/>
                  <a:pt x="204034" y="207020"/>
                </a:cubicBezTo>
                <a:lnTo>
                  <a:pt x="237874" y="198062"/>
                </a:lnTo>
                <a:cubicBezTo>
                  <a:pt x="243846" y="196735"/>
                  <a:pt x="249983" y="195077"/>
                  <a:pt x="256287" y="193086"/>
                </a:cubicBezTo>
                <a:cubicBezTo>
                  <a:pt x="262590" y="191095"/>
                  <a:pt x="269723" y="189437"/>
                  <a:pt x="277685" y="188110"/>
                </a:cubicBezTo>
                <a:cubicBezTo>
                  <a:pt x="290292" y="186119"/>
                  <a:pt x="303231" y="183133"/>
                  <a:pt x="316502" y="179152"/>
                </a:cubicBezTo>
                <a:lnTo>
                  <a:pt x="346360" y="170194"/>
                </a:lnTo>
                <a:cubicBezTo>
                  <a:pt x="351005" y="168204"/>
                  <a:pt x="355650" y="166545"/>
                  <a:pt x="360294" y="165218"/>
                </a:cubicBezTo>
                <a:cubicBezTo>
                  <a:pt x="364939" y="163891"/>
                  <a:pt x="368422" y="162896"/>
                  <a:pt x="370744" y="162232"/>
                </a:cubicBezTo>
                <a:cubicBezTo>
                  <a:pt x="373067" y="161569"/>
                  <a:pt x="374892" y="160905"/>
                  <a:pt x="376218" y="160242"/>
                </a:cubicBezTo>
                <a:lnTo>
                  <a:pt x="380200" y="123416"/>
                </a:lnTo>
                <a:lnTo>
                  <a:pt x="380200" y="120430"/>
                </a:lnTo>
                <a:cubicBezTo>
                  <a:pt x="380200" y="100524"/>
                  <a:pt x="373233" y="82941"/>
                  <a:pt x="359299" y="67680"/>
                </a:cubicBezTo>
                <a:lnTo>
                  <a:pt x="358304" y="66684"/>
                </a:lnTo>
                <a:cubicBezTo>
                  <a:pt x="340389" y="43461"/>
                  <a:pt x="318824" y="26541"/>
                  <a:pt x="293610" y="15925"/>
                </a:cubicBezTo>
                <a:cubicBezTo>
                  <a:pt x="288966" y="15925"/>
                  <a:pt x="285648" y="16256"/>
                  <a:pt x="283657" y="16920"/>
                </a:cubicBezTo>
                <a:cubicBezTo>
                  <a:pt x="281667" y="17584"/>
                  <a:pt x="279676" y="18247"/>
                  <a:pt x="277685" y="18911"/>
                </a:cubicBezTo>
                <a:cubicBezTo>
                  <a:pt x="276358" y="16256"/>
                  <a:pt x="275695" y="13934"/>
                  <a:pt x="275695" y="11944"/>
                </a:cubicBezTo>
                <a:lnTo>
                  <a:pt x="276690" y="2986"/>
                </a:lnTo>
                <a:cubicBezTo>
                  <a:pt x="280671" y="995"/>
                  <a:pt x="284984" y="0"/>
                  <a:pt x="289629" y="0"/>
                </a:cubicBezTo>
                <a:close/>
              </a:path>
            </a:pathLst>
          </a:custGeom>
          <a:gradFill>
            <a:gsLst>
              <a:gs pos="100000">
                <a:srgbClr val="A7B9B1"/>
              </a:gs>
              <a:gs pos="64000">
                <a:srgbClr val="2D483A"/>
              </a:gs>
              <a:gs pos="0">
                <a:srgbClr val="A7B9B1"/>
              </a:gs>
              <a:gs pos="33000">
                <a:srgbClr val="4F635A"/>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R="0" lvl="0" indent="0" algn="ctr" fontAlgn="auto">
              <a:lnSpc>
                <a:spcPct val="100000"/>
              </a:lnSpc>
              <a:spcBef>
                <a:spcPts val="0"/>
              </a:spcBef>
              <a:spcAft>
                <a:spcPts val="0"/>
              </a:spcAft>
              <a:buClrTx/>
              <a:buSzTx/>
              <a:buFontTx/>
              <a:buNone/>
              <a:defRPr kumimoji="1" sz="8000" b="0" i="0" u="none" strike="noStrike" cap="none" spc="0" normalizeH="0" baseline="0">
                <a:ln>
                  <a:noFill/>
                </a:ln>
                <a:solidFill>
                  <a:srgbClr val="52331D"/>
                </a:solidFill>
                <a:effectLst/>
                <a:uLnTx/>
                <a:uFillTx/>
                <a:latin typeface="鸿雷行书简体" panose="00000505000000000000" pitchFamily="2" charset="-122"/>
                <a:ea typeface="鸿雷行书简体" panose="00000505000000000000" pitchFamily="2" charset="-122"/>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8000" b="0" i="0" u="none" strike="noStrike" kern="1200" cap="none" spc="0" normalizeH="0" baseline="0" noProof="0" dirty="0">
              <a:ln>
                <a:noFill/>
              </a:ln>
              <a:solidFill>
                <a:srgbClr val="52331D"/>
              </a:solidFill>
              <a:effectLst/>
              <a:uLnTx/>
              <a:uFillTx/>
              <a:ea typeface="鸿雷行书简体" panose="00000505000000000000" pitchFamily="2" charset="-122"/>
              <a:sym typeface="微软雅黑" panose="020B0503020204020204" pitchFamily="34" charset="-122"/>
            </a:endParaRPr>
          </a:p>
        </p:txBody>
      </p:sp>
      <p:sp>
        <p:nvSpPr>
          <p:cNvPr id="37" name="MG-文本框 36"/>
          <p:cNvSpPr txBox="1"/>
          <p:nvPr>
            <p:custDataLst>
              <p:tags r:id="rId12"/>
            </p:custDataLst>
          </p:nvPr>
        </p:nvSpPr>
        <p:spPr>
          <a:xfrm>
            <a:off x="8476706" y="2673284"/>
            <a:ext cx="683402" cy="742702"/>
          </a:xfrm>
          <a:custGeom>
            <a:avLst/>
            <a:gdLst/>
            <a:ahLst/>
            <a:cxnLst/>
            <a:rect l="l" t="t" r="r" b="b"/>
            <a:pathLst>
              <a:path w="699687" h="760400">
                <a:moveTo>
                  <a:pt x="440913" y="342379"/>
                </a:moveTo>
                <a:cubicBezTo>
                  <a:pt x="450865" y="342379"/>
                  <a:pt x="458164" y="347356"/>
                  <a:pt x="462809" y="357308"/>
                </a:cubicBezTo>
                <a:cubicBezTo>
                  <a:pt x="467454" y="367261"/>
                  <a:pt x="472762" y="375224"/>
                  <a:pt x="478733" y="381195"/>
                </a:cubicBezTo>
                <a:cubicBezTo>
                  <a:pt x="481388" y="384513"/>
                  <a:pt x="482715" y="387831"/>
                  <a:pt x="482715" y="391148"/>
                </a:cubicBezTo>
                <a:cubicBezTo>
                  <a:pt x="482715" y="394466"/>
                  <a:pt x="480393" y="397783"/>
                  <a:pt x="475748" y="401101"/>
                </a:cubicBezTo>
                <a:cubicBezTo>
                  <a:pt x="467122" y="409063"/>
                  <a:pt x="457832" y="416030"/>
                  <a:pt x="447880" y="422002"/>
                </a:cubicBezTo>
                <a:lnTo>
                  <a:pt x="386172" y="454847"/>
                </a:lnTo>
                <a:cubicBezTo>
                  <a:pt x="384181" y="454847"/>
                  <a:pt x="383020" y="455178"/>
                  <a:pt x="382688" y="455842"/>
                </a:cubicBezTo>
                <a:cubicBezTo>
                  <a:pt x="382357" y="456505"/>
                  <a:pt x="381859" y="456837"/>
                  <a:pt x="381195" y="456837"/>
                </a:cubicBezTo>
                <a:cubicBezTo>
                  <a:pt x="378541" y="455510"/>
                  <a:pt x="376219" y="454847"/>
                  <a:pt x="374228" y="454847"/>
                </a:cubicBezTo>
                <a:cubicBezTo>
                  <a:pt x="372902" y="454847"/>
                  <a:pt x="371574" y="455510"/>
                  <a:pt x="370247" y="456837"/>
                </a:cubicBezTo>
                <a:cubicBezTo>
                  <a:pt x="368920" y="458164"/>
                  <a:pt x="367593" y="460155"/>
                  <a:pt x="366266" y="462809"/>
                </a:cubicBezTo>
                <a:cubicBezTo>
                  <a:pt x="364939" y="465463"/>
                  <a:pt x="363612" y="467785"/>
                  <a:pt x="362285" y="469776"/>
                </a:cubicBezTo>
                <a:lnTo>
                  <a:pt x="358304" y="468781"/>
                </a:lnTo>
                <a:cubicBezTo>
                  <a:pt x="355650" y="468781"/>
                  <a:pt x="352996" y="469776"/>
                  <a:pt x="350341" y="471767"/>
                </a:cubicBezTo>
                <a:cubicBezTo>
                  <a:pt x="290624" y="513569"/>
                  <a:pt x="242519" y="557030"/>
                  <a:pt x="206025" y="602149"/>
                </a:cubicBezTo>
                <a:cubicBezTo>
                  <a:pt x="204698" y="606794"/>
                  <a:pt x="202707" y="611770"/>
                  <a:pt x="200053" y="617079"/>
                </a:cubicBezTo>
                <a:cubicBezTo>
                  <a:pt x="195408" y="625041"/>
                  <a:pt x="193086" y="631344"/>
                  <a:pt x="193086" y="635989"/>
                </a:cubicBezTo>
                <a:cubicBezTo>
                  <a:pt x="193086" y="646605"/>
                  <a:pt x="196404" y="653904"/>
                  <a:pt x="203039" y="657885"/>
                </a:cubicBezTo>
                <a:cubicBezTo>
                  <a:pt x="209674" y="661867"/>
                  <a:pt x="216641" y="664189"/>
                  <a:pt x="223940" y="664852"/>
                </a:cubicBezTo>
                <a:cubicBezTo>
                  <a:pt x="259770" y="666843"/>
                  <a:pt x="302899" y="667838"/>
                  <a:pt x="353327" y="667838"/>
                </a:cubicBezTo>
                <a:lnTo>
                  <a:pt x="383186" y="665848"/>
                </a:lnTo>
                <a:cubicBezTo>
                  <a:pt x="398447" y="663857"/>
                  <a:pt x="418021" y="661867"/>
                  <a:pt x="441908" y="659876"/>
                </a:cubicBezTo>
                <a:cubicBezTo>
                  <a:pt x="469113" y="658549"/>
                  <a:pt x="491341" y="656890"/>
                  <a:pt x="508592" y="654900"/>
                </a:cubicBezTo>
                <a:lnTo>
                  <a:pt x="548404" y="646937"/>
                </a:lnTo>
                <a:lnTo>
                  <a:pt x="599163" y="642956"/>
                </a:lnTo>
                <a:cubicBezTo>
                  <a:pt x="612434" y="642293"/>
                  <a:pt x="622387" y="635989"/>
                  <a:pt x="629022" y="624046"/>
                </a:cubicBezTo>
                <a:lnTo>
                  <a:pt x="634994" y="615088"/>
                </a:lnTo>
                <a:cubicBezTo>
                  <a:pt x="641629" y="603808"/>
                  <a:pt x="647269" y="589874"/>
                  <a:pt x="651914" y="573286"/>
                </a:cubicBezTo>
                <a:cubicBezTo>
                  <a:pt x="656559" y="556698"/>
                  <a:pt x="663526" y="536128"/>
                  <a:pt x="672815" y="511578"/>
                </a:cubicBezTo>
                <a:lnTo>
                  <a:pt x="679782" y="491672"/>
                </a:lnTo>
                <a:cubicBezTo>
                  <a:pt x="683099" y="497644"/>
                  <a:pt x="687081" y="522194"/>
                  <a:pt x="691725" y="565324"/>
                </a:cubicBezTo>
                <a:lnTo>
                  <a:pt x="694711" y="582244"/>
                </a:lnTo>
                <a:cubicBezTo>
                  <a:pt x="698029" y="606130"/>
                  <a:pt x="699687" y="620728"/>
                  <a:pt x="699687" y="626036"/>
                </a:cubicBezTo>
                <a:cubicBezTo>
                  <a:pt x="699687" y="632671"/>
                  <a:pt x="699024" y="639307"/>
                  <a:pt x="697697" y="645942"/>
                </a:cubicBezTo>
                <a:lnTo>
                  <a:pt x="697697" y="655895"/>
                </a:lnTo>
                <a:cubicBezTo>
                  <a:pt x="697697" y="667838"/>
                  <a:pt x="694380" y="681441"/>
                  <a:pt x="687744" y="696702"/>
                </a:cubicBezTo>
                <a:cubicBezTo>
                  <a:pt x="687081" y="700019"/>
                  <a:pt x="685090" y="703337"/>
                  <a:pt x="681772" y="706655"/>
                </a:cubicBezTo>
                <a:lnTo>
                  <a:pt x="677791" y="712626"/>
                </a:lnTo>
                <a:cubicBezTo>
                  <a:pt x="676464" y="719925"/>
                  <a:pt x="674640" y="724238"/>
                  <a:pt x="672317" y="725565"/>
                </a:cubicBezTo>
                <a:cubicBezTo>
                  <a:pt x="669995" y="726892"/>
                  <a:pt x="666512" y="728219"/>
                  <a:pt x="661866" y="729546"/>
                </a:cubicBezTo>
                <a:lnTo>
                  <a:pt x="658881" y="740494"/>
                </a:lnTo>
                <a:cubicBezTo>
                  <a:pt x="636984" y="747130"/>
                  <a:pt x="622055" y="750779"/>
                  <a:pt x="614093" y="751443"/>
                </a:cubicBezTo>
                <a:lnTo>
                  <a:pt x="568309" y="756419"/>
                </a:lnTo>
                <a:cubicBezTo>
                  <a:pt x="559020" y="756419"/>
                  <a:pt x="550063" y="757082"/>
                  <a:pt x="541437" y="758410"/>
                </a:cubicBezTo>
                <a:lnTo>
                  <a:pt x="527503" y="759405"/>
                </a:lnTo>
                <a:lnTo>
                  <a:pt x="504611" y="758410"/>
                </a:lnTo>
                <a:cubicBezTo>
                  <a:pt x="498639" y="758410"/>
                  <a:pt x="492336" y="758741"/>
                  <a:pt x="485701" y="759405"/>
                </a:cubicBezTo>
                <a:cubicBezTo>
                  <a:pt x="479065" y="760068"/>
                  <a:pt x="471103" y="760400"/>
                  <a:pt x="461814" y="760400"/>
                </a:cubicBezTo>
                <a:cubicBezTo>
                  <a:pt x="447216" y="760400"/>
                  <a:pt x="428638" y="759405"/>
                  <a:pt x="406077" y="757414"/>
                </a:cubicBezTo>
                <a:lnTo>
                  <a:pt x="400106" y="757414"/>
                </a:lnTo>
                <a:cubicBezTo>
                  <a:pt x="398115" y="758078"/>
                  <a:pt x="392143" y="758410"/>
                  <a:pt x="382191" y="758410"/>
                </a:cubicBezTo>
                <a:lnTo>
                  <a:pt x="358304" y="757414"/>
                </a:lnTo>
                <a:cubicBezTo>
                  <a:pt x="350341" y="757414"/>
                  <a:pt x="342711" y="756087"/>
                  <a:pt x="335412" y="753433"/>
                </a:cubicBezTo>
                <a:cubicBezTo>
                  <a:pt x="334749" y="752770"/>
                  <a:pt x="333421" y="752438"/>
                  <a:pt x="331431" y="752438"/>
                </a:cubicBezTo>
                <a:cubicBezTo>
                  <a:pt x="327450" y="754428"/>
                  <a:pt x="323469" y="755424"/>
                  <a:pt x="319487" y="755424"/>
                </a:cubicBezTo>
                <a:cubicBezTo>
                  <a:pt x="314180" y="755424"/>
                  <a:pt x="309203" y="754760"/>
                  <a:pt x="304558" y="753433"/>
                </a:cubicBezTo>
                <a:lnTo>
                  <a:pt x="277685" y="750447"/>
                </a:lnTo>
                <a:cubicBezTo>
                  <a:pt x="265742" y="750447"/>
                  <a:pt x="255458" y="749618"/>
                  <a:pt x="246831" y="747959"/>
                </a:cubicBezTo>
                <a:cubicBezTo>
                  <a:pt x="238206" y="746300"/>
                  <a:pt x="230243" y="742817"/>
                  <a:pt x="222944" y="737508"/>
                </a:cubicBezTo>
                <a:cubicBezTo>
                  <a:pt x="221618" y="736181"/>
                  <a:pt x="219959" y="735518"/>
                  <a:pt x="217968" y="735518"/>
                </a:cubicBezTo>
                <a:lnTo>
                  <a:pt x="211996" y="736513"/>
                </a:lnTo>
                <a:cubicBezTo>
                  <a:pt x="210670" y="736513"/>
                  <a:pt x="207684" y="735186"/>
                  <a:pt x="203039" y="732532"/>
                </a:cubicBezTo>
                <a:lnTo>
                  <a:pt x="200053" y="730541"/>
                </a:lnTo>
                <a:cubicBezTo>
                  <a:pt x="184792" y="720589"/>
                  <a:pt x="171521" y="708645"/>
                  <a:pt x="160241" y="694711"/>
                </a:cubicBezTo>
                <a:cubicBezTo>
                  <a:pt x="151616" y="683431"/>
                  <a:pt x="144317" y="674971"/>
                  <a:pt x="138345" y="669331"/>
                </a:cubicBezTo>
                <a:cubicBezTo>
                  <a:pt x="132373" y="663691"/>
                  <a:pt x="129387" y="657554"/>
                  <a:pt x="129387" y="650918"/>
                </a:cubicBezTo>
                <a:cubicBezTo>
                  <a:pt x="129387" y="647601"/>
                  <a:pt x="130051" y="644283"/>
                  <a:pt x="131378" y="640966"/>
                </a:cubicBezTo>
                <a:cubicBezTo>
                  <a:pt x="137350" y="619069"/>
                  <a:pt x="147966" y="598832"/>
                  <a:pt x="163227" y="580253"/>
                </a:cubicBezTo>
                <a:lnTo>
                  <a:pt x="168204" y="574281"/>
                </a:lnTo>
                <a:cubicBezTo>
                  <a:pt x="176166" y="563665"/>
                  <a:pt x="185787" y="554044"/>
                  <a:pt x="197067" y="545418"/>
                </a:cubicBezTo>
                <a:cubicBezTo>
                  <a:pt x="199058" y="544091"/>
                  <a:pt x="200882" y="541768"/>
                  <a:pt x="202541" y="538451"/>
                </a:cubicBezTo>
                <a:cubicBezTo>
                  <a:pt x="204200" y="535133"/>
                  <a:pt x="206688" y="532811"/>
                  <a:pt x="210006" y="531484"/>
                </a:cubicBezTo>
                <a:cubicBezTo>
                  <a:pt x="210670" y="527503"/>
                  <a:pt x="214651" y="522858"/>
                  <a:pt x="221949" y="517550"/>
                </a:cubicBezTo>
                <a:cubicBezTo>
                  <a:pt x="225267" y="514896"/>
                  <a:pt x="228253" y="511910"/>
                  <a:pt x="230907" y="508592"/>
                </a:cubicBezTo>
                <a:cubicBezTo>
                  <a:pt x="231571" y="507265"/>
                  <a:pt x="232732" y="506436"/>
                  <a:pt x="234390" y="506104"/>
                </a:cubicBezTo>
                <a:cubicBezTo>
                  <a:pt x="236049" y="505772"/>
                  <a:pt x="238206" y="503948"/>
                  <a:pt x="240860" y="500630"/>
                </a:cubicBezTo>
                <a:cubicBezTo>
                  <a:pt x="243514" y="497312"/>
                  <a:pt x="246168" y="494326"/>
                  <a:pt x="248822" y="491672"/>
                </a:cubicBezTo>
                <a:cubicBezTo>
                  <a:pt x="260102" y="481719"/>
                  <a:pt x="266406" y="476743"/>
                  <a:pt x="267732" y="476743"/>
                </a:cubicBezTo>
                <a:lnTo>
                  <a:pt x="284652" y="462809"/>
                </a:lnTo>
                <a:cubicBezTo>
                  <a:pt x="297260" y="451529"/>
                  <a:pt x="315838" y="437927"/>
                  <a:pt x="340388" y="422002"/>
                </a:cubicBezTo>
                <a:cubicBezTo>
                  <a:pt x="341716" y="420012"/>
                  <a:pt x="343706" y="418353"/>
                  <a:pt x="346360" y="417026"/>
                </a:cubicBezTo>
                <a:lnTo>
                  <a:pt x="339393" y="410059"/>
                </a:lnTo>
                <a:lnTo>
                  <a:pt x="332426" y="411054"/>
                </a:lnTo>
                <a:cubicBezTo>
                  <a:pt x="317829" y="413045"/>
                  <a:pt x="291619" y="418684"/>
                  <a:pt x="253798" y="427974"/>
                </a:cubicBezTo>
                <a:lnTo>
                  <a:pt x="228916" y="436931"/>
                </a:lnTo>
                <a:lnTo>
                  <a:pt x="211001" y="441908"/>
                </a:lnTo>
                <a:cubicBezTo>
                  <a:pt x="197067" y="446553"/>
                  <a:pt x="183133" y="451861"/>
                  <a:pt x="169199" y="457832"/>
                </a:cubicBezTo>
                <a:lnTo>
                  <a:pt x="157255" y="462809"/>
                </a:lnTo>
                <a:lnTo>
                  <a:pt x="133369" y="470771"/>
                </a:lnTo>
                <a:cubicBezTo>
                  <a:pt x="96211" y="481388"/>
                  <a:pt x="74979" y="486696"/>
                  <a:pt x="69670" y="486696"/>
                </a:cubicBezTo>
                <a:cubicBezTo>
                  <a:pt x="59717" y="486696"/>
                  <a:pt x="52087" y="482383"/>
                  <a:pt x="46779" y="473757"/>
                </a:cubicBezTo>
                <a:cubicBezTo>
                  <a:pt x="42134" y="468449"/>
                  <a:pt x="37157" y="463141"/>
                  <a:pt x="31849" y="457832"/>
                </a:cubicBezTo>
                <a:cubicBezTo>
                  <a:pt x="26541" y="452524"/>
                  <a:pt x="23223" y="449538"/>
                  <a:pt x="21897" y="448875"/>
                </a:cubicBezTo>
                <a:lnTo>
                  <a:pt x="30854" y="439917"/>
                </a:lnTo>
                <a:cubicBezTo>
                  <a:pt x="34835" y="433946"/>
                  <a:pt x="40143" y="429301"/>
                  <a:pt x="46779" y="425983"/>
                </a:cubicBezTo>
                <a:lnTo>
                  <a:pt x="65689" y="417026"/>
                </a:lnTo>
                <a:lnTo>
                  <a:pt x="75642" y="412049"/>
                </a:lnTo>
                <a:cubicBezTo>
                  <a:pt x="83604" y="408068"/>
                  <a:pt x="91899" y="404750"/>
                  <a:pt x="100524" y="402096"/>
                </a:cubicBezTo>
                <a:cubicBezTo>
                  <a:pt x="109150" y="399442"/>
                  <a:pt x="117776" y="396125"/>
                  <a:pt x="126402" y="392143"/>
                </a:cubicBezTo>
                <a:cubicBezTo>
                  <a:pt x="140336" y="386172"/>
                  <a:pt x="154270" y="382191"/>
                  <a:pt x="168204" y="380200"/>
                </a:cubicBezTo>
                <a:cubicBezTo>
                  <a:pt x="169531" y="379537"/>
                  <a:pt x="171189" y="379205"/>
                  <a:pt x="173180" y="379205"/>
                </a:cubicBezTo>
                <a:lnTo>
                  <a:pt x="174175" y="381195"/>
                </a:lnTo>
                <a:cubicBezTo>
                  <a:pt x="170858" y="383849"/>
                  <a:pt x="158915" y="391148"/>
                  <a:pt x="138345" y="403092"/>
                </a:cubicBezTo>
                <a:lnTo>
                  <a:pt x="130383" y="408068"/>
                </a:lnTo>
                <a:cubicBezTo>
                  <a:pt x="121094" y="412049"/>
                  <a:pt x="112799" y="418684"/>
                  <a:pt x="105500" y="427974"/>
                </a:cubicBezTo>
                <a:lnTo>
                  <a:pt x="110477" y="427974"/>
                </a:lnTo>
                <a:cubicBezTo>
                  <a:pt x="129056" y="427974"/>
                  <a:pt x="147635" y="424324"/>
                  <a:pt x="166213" y="417026"/>
                </a:cubicBezTo>
                <a:lnTo>
                  <a:pt x="170194" y="416030"/>
                </a:lnTo>
                <a:lnTo>
                  <a:pt x="177161" y="416030"/>
                </a:lnTo>
                <a:cubicBezTo>
                  <a:pt x="181806" y="416030"/>
                  <a:pt x="195740" y="412381"/>
                  <a:pt x="218963" y="405082"/>
                </a:cubicBezTo>
                <a:lnTo>
                  <a:pt x="313516" y="381195"/>
                </a:lnTo>
                <a:cubicBezTo>
                  <a:pt x="324796" y="379205"/>
                  <a:pt x="340388" y="375887"/>
                  <a:pt x="360294" y="371242"/>
                </a:cubicBezTo>
                <a:lnTo>
                  <a:pt x="382191" y="363280"/>
                </a:lnTo>
                <a:lnTo>
                  <a:pt x="397120" y="360294"/>
                </a:lnTo>
                <a:lnTo>
                  <a:pt x="418021" y="350341"/>
                </a:lnTo>
                <a:cubicBezTo>
                  <a:pt x="420011" y="348351"/>
                  <a:pt x="424988" y="346028"/>
                  <a:pt x="432950" y="343374"/>
                </a:cubicBezTo>
                <a:close/>
                <a:moveTo>
                  <a:pt x="480724" y="0"/>
                </a:moveTo>
                <a:lnTo>
                  <a:pt x="484705" y="5972"/>
                </a:lnTo>
                <a:cubicBezTo>
                  <a:pt x="488686" y="9953"/>
                  <a:pt x="492336" y="14266"/>
                  <a:pt x="495653" y="18910"/>
                </a:cubicBezTo>
                <a:lnTo>
                  <a:pt x="522526" y="47774"/>
                </a:lnTo>
                <a:cubicBezTo>
                  <a:pt x="527171" y="51755"/>
                  <a:pt x="529991" y="56234"/>
                  <a:pt x="530986" y="61210"/>
                </a:cubicBezTo>
                <a:cubicBezTo>
                  <a:pt x="531981" y="66187"/>
                  <a:pt x="532479" y="73651"/>
                  <a:pt x="532479" y="83604"/>
                </a:cubicBezTo>
                <a:lnTo>
                  <a:pt x="533474" y="93557"/>
                </a:lnTo>
                <a:lnTo>
                  <a:pt x="532479" y="112468"/>
                </a:lnTo>
                <a:lnTo>
                  <a:pt x="566319" y="112468"/>
                </a:lnTo>
                <a:cubicBezTo>
                  <a:pt x="573618" y="112468"/>
                  <a:pt x="578594" y="115122"/>
                  <a:pt x="581248" y="120430"/>
                </a:cubicBezTo>
                <a:cubicBezTo>
                  <a:pt x="586557" y="130383"/>
                  <a:pt x="593856" y="138677"/>
                  <a:pt x="603144" y="145312"/>
                </a:cubicBezTo>
                <a:cubicBezTo>
                  <a:pt x="605799" y="147303"/>
                  <a:pt x="608453" y="149957"/>
                  <a:pt x="611107" y="153274"/>
                </a:cubicBezTo>
                <a:lnTo>
                  <a:pt x="614093" y="157256"/>
                </a:lnTo>
                <a:cubicBezTo>
                  <a:pt x="598168" y="168535"/>
                  <a:pt x="579921" y="174175"/>
                  <a:pt x="559352" y="174175"/>
                </a:cubicBezTo>
                <a:cubicBezTo>
                  <a:pt x="554707" y="174175"/>
                  <a:pt x="550394" y="173180"/>
                  <a:pt x="546413" y="171190"/>
                </a:cubicBezTo>
                <a:cubicBezTo>
                  <a:pt x="539778" y="167872"/>
                  <a:pt x="531152" y="166213"/>
                  <a:pt x="520536" y="166213"/>
                </a:cubicBezTo>
                <a:cubicBezTo>
                  <a:pt x="512573" y="166213"/>
                  <a:pt x="507597" y="169199"/>
                  <a:pt x="505606" y="175171"/>
                </a:cubicBezTo>
                <a:cubicBezTo>
                  <a:pt x="498308" y="191759"/>
                  <a:pt x="488355" y="206688"/>
                  <a:pt x="475748" y="219959"/>
                </a:cubicBezTo>
                <a:lnTo>
                  <a:pt x="445889" y="252803"/>
                </a:lnTo>
                <a:cubicBezTo>
                  <a:pt x="422666" y="274699"/>
                  <a:pt x="403756" y="289297"/>
                  <a:pt x="389158" y="296596"/>
                </a:cubicBezTo>
                <a:lnTo>
                  <a:pt x="371242" y="307544"/>
                </a:lnTo>
                <a:cubicBezTo>
                  <a:pt x="359963" y="315506"/>
                  <a:pt x="348019" y="321810"/>
                  <a:pt x="335412" y="326454"/>
                </a:cubicBezTo>
                <a:cubicBezTo>
                  <a:pt x="326123" y="330436"/>
                  <a:pt x="317497" y="334583"/>
                  <a:pt x="309535" y="338896"/>
                </a:cubicBezTo>
                <a:cubicBezTo>
                  <a:pt x="301572" y="343208"/>
                  <a:pt x="293279" y="345697"/>
                  <a:pt x="284652" y="346360"/>
                </a:cubicBezTo>
                <a:cubicBezTo>
                  <a:pt x="289961" y="342379"/>
                  <a:pt x="300577" y="335744"/>
                  <a:pt x="316502" y="326454"/>
                </a:cubicBezTo>
                <a:cubicBezTo>
                  <a:pt x="317829" y="325127"/>
                  <a:pt x="318990" y="323634"/>
                  <a:pt x="319985" y="321976"/>
                </a:cubicBezTo>
                <a:cubicBezTo>
                  <a:pt x="320980" y="320317"/>
                  <a:pt x="322142" y="319156"/>
                  <a:pt x="323469" y="318492"/>
                </a:cubicBezTo>
                <a:cubicBezTo>
                  <a:pt x="328114" y="313184"/>
                  <a:pt x="333090" y="308208"/>
                  <a:pt x="338398" y="303563"/>
                </a:cubicBezTo>
                <a:cubicBezTo>
                  <a:pt x="356313" y="290292"/>
                  <a:pt x="374892" y="271382"/>
                  <a:pt x="394134" y="246831"/>
                </a:cubicBezTo>
                <a:cubicBezTo>
                  <a:pt x="402096" y="235552"/>
                  <a:pt x="407737" y="228253"/>
                  <a:pt x="411054" y="224935"/>
                </a:cubicBezTo>
                <a:lnTo>
                  <a:pt x="411054" y="223940"/>
                </a:lnTo>
                <a:lnTo>
                  <a:pt x="434941" y="172185"/>
                </a:lnTo>
                <a:cubicBezTo>
                  <a:pt x="379205" y="180811"/>
                  <a:pt x="325791" y="192422"/>
                  <a:pt x="274699" y="207020"/>
                </a:cubicBezTo>
                <a:cubicBezTo>
                  <a:pt x="273373" y="209011"/>
                  <a:pt x="272709" y="211001"/>
                  <a:pt x="272709" y="212992"/>
                </a:cubicBezTo>
                <a:cubicBezTo>
                  <a:pt x="272709" y="216973"/>
                  <a:pt x="275031" y="220290"/>
                  <a:pt x="279676" y="222945"/>
                </a:cubicBezTo>
                <a:cubicBezTo>
                  <a:pt x="273041" y="238869"/>
                  <a:pt x="268562" y="254296"/>
                  <a:pt x="266239" y="269225"/>
                </a:cubicBezTo>
                <a:cubicBezTo>
                  <a:pt x="263918" y="284155"/>
                  <a:pt x="260765" y="298586"/>
                  <a:pt x="256784" y="312520"/>
                </a:cubicBezTo>
                <a:cubicBezTo>
                  <a:pt x="254794" y="318492"/>
                  <a:pt x="251808" y="323469"/>
                  <a:pt x="247827" y="327450"/>
                </a:cubicBezTo>
                <a:cubicBezTo>
                  <a:pt x="244509" y="327450"/>
                  <a:pt x="238869" y="322805"/>
                  <a:pt x="230907" y="313516"/>
                </a:cubicBezTo>
                <a:cubicBezTo>
                  <a:pt x="224935" y="308208"/>
                  <a:pt x="219295" y="303065"/>
                  <a:pt x="213987" y="298089"/>
                </a:cubicBezTo>
                <a:cubicBezTo>
                  <a:pt x="208679" y="293112"/>
                  <a:pt x="205029" y="283325"/>
                  <a:pt x="203039" y="268728"/>
                </a:cubicBezTo>
                <a:cubicBezTo>
                  <a:pt x="203039" y="250149"/>
                  <a:pt x="203703" y="236879"/>
                  <a:pt x="205029" y="228916"/>
                </a:cubicBezTo>
                <a:cubicBezTo>
                  <a:pt x="194413" y="228916"/>
                  <a:pt x="186783" y="230077"/>
                  <a:pt x="182138" y="232400"/>
                </a:cubicBezTo>
                <a:cubicBezTo>
                  <a:pt x="177493" y="234722"/>
                  <a:pt x="172682" y="236381"/>
                  <a:pt x="167706" y="237376"/>
                </a:cubicBezTo>
                <a:cubicBezTo>
                  <a:pt x="162730" y="238371"/>
                  <a:pt x="158251" y="239864"/>
                  <a:pt x="154270" y="241855"/>
                </a:cubicBezTo>
                <a:cubicBezTo>
                  <a:pt x="144317" y="245836"/>
                  <a:pt x="127729" y="249154"/>
                  <a:pt x="104505" y="251808"/>
                </a:cubicBezTo>
                <a:cubicBezTo>
                  <a:pt x="102515" y="252471"/>
                  <a:pt x="99529" y="254794"/>
                  <a:pt x="95547" y="258775"/>
                </a:cubicBezTo>
                <a:lnTo>
                  <a:pt x="93557" y="254794"/>
                </a:lnTo>
                <a:cubicBezTo>
                  <a:pt x="90903" y="254794"/>
                  <a:pt x="89078" y="255623"/>
                  <a:pt x="88083" y="257282"/>
                </a:cubicBezTo>
                <a:cubicBezTo>
                  <a:pt x="87087" y="258941"/>
                  <a:pt x="86093" y="259770"/>
                  <a:pt x="85097" y="259770"/>
                </a:cubicBezTo>
                <a:cubicBezTo>
                  <a:pt x="84102" y="259770"/>
                  <a:pt x="83273" y="259770"/>
                  <a:pt x="82609" y="259770"/>
                </a:cubicBezTo>
                <a:cubicBezTo>
                  <a:pt x="81945" y="259770"/>
                  <a:pt x="80785" y="259604"/>
                  <a:pt x="79125" y="259273"/>
                </a:cubicBezTo>
                <a:cubicBezTo>
                  <a:pt x="77467" y="258941"/>
                  <a:pt x="75476" y="258775"/>
                  <a:pt x="73153" y="258775"/>
                </a:cubicBezTo>
                <a:cubicBezTo>
                  <a:pt x="70831" y="258775"/>
                  <a:pt x="68675" y="258443"/>
                  <a:pt x="66684" y="257780"/>
                </a:cubicBezTo>
                <a:cubicBezTo>
                  <a:pt x="64693" y="257116"/>
                  <a:pt x="61377" y="256784"/>
                  <a:pt x="56731" y="256784"/>
                </a:cubicBezTo>
                <a:lnTo>
                  <a:pt x="50759" y="256784"/>
                </a:lnTo>
                <a:cubicBezTo>
                  <a:pt x="36162" y="256784"/>
                  <a:pt x="26209" y="252140"/>
                  <a:pt x="20901" y="242850"/>
                </a:cubicBezTo>
                <a:cubicBezTo>
                  <a:pt x="17583" y="238206"/>
                  <a:pt x="13271" y="234224"/>
                  <a:pt x="7962" y="230907"/>
                </a:cubicBezTo>
                <a:lnTo>
                  <a:pt x="5971" y="228916"/>
                </a:lnTo>
                <a:cubicBezTo>
                  <a:pt x="1991" y="226262"/>
                  <a:pt x="0" y="221949"/>
                  <a:pt x="0" y="215978"/>
                </a:cubicBezTo>
                <a:cubicBezTo>
                  <a:pt x="1327" y="208679"/>
                  <a:pt x="4811" y="204532"/>
                  <a:pt x="10451" y="203536"/>
                </a:cubicBezTo>
                <a:cubicBezTo>
                  <a:pt x="16091" y="202541"/>
                  <a:pt x="21067" y="202043"/>
                  <a:pt x="25380" y="202043"/>
                </a:cubicBezTo>
                <a:cubicBezTo>
                  <a:pt x="29693" y="202043"/>
                  <a:pt x="33509" y="201712"/>
                  <a:pt x="36825" y="201048"/>
                </a:cubicBezTo>
                <a:lnTo>
                  <a:pt x="100524" y="196072"/>
                </a:lnTo>
                <a:cubicBezTo>
                  <a:pt x="111804" y="195408"/>
                  <a:pt x="123084" y="193418"/>
                  <a:pt x="134364" y="190100"/>
                </a:cubicBezTo>
                <a:lnTo>
                  <a:pt x="152279" y="187114"/>
                </a:lnTo>
                <a:cubicBezTo>
                  <a:pt x="183465" y="181142"/>
                  <a:pt x="201380" y="176498"/>
                  <a:pt x="206025" y="173180"/>
                </a:cubicBezTo>
                <a:cubicBezTo>
                  <a:pt x="210670" y="169863"/>
                  <a:pt x="212992" y="161568"/>
                  <a:pt x="212992" y="148298"/>
                </a:cubicBezTo>
                <a:cubicBezTo>
                  <a:pt x="212992" y="136354"/>
                  <a:pt x="210338" y="124743"/>
                  <a:pt x="205029" y="113463"/>
                </a:cubicBezTo>
                <a:cubicBezTo>
                  <a:pt x="203039" y="108818"/>
                  <a:pt x="200219" y="106330"/>
                  <a:pt x="196569" y="105998"/>
                </a:cubicBezTo>
                <a:cubicBezTo>
                  <a:pt x="192920" y="105666"/>
                  <a:pt x="190100" y="105003"/>
                  <a:pt x="188109" y="104008"/>
                </a:cubicBezTo>
                <a:cubicBezTo>
                  <a:pt x="186119" y="103012"/>
                  <a:pt x="182138" y="102515"/>
                  <a:pt x="176166" y="102515"/>
                </a:cubicBezTo>
                <a:cubicBezTo>
                  <a:pt x="172185" y="102515"/>
                  <a:pt x="168204" y="104837"/>
                  <a:pt x="164222" y="109482"/>
                </a:cubicBezTo>
                <a:cubicBezTo>
                  <a:pt x="157587" y="103510"/>
                  <a:pt x="154270" y="97870"/>
                  <a:pt x="154270" y="92562"/>
                </a:cubicBezTo>
                <a:cubicBezTo>
                  <a:pt x="154270" y="87254"/>
                  <a:pt x="157255" y="82277"/>
                  <a:pt x="163227" y="77632"/>
                </a:cubicBezTo>
                <a:cubicBezTo>
                  <a:pt x="178488" y="65689"/>
                  <a:pt x="195076" y="57727"/>
                  <a:pt x="212992" y="53746"/>
                </a:cubicBezTo>
                <a:lnTo>
                  <a:pt x="218963" y="52750"/>
                </a:lnTo>
                <a:cubicBezTo>
                  <a:pt x="226926" y="52750"/>
                  <a:pt x="232566" y="55736"/>
                  <a:pt x="235883" y="61708"/>
                </a:cubicBezTo>
                <a:cubicBezTo>
                  <a:pt x="245836" y="76969"/>
                  <a:pt x="258443" y="90571"/>
                  <a:pt x="273704" y="102515"/>
                </a:cubicBezTo>
                <a:cubicBezTo>
                  <a:pt x="280340" y="107823"/>
                  <a:pt x="284321" y="114790"/>
                  <a:pt x="285648" y="123416"/>
                </a:cubicBezTo>
                <a:cubicBezTo>
                  <a:pt x="285648" y="126070"/>
                  <a:pt x="285980" y="129222"/>
                  <a:pt x="286643" y="132871"/>
                </a:cubicBezTo>
                <a:cubicBezTo>
                  <a:pt x="287307" y="136520"/>
                  <a:pt x="287638" y="142658"/>
                  <a:pt x="287638" y="151284"/>
                </a:cubicBezTo>
                <a:cubicBezTo>
                  <a:pt x="288302" y="155265"/>
                  <a:pt x="289961" y="157256"/>
                  <a:pt x="292615" y="157256"/>
                </a:cubicBezTo>
                <a:lnTo>
                  <a:pt x="296596" y="156260"/>
                </a:lnTo>
                <a:cubicBezTo>
                  <a:pt x="354322" y="142326"/>
                  <a:pt x="399110" y="132042"/>
                  <a:pt x="430960" y="125406"/>
                </a:cubicBezTo>
                <a:cubicBezTo>
                  <a:pt x="433614" y="124743"/>
                  <a:pt x="436268" y="124245"/>
                  <a:pt x="438922" y="123913"/>
                </a:cubicBezTo>
                <a:cubicBezTo>
                  <a:pt x="441576" y="123582"/>
                  <a:pt x="443567" y="123084"/>
                  <a:pt x="444894" y="122420"/>
                </a:cubicBezTo>
                <a:lnTo>
                  <a:pt x="445889" y="100524"/>
                </a:lnTo>
                <a:cubicBezTo>
                  <a:pt x="445889" y="83272"/>
                  <a:pt x="443235" y="66353"/>
                  <a:pt x="437927" y="49764"/>
                </a:cubicBezTo>
                <a:cubicBezTo>
                  <a:pt x="433946" y="50428"/>
                  <a:pt x="430462" y="51257"/>
                  <a:pt x="427476" y="52253"/>
                </a:cubicBezTo>
                <a:cubicBezTo>
                  <a:pt x="424490" y="53248"/>
                  <a:pt x="422002" y="53746"/>
                  <a:pt x="420011" y="53746"/>
                </a:cubicBezTo>
                <a:lnTo>
                  <a:pt x="420011" y="51755"/>
                </a:lnTo>
                <a:cubicBezTo>
                  <a:pt x="427974" y="46447"/>
                  <a:pt x="434277" y="39812"/>
                  <a:pt x="438922" y="31849"/>
                </a:cubicBezTo>
                <a:cubicBezTo>
                  <a:pt x="442903" y="26541"/>
                  <a:pt x="447216" y="21565"/>
                  <a:pt x="451861" y="16920"/>
                </a:cubicBezTo>
                <a:cubicBezTo>
                  <a:pt x="460487" y="6967"/>
                  <a:pt x="470108" y="1327"/>
                  <a:pt x="480724" y="0"/>
                </a:cubicBezTo>
                <a:close/>
              </a:path>
            </a:pathLst>
          </a:custGeom>
          <a:gradFill>
            <a:gsLst>
              <a:gs pos="100000">
                <a:srgbClr val="A7B9B1"/>
              </a:gs>
              <a:gs pos="64000">
                <a:srgbClr val="2D483A"/>
              </a:gs>
              <a:gs pos="0">
                <a:srgbClr val="A7B9B1"/>
              </a:gs>
              <a:gs pos="33000">
                <a:srgbClr val="4F635A"/>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R="0" lvl="0" indent="0" algn="ctr" fontAlgn="auto">
              <a:lnSpc>
                <a:spcPct val="100000"/>
              </a:lnSpc>
              <a:spcBef>
                <a:spcPts val="0"/>
              </a:spcBef>
              <a:spcAft>
                <a:spcPts val="0"/>
              </a:spcAft>
              <a:buClrTx/>
              <a:buSzTx/>
              <a:buFontTx/>
              <a:buNone/>
              <a:defRPr kumimoji="1" sz="8000" b="0" i="0" u="none" strike="noStrike" cap="none" spc="0" normalizeH="0" baseline="0">
                <a:ln>
                  <a:noFill/>
                </a:ln>
                <a:solidFill>
                  <a:srgbClr val="52331D"/>
                </a:solidFill>
                <a:effectLst/>
                <a:uLnTx/>
                <a:uFillTx/>
                <a:latin typeface="鸿雷行书简体" panose="00000505000000000000" pitchFamily="2" charset="-122"/>
                <a:ea typeface="鸿雷行书简体" panose="00000505000000000000" pitchFamily="2" charset="-122"/>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8000" b="0" i="0" u="none" strike="noStrike" kern="1200" cap="none" spc="0" normalizeH="0" baseline="0" noProof="0" dirty="0">
              <a:ln>
                <a:noFill/>
              </a:ln>
              <a:solidFill>
                <a:srgbClr val="52331D"/>
              </a:solidFill>
              <a:effectLst/>
              <a:uLnTx/>
              <a:uFillTx/>
              <a:ea typeface="鸿雷行书简体" panose="00000505000000000000" pitchFamily="2" charset="-122"/>
              <a:sym typeface="微软雅黑" panose="020B0503020204020204" pitchFamily="34" charset="-122"/>
            </a:endParaRPr>
          </a:p>
        </p:txBody>
      </p:sp>
      <p:sp>
        <p:nvSpPr>
          <p:cNvPr id="36" name="MG-文本框 35"/>
          <p:cNvSpPr txBox="1"/>
          <p:nvPr>
            <p:custDataLst>
              <p:tags r:id="rId13"/>
            </p:custDataLst>
          </p:nvPr>
        </p:nvSpPr>
        <p:spPr>
          <a:xfrm>
            <a:off x="9064326" y="2436970"/>
            <a:ext cx="1302632" cy="1146602"/>
          </a:xfrm>
          <a:custGeom>
            <a:avLst/>
            <a:gdLst/>
            <a:ahLst/>
            <a:cxnLst/>
            <a:rect l="l" t="t" r="r" b="b"/>
            <a:pathLst>
              <a:path w="905712" h="797225">
                <a:moveTo>
                  <a:pt x="448874" y="199057"/>
                </a:moveTo>
                <a:lnTo>
                  <a:pt x="448874" y="205029"/>
                </a:lnTo>
                <a:cubicBezTo>
                  <a:pt x="448874" y="210337"/>
                  <a:pt x="450865" y="214650"/>
                  <a:pt x="454846" y="217968"/>
                </a:cubicBezTo>
                <a:cubicBezTo>
                  <a:pt x="456837" y="217304"/>
                  <a:pt x="458827" y="216475"/>
                  <a:pt x="460818" y="215479"/>
                </a:cubicBezTo>
                <a:cubicBezTo>
                  <a:pt x="462808" y="214484"/>
                  <a:pt x="465131" y="213655"/>
                  <a:pt x="467785" y="212991"/>
                </a:cubicBezTo>
                <a:cubicBezTo>
                  <a:pt x="465131" y="204365"/>
                  <a:pt x="462477" y="199887"/>
                  <a:pt x="459822" y="199555"/>
                </a:cubicBezTo>
                <a:cubicBezTo>
                  <a:pt x="457169" y="199223"/>
                  <a:pt x="453519" y="199057"/>
                  <a:pt x="448874" y="199057"/>
                </a:cubicBezTo>
                <a:close/>
                <a:moveTo>
                  <a:pt x="671819" y="145312"/>
                </a:moveTo>
                <a:cubicBezTo>
                  <a:pt x="680446" y="145312"/>
                  <a:pt x="688408" y="149625"/>
                  <a:pt x="695706" y="158250"/>
                </a:cubicBezTo>
                <a:cubicBezTo>
                  <a:pt x="714949" y="177493"/>
                  <a:pt x="731537" y="197730"/>
                  <a:pt x="745471" y="218963"/>
                </a:cubicBezTo>
                <a:lnTo>
                  <a:pt x="748457" y="225930"/>
                </a:lnTo>
                <a:cubicBezTo>
                  <a:pt x="748457" y="228584"/>
                  <a:pt x="747794" y="231238"/>
                  <a:pt x="746466" y="233892"/>
                </a:cubicBezTo>
                <a:cubicBezTo>
                  <a:pt x="739168" y="245836"/>
                  <a:pt x="728883" y="252471"/>
                  <a:pt x="715612" y="253798"/>
                </a:cubicBezTo>
                <a:cubicBezTo>
                  <a:pt x="709640" y="253798"/>
                  <a:pt x="703337" y="252139"/>
                  <a:pt x="696702" y="248822"/>
                </a:cubicBezTo>
                <a:cubicBezTo>
                  <a:pt x="696039" y="248158"/>
                  <a:pt x="695044" y="247826"/>
                  <a:pt x="693716" y="247826"/>
                </a:cubicBezTo>
                <a:cubicBezTo>
                  <a:pt x="679119" y="242518"/>
                  <a:pt x="665848" y="235219"/>
                  <a:pt x="653904" y="225930"/>
                </a:cubicBezTo>
                <a:cubicBezTo>
                  <a:pt x="646606" y="220622"/>
                  <a:pt x="638975" y="215645"/>
                  <a:pt x="631013" y="211001"/>
                </a:cubicBezTo>
                <a:cubicBezTo>
                  <a:pt x="619069" y="205029"/>
                  <a:pt x="610444" y="199389"/>
                  <a:pt x="605135" y="194081"/>
                </a:cubicBezTo>
                <a:cubicBezTo>
                  <a:pt x="583903" y="182801"/>
                  <a:pt x="565656" y="174507"/>
                  <a:pt x="550394" y="169199"/>
                </a:cubicBezTo>
                <a:lnTo>
                  <a:pt x="522526" y="155265"/>
                </a:lnTo>
                <a:lnTo>
                  <a:pt x="522526" y="152279"/>
                </a:lnTo>
                <a:lnTo>
                  <a:pt x="535464" y="148298"/>
                </a:lnTo>
                <a:cubicBezTo>
                  <a:pt x="539446" y="148298"/>
                  <a:pt x="543262" y="148629"/>
                  <a:pt x="546910" y="149293"/>
                </a:cubicBezTo>
                <a:cubicBezTo>
                  <a:pt x="550560" y="149956"/>
                  <a:pt x="559351" y="150288"/>
                  <a:pt x="573285" y="150288"/>
                </a:cubicBezTo>
                <a:lnTo>
                  <a:pt x="582243" y="150288"/>
                </a:lnTo>
                <a:cubicBezTo>
                  <a:pt x="590870" y="150288"/>
                  <a:pt x="599496" y="150952"/>
                  <a:pt x="608121" y="152279"/>
                </a:cubicBezTo>
                <a:lnTo>
                  <a:pt x="611107" y="152279"/>
                </a:lnTo>
                <a:cubicBezTo>
                  <a:pt x="615752" y="148961"/>
                  <a:pt x="619899" y="147136"/>
                  <a:pt x="623548" y="146805"/>
                </a:cubicBezTo>
                <a:cubicBezTo>
                  <a:pt x="627198" y="146473"/>
                  <a:pt x="630017" y="146307"/>
                  <a:pt x="632008" y="146307"/>
                </a:cubicBezTo>
                <a:cubicBezTo>
                  <a:pt x="634662" y="146307"/>
                  <a:pt x="637648" y="146639"/>
                  <a:pt x="640965" y="147302"/>
                </a:cubicBezTo>
                <a:cubicBezTo>
                  <a:pt x="644284" y="147966"/>
                  <a:pt x="649260" y="148298"/>
                  <a:pt x="655895" y="148298"/>
                </a:cubicBezTo>
                <a:cubicBezTo>
                  <a:pt x="657885" y="148298"/>
                  <a:pt x="660374" y="147800"/>
                  <a:pt x="663359" y="146805"/>
                </a:cubicBezTo>
                <a:cubicBezTo>
                  <a:pt x="666345" y="145809"/>
                  <a:pt x="669166" y="145312"/>
                  <a:pt x="671819" y="145312"/>
                </a:cubicBezTo>
                <a:close/>
                <a:moveTo>
                  <a:pt x="356313" y="0"/>
                </a:moveTo>
                <a:lnTo>
                  <a:pt x="407072" y="0"/>
                </a:lnTo>
                <a:cubicBezTo>
                  <a:pt x="415035" y="0"/>
                  <a:pt x="421339" y="3317"/>
                  <a:pt x="425983" y="9952"/>
                </a:cubicBezTo>
                <a:lnTo>
                  <a:pt x="426978" y="11943"/>
                </a:lnTo>
                <a:cubicBezTo>
                  <a:pt x="431623" y="18578"/>
                  <a:pt x="436931" y="24218"/>
                  <a:pt x="442903" y="28863"/>
                </a:cubicBezTo>
                <a:cubicBezTo>
                  <a:pt x="452193" y="35498"/>
                  <a:pt x="456837" y="43461"/>
                  <a:pt x="456837" y="52750"/>
                </a:cubicBezTo>
                <a:cubicBezTo>
                  <a:pt x="456837" y="56067"/>
                  <a:pt x="456174" y="59717"/>
                  <a:pt x="454846" y="63698"/>
                </a:cubicBezTo>
                <a:cubicBezTo>
                  <a:pt x="451529" y="72987"/>
                  <a:pt x="449207" y="98865"/>
                  <a:pt x="447879" y="141331"/>
                </a:cubicBezTo>
                <a:lnTo>
                  <a:pt x="446884" y="173180"/>
                </a:lnTo>
                <a:cubicBezTo>
                  <a:pt x="448874" y="181806"/>
                  <a:pt x="451529" y="186782"/>
                  <a:pt x="454846" y="188109"/>
                </a:cubicBezTo>
                <a:cubicBezTo>
                  <a:pt x="470771" y="200053"/>
                  <a:pt x="487028" y="206024"/>
                  <a:pt x="503615" y="206024"/>
                </a:cubicBezTo>
                <a:lnTo>
                  <a:pt x="507596" y="207020"/>
                </a:lnTo>
                <a:cubicBezTo>
                  <a:pt x="508924" y="207020"/>
                  <a:pt x="510417" y="206522"/>
                  <a:pt x="512075" y="205527"/>
                </a:cubicBezTo>
                <a:cubicBezTo>
                  <a:pt x="513734" y="204531"/>
                  <a:pt x="515559" y="204034"/>
                  <a:pt x="517549" y="204034"/>
                </a:cubicBezTo>
                <a:cubicBezTo>
                  <a:pt x="522194" y="204034"/>
                  <a:pt x="526507" y="206688"/>
                  <a:pt x="530488" y="211996"/>
                </a:cubicBezTo>
                <a:lnTo>
                  <a:pt x="539446" y="224935"/>
                </a:lnTo>
                <a:cubicBezTo>
                  <a:pt x="553380" y="240196"/>
                  <a:pt x="562006" y="250480"/>
                  <a:pt x="565323" y="255789"/>
                </a:cubicBezTo>
                <a:lnTo>
                  <a:pt x="565323" y="259770"/>
                </a:lnTo>
                <a:cubicBezTo>
                  <a:pt x="565323" y="267732"/>
                  <a:pt x="561674" y="274036"/>
                  <a:pt x="554375" y="278680"/>
                </a:cubicBezTo>
                <a:cubicBezTo>
                  <a:pt x="550394" y="280671"/>
                  <a:pt x="545750" y="281998"/>
                  <a:pt x="540441" y="282661"/>
                </a:cubicBezTo>
                <a:cubicBezTo>
                  <a:pt x="531816" y="283325"/>
                  <a:pt x="525511" y="285647"/>
                  <a:pt x="521530" y="289628"/>
                </a:cubicBezTo>
                <a:lnTo>
                  <a:pt x="508592" y="290624"/>
                </a:lnTo>
                <a:cubicBezTo>
                  <a:pt x="482714" y="292614"/>
                  <a:pt x="465131" y="295268"/>
                  <a:pt x="455841" y="298586"/>
                </a:cubicBezTo>
                <a:cubicBezTo>
                  <a:pt x="449207" y="301240"/>
                  <a:pt x="445557" y="307212"/>
                  <a:pt x="444893" y="316501"/>
                </a:cubicBezTo>
                <a:lnTo>
                  <a:pt x="441907" y="405082"/>
                </a:lnTo>
                <a:cubicBezTo>
                  <a:pt x="452524" y="407072"/>
                  <a:pt x="462808" y="409726"/>
                  <a:pt x="472761" y="413044"/>
                </a:cubicBezTo>
                <a:cubicBezTo>
                  <a:pt x="517882" y="422997"/>
                  <a:pt x="550062" y="433945"/>
                  <a:pt x="569304" y="445889"/>
                </a:cubicBezTo>
                <a:cubicBezTo>
                  <a:pt x="579922" y="453187"/>
                  <a:pt x="606130" y="466126"/>
                  <a:pt x="647932" y="484705"/>
                </a:cubicBezTo>
                <a:cubicBezTo>
                  <a:pt x="650587" y="486032"/>
                  <a:pt x="653739" y="488023"/>
                  <a:pt x="657388" y="490677"/>
                </a:cubicBezTo>
                <a:cubicBezTo>
                  <a:pt x="661038" y="493331"/>
                  <a:pt x="665848" y="495321"/>
                  <a:pt x="671819" y="496648"/>
                </a:cubicBezTo>
                <a:cubicBezTo>
                  <a:pt x="697034" y="504611"/>
                  <a:pt x="713622" y="510251"/>
                  <a:pt x="721584" y="513568"/>
                </a:cubicBezTo>
                <a:lnTo>
                  <a:pt x="734523" y="518545"/>
                </a:lnTo>
                <a:cubicBezTo>
                  <a:pt x="779643" y="533142"/>
                  <a:pt x="810164" y="544090"/>
                  <a:pt x="826089" y="551389"/>
                </a:cubicBezTo>
                <a:cubicBezTo>
                  <a:pt x="836706" y="556034"/>
                  <a:pt x="846327" y="562337"/>
                  <a:pt x="854952" y="570300"/>
                </a:cubicBezTo>
                <a:lnTo>
                  <a:pt x="888792" y="599163"/>
                </a:lnTo>
                <a:lnTo>
                  <a:pt x="905712" y="612102"/>
                </a:lnTo>
                <a:cubicBezTo>
                  <a:pt x="901068" y="612765"/>
                  <a:pt x="896423" y="613595"/>
                  <a:pt x="891778" y="614590"/>
                </a:cubicBezTo>
                <a:cubicBezTo>
                  <a:pt x="887134" y="615585"/>
                  <a:pt x="882158" y="616083"/>
                  <a:pt x="876849" y="616083"/>
                </a:cubicBezTo>
                <a:cubicBezTo>
                  <a:pt x="870214" y="616083"/>
                  <a:pt x="863910" y="615088"/>
                  <a:pt x="857938" y="613097"/>
                </a:cubicBezTo>
                <a:lnTo>
                  <a:pt x="847985" y="612102"/>
                </a:lnTo>
                <a:cubicBezTo>
                  <a:pt x="844668" y="612102"/>
                  <a:pt x="840189" y="612102"/>
                  <a:pt x="834549" y="612102"/>
                </a:cubicBezTo>
                <a:cubicBezTo>
                  <a:pt x="828910" y="612102"/>
                  <a:pt x="822772" y="612434"/>
                  <a:pt x="816136" y="613097"/>
                </a:cubicBezTo>
                <a:lnTo>
                  <a:pt x="806183" y="613097"/>
                </a:lnTo>
                <a:lnTo>
                  <a:pt x="780306" y="612102"/>
                </a:lnTo>
                <a:cubicBezTo>
                  <a:pt x="776325" y="612102"/>
                  <a:pt x="772510" y="612434"/>
                  <a:pt x="768860" y="613097"/>
                </a:cubicBezTo>
                <a:cubicBezTo>
                  <a:pt x="765211" y="613761"/>
                  <a:pt x="761395" y="614092"/>
                  <a:pt x="757414" y="614092"/>
                </a:cubicBezTo>
                <a:cubicBezTo>
                  <a:pt x="748789" y="614092"/>
                  <a:pt x="740163" y="613429"/>
                  <a:pt x="731537" y="612102"/>
                </a:cubicBezTo>
                <a:lnTo>
                  <a:pt x="716607" y="611106"/>
                </a:lnTo>
                <a:cubicBezTo>
                  <a:pt x="687413" y="607125"/>
                  <a:pt x="658881" y="598168"/>
                  <a:pt x="631013" y="584234"/>
                </a:cubicBezTo>
                <a:cubicBezTo>
                  <a:pt x="612435" y="576935"/>
                  <a:pt x="594519" y="568309"/>
                  <a:pt x="577266" y="558356"/>
                </a:cubicBezTo>
                <a:lnTo>
                  <a:pt x="517549" y="519540"/>
                </a:lnTo>
                <a:cubicBezTo>
                  <a:pt x="501625" y="509587"/>
                  <a:pt x="486364" y="498307"/>
                  <a:pt x="471766" y="485700"/>
                </a:cubicBezTo>
                <a:cubicBezTo>
                  <a:pt x="454515" y="473093"/>
                  <a:pt x="443566" y="464467"/>
                  <a:pt x="438921" y="459823"/>
                </a:cubicBezTo>
                <a:cubicBezTo>
                  <a:pt x="438259" y="461813"/>
                  <a:pt x="437761" y="463804"/>
                  <a:pt x="437428" y="465794"/>
                </a:cubicBezTo>
                <a:cubicBezTo>
                  <a:pt x="437097" y="467785"/>
                  <a:pt x="436766" y="470273"/>
                  <a:pt x="436433" y="473259"/>
                </a:cubicBezTo>
                <a:cubicBezTo>
                  <a:pt x="436102" y="476245"/>
                  <a:pt x="436268" y="480060"/>
                  <a:pt x="436931" y="484705"/>
                </a:cubicBezTo>
                <a:cubicBezTo>
                  <a:pt x="436931" y="492004"/>
                  <a:pt x="436268" y="497809"/>
                  <a:pt x="434940" y="502122"/>
                </a:cubicBezTo>
                <a:cubicBezTo>
                  <a:pt x="433614" y="506435"/>
                  <a:pt x="432950" y="510914"/>
                  <a:pt x="432950" y="515559"/>
                </a:cubicBezTo>
                <a:lnTo>
                  <a:pt x="434940" y="545417"/>
                </a:lnTo>
                <a:cubicBezTo>
                  <a:pt x="434940" y="552716"/>
                  <a:pt x="434443" y="560347"/>
                  <a:pt x="433447" y="568309"/>
                </a:cubicBezTo>
                <a:cubicBezTo>
                  <a:pt x="432452" y="576271"/>
                  <a:pt x="431954" y="584897"/>
                  <a:pt x="431954" y="594187"/>
                </a:cubicBezTo>
                <a:lnTo>
                  <a:pt x="430959" y="687744"/>
                </a:lnTo>
                <a:lnTo>
                  <a:pt x="431954" y="727555"/>
                </a:lnTo>
                <a:cubicBezTo>
                  <a:pt x="431954" y="739499"/>
                  <a:pt x="430959" y="751774"/>
                  <a:pt x="428969" y="764381"/>
                </a:cubicBezTo>
                <a:cubicBezTo>
                  <a:pt x="427642" y="769689"/>
                  <a:pt x="424656" y="774997"/>
                  <a:pt x="420011" y="780305"/>
                </a:cubicBezTo>
                <a:cubicBezTo>
                  <a:pt x="418020" y="783623"/>
                  <a:pt x="415698" y="786609"/>
                  <a:pt x="413044" y="789263"/>
                </a:cubicBezTo>
                <a:cubicBezTo>
                  <a:pt x="407736" y="794571"/>
                  <a:pt x="403091" y="797225"/>
                  <a:pt x="399110" y="797225"/>
                </a:cubicBezTo>
                <a:cubicBezTo>
                  <a:pt x="395793" y="797225"/>
                  <a:pt x="392143" y="795567"/>
                  <a:pt x="388162" y="792249"/>
                </a:cubicBezTo>
                <a:lnTo>
                  <a:pt x="346360" y="752437"/>
                </a:lnTo>
                <a:cubicBezTo>
                  <a:pt x="321146" y="733859"/>
                  <a:pt x="308539" y="709972"/>
                  <a:pt x="308539" y="680777"/>
                </a:cubicBezTo>
                <a:cubicBezTo>
                  <a:pt x="308539" y="672814"/>
                  <a:pt x="309867" y="664188"/>
                  <a:pt x="312520" y="654899"/>
                </a:cubicBezTo>
                <a:lnTo>
                  <a:pt x="327449" y="676796"/>
                </a:lnTo>
                <a:lnTo>
                  <a:pt x="329440" y="671819"/>
                </a:lnTo>
                <a:cubicBezTo>
                  <a:pt x="330768" y="666511"/>
                  <a:pt x="333090" y="663857"/>
                  <a:pt x="336407" y="663857"/>
                </a:cubicBezTo>
                <a:lnTo>
                  <a:pt x="344369" y="663857"/>
                </a:lnTo>
                <a:cubicBezTo>
                  <a:pt x="344369" y="663193"/>
                  <a:pt x="344702" y="662530"/>
                  <a:pt x="345364" y="661866"/>
                </a:cubicBezTo>
                <a:cubicBezTo>
                  <a:pt x="346028" y="661203"/>
                  <a:pt x="346360" y="657553"/>
                  <a:pt x="346360" y="650918"/>
                </a:cubicBezTo>
                <a:cubicBezTo>
                  <a:pt x="349014" y="631012"/>
                  <a:pt x="350341" y="611106"/>
                  <a:pt x="350341" y="591201"/>
                </a:cubicBezTo>
                <a:cubicBezTo>
                  <a:pt x="352331" y="564660"/>
                  <a:pt x="353327" y="538119"/>
                  <a:pt x="353327" y="511578"/>
                </a:cubicBezTo>
                <a:cubicBezTo>
                  <a:pt x="353327" y="503615"/>
                  <a:pt x="353991" y="496151"/>
                  <a:pt x="355317" y="489184"/>
                </a:cubicBezTo>
                <a:cubicBezTo>
                  <a:pt x="356645" y="482217"/>
                  <a:pt x="357308" y="475415"/>
                  <a:pt x="357308" y="468780"/>
                </a:cubicBezTo>
                <a:lnTo>
                  <a:pt x="356313" y="455842"/>
                </a:lnTo>
                <a:cubicBezTo>
                  <a:pt x="348350" y="460486"/>
                  <a:pt x="341716" y="466458"/>
                  <a:pt x="336407" y="473757"/>
                </a:cubicBezTo>
                <a:cubicBezTo>
                  <a:pt x="329108" y="483046"/>
                  <a:pt x="321477" y="492004"/>
                  <a:pt x="313515" y="500630"/>
                </a:cubicBezTo>
                <a:lnTo>
                  <a:pt x="305553" y="509587"/>
                </a:lnTo>
                <a:cubicBezTo>
                  <a:pt x="292283" y="523521"/>
                  <a:pt x="279344" y="536128"/>
                  <a:pt x="266737" y="547408"/>
                </a:cubicBezTo>
                <a:lnTo>
                  <a:pt x="241854" y="571295"/>
                </a:lnTo>
                <a:cubicBezTo>
                  <a:pt x="241192" y="572622"/>
                  <a:pt x="240528" y="573617"/>
                  <a:pt x="239864" y="574281"/>
                </a:cubicBezTo>
                <a:cubicBezTo>
                  <a:pt x="239201" y="574944"/>
                  <a:pt x="238537" y="575774"/>
                  <a:pt x="237873" y="576769"/>
                </a:cubicBezTo>
                <a:cubicBezTo>
                  <a:pt x="237210" y="577764"/>
                  <a:pt x="236547" y="578262"/>
                  <a:pt x="235883" y="578262"/>
                </a:cubicBezTo>
                <a:cubicBezTo>
                  <a:pt x="223276" y="584897"/>
                  <a:pt x="211664" y="593191"/>
                  <a:pt x="201048" y="603144"/>
                </a:cubicBezTo>
                <a:cubicBezTo>
                  <a:pt x="194413" y="609779"/>
                  <a:pt x="187114" y="615751"/>
                  <a:pt x="179152" y="621059"/>
                </a:cubicBezTo>
                <a:lnTo>
                  <a:pt x="174175" y="623050"/>
                </a:lnTo>
                <a:lnTo>
                  <a:pt x="168204" y="622055"/>
                </a:lnTo>
                <a:cubicBezTo>
                  <a:pt x="163559" y="622055"/>
                  <a:pt x="160076" y="624377"/>
                  <a:pt x="157753" y="629022"/>
                </a:cubicBezTo>
                <a:cubicBezTo>
                  <a:pt x="155431" y="633666"/>
                  <a:pt x="152113" y="637150"/>
                  <a:pt x="147800" y="639472"/>
                </a:cubicBezTo>
                <a:cubicBezTo>
                  <a:pt x="143487" y="641795"/>
                  <a:pt x="140004" y="644283"/>
                  <a:pt x="137350" y="646937"/>
                </a:cubicBezTo>
                <a:lnTo>
                  <a:pt x="136354" y="648927"/>
                </a:lnTo>
                <a:cubicBezTo>
                  <a:pt x="125074" y="650254"/>
                  <a:pt x="115121" y="653406"/>
                  <a:pt x="106496" y="658383"/>
                </a:cubicBezTo>
                <a:cubicBezTo>
                  <a:pt x="97870" y="663359"/>
                  <a:pt x="88581" y="666843"/>
                  <a:pt x="78628" y="668833"/>
                </a:cubicBezTo>
                <a:cubicBezTo>
                  <a:pt x="48769" y="675468"/>
                  <a:pt x="26209" y="679118"/>
                  <a:pt x="10948" y="679781"/>
                </a:cubicBezTo>
                <a:lnTo>
                  <a:pt x="0" y="678786"/>
                </a:lnTo>
                <a:lnTo>
                  <a:pt x="21896" y="663857"/>
                </a:lnTo>
                <a:cubicBezTo>
                  <a:pt x="57063" y="640633"/>
                  <a:pt x="79955" y="625041"/>
                  <a:pt x="90571" y="617078"/>
                </a:cubicBezTo>
                <a:cubicBezTo>
                  <a:pt x="123747" y="597836"/>
                  <a:pt x="157919" y="571627"/>
                  <a:pt x="193085" y="538450"/>
                </a:cubicBezTo>
                <a:cubicBezTo>
                  <a:pt x="207683" y="525180"/>
                  <a:pt x="221617" y="510914"/>
                  <a:pt x="234887" y="495653"/>
                </a:cubicBezTo>
                <a:cubicBezTo>
                  <a:pt x="239532" y="491008"/>
                  <a:pt x="243514" y="485700"/>
                  <a:pt x="246831" y="479728"/>
                </a:cubicBezTo>
                <a:cubicBezTo>
                  <a:pt x="256121" y="467785"/>
                  <a:pt x="266239" y="456173"/>
                  <a:pt x="277187" y="444893"/>
                </a:cubicBezTo>
                <a:cubicBezTo>
                  <a:pt x="288135" y="433613"/>
                  <a:pt x="295269" y="424988"/>
                  <a:pt x="298586" y="419016"/>
                </a:cubicBezTo>
                <a:cubicBezTo>
                  <a:pt x="301904" y="413044"/>
                  <a:pt x="306217" y="407736"/>
                  <a:pt x="311525" y="403091"/>
                </a:cubicBezTo>
                <a:cubicBezTo>
                  <a:pt x="314179" y="401101"/>
                  <a:pt x="316003" y="398778"/>
                  <a:pt x="316999" y="396124"/>
                </a:cubicBezTo>
                <a:cubicBezTo>
                  <a:pt x="317994" y="393470"/>
                  <a:pt x="319155" y="391480"/>
                  <a:pt x="320482" y="390153"/>
                </a:cubicBezTo>
                <a:cubicBezTo>
                  <a:pt x="320482" y="386835"/>
                  <a:pt x="323137" y="383186"/>
                  <a:pt x="328444" y="379204"/>
                </a:cubicBezTo>
                <a:cubicBezTo>
                  <a:pt x="337071" y="371242"/>
                  <a:pt x="343374" y="361621"/>
                  <a:pt x="347355" y="350341"/>
                </a:cubicBezTo>
                <a:lnTo>
                  <a:pt x="353327" y="339393"/>
                </a:lnTo>
                <a:lnTo>
                  <a:pt x="348350" y="336407"/>
                </a:lnTo>
                <a:lnTo>
                  <a:pt x="347355" y="337402"/>
                </a:lnTo>
                <a:cubicBezTo>
                  <a:pt x="335411" y="340056"/>
                  <a:pt x="323801" y="344037"/>
                  <a:pt x="312520" y="349346"/>
                </a:cubicBezTo>
                <a:cubicBezTo>
                  <a:pt x="309203" y="352663"/>
                  <a:pt x="302567" y="356147"/>
                  <a:pt x="292614" y="359796"/>
                </a:cubicBezTo>
                <a:cubicBezTo>
                  <a:pt x="282661" y="363446"/>
                  <a:pt x="276358" y="365602"/>
                  <a:pt x="273704" y="366266"/>
                </a:cubicBezTo>
                <a:lnTo>
                  <a:pt x="214982" y="386171"/>
                </a:lnTo>
                <a:cubicBezTo>
                  <a:pt x="214319" y="386835"/>
                  <a:pt x="212991" y="387498"/>
                  <a:pt x="211000" y="388162"/>
                </a:cubicBezTo>
                <a:cubicBezTo>
                  <a:pt x="209010" y="388825"/>
                  <a:pt x="206688" y="389157"/>
                  <a:pt x="204033" y="389157"/>
                </a:cubicBezTo>
                <a:cubicBezTo>
                  <a:pt x="201380" y="389157"/>
                  <a:pt x="198726" y="388162"/>
                  <a:pt x="196071" y="386171"/>
                </a:cubicBezTo>
                <a:lnTo>
                  <a:pt x="195076" y="385176"/>
                </a:lnTo>
                <a:cubicBezTo>
                  <a:pt x="186451" y="385176"/>
                  <a:pt x="177161" y="380200"/>
                  <a:pt x="167208" y="370247"/>
                </a:cubicBezTo>
                <a:lnTo>
                  <a:pt x="158251" y="362284"/>
                </a:lnTo>
                <a:cubicBezTo>
                  <a:pt x="146307" y="352332"/>
                  <a:pt x="136354" y="340720"/>
                  <a:pt x="128392" y="327449"/>
                </a:cubicBezTo>
                <a:lnTo>
                  <a:pt x="115453" y="309534"/>
                </a:lnTo>
                <a:cubicBezTo>
                  <a:pt x="114126" y="307544"/>
                  <a:pt x="112965" y="305221"/>
                  <a:pt x="111970" y="302567"/>
                </a:cubicBezTo>
                <a:cubicBezTo>
                  <a:pt x="110975" y="299913"/>
                  <a:pt x="109814" y="297259"/>
                  <a:pt x="108486" y="294605"/>
                </a:cubicBezTo>
                <a:cubicBezTo>
                  <a:pt x="111140" y="295268"/>
                  <a:pt x="113960" y="295600"/>
                  <a:pt x="116946" y="295600"/>
                </a:cubicBezTo>
                <a:cubicBezTo>
                  <a:pt x="119932" y="295600"/>
                  <a:pt x="122752" y="295932"/>
                  <a:pt x="125406" y="296595"/>
                </a:cubicBezTo>
                <a:cubicBezTo>
                  <a:pt x="141994" y="303231"/>
                  <a:pt x="153938" y="306548"/>
                  <a:pt x="161237" y="306548"/>
                </a:cubicBezTo>
                <a:cubicBezTo>
                  <a:pt x="166544" y="306548"/>
                  <a:pt x="171853" y="305719"/>
                  <a:pt x="177161" y="304060"/>
                </a:cubicBezTo>
                <a:cubicBezTo>
                  <a:pt x="182469" y="302401"/>
                  <a:pt x="188441" y="301572"/>
                  <a:pt x="195076" y="301572"/>
                </a:cubicBezTo>
                <a:cubicBezTo>
                  <a:pt x="207019" y="300245"/>
                  <a:pt x="223939" y="295600"/>
                  <a:pt x="245836" y="287638"/>
                </a:cubicBezTo>
                <a:cubicBezTo>
                  <a:pt x="249817" y="285647"/>
                  <a:pt x="287970" y="272377"/>
                  <a:pt x="360294" y="247826"/>
                </a:cubicBezTo>
                <a:cubicBezTo>
                  <a:pt x="374228" y="243182"/>
                  <a:pt x="381195" y="233229"/>
                  <a:pt x="381195" y="217968"/>
                </a:cubicBezTo>
                <a:lnTo>
                  <a:pt x="381195" y="155265"/>
                </a:lnTo>
                <a:cubicBezTo>
                  <a:pt x="381195" y="145312"/>
                  <a:pt x="379204" y="136022"/>
                  <a:pt x="375223" y="127396"/>
                </a:cubicBezTo>
                <a:cubicBezTo>
                  <a:pt x="377877" y="114789"/>
                  <a:pt x="379204" y="102514"/>
                  <a:pt x="379204" y="90571"/>
                </a:cubicBezTo>
                <a:lnTo>
                  <a:pt x="378209" y="73651"/>
                </a:lnTo>
                <a:cubicBezTo>
                  <a:pt x="378209" y="65689"/>
                  <a:pt x="378873" y="57395"/>
                  <a:pt x="380199" y="48769"/>
                </a:cubicBezTo>
                <a:lnTo>
                  <a:pt x="380199" y="43792"/>
                </a:lnTo>
                <a:cubicBezTo>
                  <a:pt x="380199" y="35830"/>
                  <a:pt x="375887" y="31849"/>
                  <a:pt x="367261" y="31849"/>
                </a:cubicBezTo>
                <a:cubicBezTo>
                  <a:pt x="362617" y="31849"/>
                  <a:pt x="358303" y="32181"/>
                  <a:pt x="354322" y="32844"/>
                </a:cubicBezTo>
                <a:cubicBezTo>
                  <a:pt x="345033" y="35498"/>
                  <a:pt x="340388" y="40806"/>
                  <a:pt x="340388" y="48769"/>
                </a:cubicBezTo>
                <a:cubicBezTo>
                  <a:pt x="340388" y="50759"/>
                  <a:pt x="343042" y="63034"/>
                  <a:pt x="348350" y="85594"/>
                </a:cubicBezTo>
                <a:lnTo>
                  <a:pt x="352331" y="99528"/>
                </a:lnTo>
                <a:lnTo>
                  <a:pt x="346360" y="92561"/>
                </a:lnTo>
                <a:cubicBezTo>
                  <a:pt x="337735" y="77300"/>
                  <a:pt x="331430" y="60712"/>
                  <a:pt x="327449" y="42797"/>
                </a:cubicBezTo>
                <a:lnTo>
                  <a:pt x="327449" y="37821"/>
                </a:lnTo>
                <a:cubicBezTo>
                  <a:pt x="327449" y="32512"/>
                  <a:pt x="329108" y="27204"/>
                  <a:pt x="332426" y="21896"/>
                </a:cubicBezTo>
                <a:cubicBezTo>
                  <a:pt x="335744" y="16588"/>
                  <a:pt x="339559" y="13270"/>
                  <a:pt x="343871" y="11943"/>
                </a:cubicBezTo>
                <a:cubicBezTo>
                  <a:pt x="348185" y="10616"/>
                  <a:pt x="352664" y="7630"/>
                  <a:pt x="357308" y="2985"/>
                </a:cubicBezTo>
                <a:cubicBezTo>
                  <a:pt x="357308" y="2322"/>
                  <a:pt x="356976" y="1990"/>
                  <a:pt x="356313" y="1990"/>
                </a:cubicBezTo>
                <a:close/>
              </a:path>
            </a:pathLst>
          </a:custGeom>
          <a:gradFill>
            <a:gsLst>
              <a:gs pos="100000">
                <a:srgbClr val="A7B9B1"/>
              </a:gs>
              <a:gs pos="64000">
                <a:srgbClr val="2D483A"/>
              </a:gs>
              <a:gs pos="0">
                <a:srgbClr val="A7B9B1"/>
              </a:gs>
              <a:gs pos="33000">
                <a:srgbClr val="4F635A"/>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R="0" lvl="0" indent="0" algn="ctr" fontAlgn="auto">
              <a:lnSpc>
                <a:spcPct val="100000"/>
              </a:lnSpc>
              <a:spcBef>
                <a:spcPts val="0"/>
              </a:spcBef>
              <a:spcAft>
                <a:spcPts val="0"/>
              </a:spcAft>
              <a:buClrTx/>
              <a:buSzTx/>
              <a:buFontTx/>
              <a:buNone/>
              <a:defRPr kumimoji="1" sz="8000" b="0" i="0" u="none" strike="noStrike" cap="none" spc="0" normalizeH="0" baseline="0">
                <a:ln>
                  <a:noFill/>
                </a:ln>
                <a:solidFill>
                  <a:srgbClr val="52331D"/>
                </a:solidFill>
                <a:effectLst/>
                <a:uLnTx/>
                <a:uFillTx/>
                <a:latin typeface="鸿雷行书简体" panose="00000505000000000000" pitchFamily="2" charset="-122"/>
                <a:ea typeface="鸿雷行书简体" panose="00000505000000000000" pitchFamily="2" charset="-122"/>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8000" b="0" i="0" u="none" strike="noStrike" kern="1200" cap="none" spc="0" normalizeH="0" baseline="0" noProof="0" dirty="0">
              <a:ln>
                <a:noFill/>
              </a:ln>
              <a:solidFill>
                <a:srgbClr val="52331D"/>
              </a:solidFill>
              <a:effectLst/>
              <a:uLnTx/>
              <a:uFillTx/>
              <a:ea typeface="鸿雷行书简体" panose="00000505000000000000" pitchFamily="2" charset="-122"/>
              <a:sym typeface="微软雅黑" panose="020B0503020204020204" pitchFamily="34" charset="-122"/>
            </a:endParaRPr>
          </a:p>
        </p:txBody>
      </p:sp>
      <p:pic>
        <p:nvPicPr>
          <p:cNvPr id="9" name="图片 8"/>
          <p:cNvPicPr>
            <a:picLocks noChangeAspect="1"/>
          </p:cNvPicPr>
          <p:nvPr>
            <p:custDataLst>
              <p:tags r:id="rId14"/>
            </p:custDataLst>
          </p:nvPr>
        </p:nvPicPr>
        <p:blipFill>
          <a:blip r:embed="rId25" cstate="print">
            <a:extLst>
              <a:ext uri="{28A0092B-C50C-407E-A947-70E740481C1C}">
                <a14:useLocalDpi xmlns:a14="http://schemas.microsoft.com/office/drawing/2010/main" val="0"/>
              </a:ext>
            </a:extLst>
          </a:blip>
          <a:stretch>
            <a:fillRect/>
          </a:stretch>
        </p:blipFill>
        <p:spPr>
          <a:xfrm>
            <a:off x="2927611" y="3321920"/>
            <a:ext cx="6509183" cy="4716721"/>
          </a:xfrm>
          <a:prstGeom prst="rect">
            <a:avLst/>
          </a:prstGeom>
        </p:spPr>
      </p:pic>
      <p:pic>
        <p:nvPicPr>
          <p:cNvPr id="1025" name="图片 1024"/>
          <p:cNvPicPr>
            <a:picLocks noChangeAspect="1"/>
          </p:cNvPicPr>
          <p:nvPr/>
        </p:nvPicPr>
        <p:blipFill>
          <a:blip r:embed="rId26" cstate="print">
            <a:alphaModFix amt="85000"/>
            <a:extLst>
              <a:ext uri="{28A0092B-C50C-407E-A947-70E740481C1C}">
                <a14:useLocalDpi xmlns:a14="http://schemas.microsoft.com/office/drawing/2010/main" val="0"/>
              </a:ext>
            </a:extLst>
          </a:blip>
          <a:srcRect l="3306" t="11042" r="4554" b="13600"/>
          <a:stretch>
            <a:fillRect/>
          </a:stretch>
        </p:blipFill>
        <p:spPr>
          <a:xfrm>
            <a:off x="1803567" y="4830654"/>
            <a:ext cx="4044767" cy="2478999"/>
          </a:xfrm>
          <a:prstGeom prst="rect">
            <a:avLst/>
          </a:prstGeom>
        </p:spPr>
      </p:pic>
      <p:pic>
        <p:nvPicPr>
          <p:cNvPr id="1040" name="Picture 16" descr="查看图片"/>
          <p:cNvPicPr>
            <a:picLocks noChangeAspect="1" noChangeArrowheads="1"/>
          </p:cNvPicPr>
          <p:nvPr/>
        </p:nvPicPr>
        <p:blipFill rotWithShape="1">
          <a:blip r:embed="rId27" cstate="print">
            <a:alphaModFix amt="70000"/>
            <a:extLst>
              <a:ext uri="{28A0092B-C50C-407E-A947-70E740481C1C}">
                <a14:useLocalDpi xmlns:a14="http://schemas.microsoft.com/office/drawing/2010/main" val="0"/>
              </a:ext>
            </a:extLst>
          </a:blip>
          <a:srcRect t="49002"/>
          <a:stretch>
            <a:fillRect/>
          </a:stretch>
        </p:blipFill>
        <p:spPr bwMode="auto">
          <a:xfrm>
            <a:off x="6425183" y="4046745"/>
            <a:ext cx="4107767" cy="163353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6" descr="查看图片"/>
          <p:cNvPicPr>
            <a:picLocks noChangeAspect="1" noChangeArrowheads="1"/>
          </p:cNvPicPr>
          <p:nvPr/>
        </p:nvPicPr>
        <p:blipFill>
          <a:blip r:embed="rId28" cstate="print">
            <a:alphaModFix amt="70000"/>
            <a:extLst>
              <a:ext uri="{28A0092B-C50C-407E-A947-70E740481C1C}">
                <a14:useLocalDpi xmlns:a14="http://schemas.microsoft.com/office/drawing/2010/main" val="0"/>
              </a:ext>
            </a:extLst>
          </a:blip>
          <a:srcRect/>
          <a:stretch>
            <a:fillRect/>
          </a:stretch>
        </p:blipFill>
        <p:spPr bwMode="auto">
          <a:xfrm>
            <a:off x="8940021" y="2723556"/>
            <a:ext cx="5488593" cy="427991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查看图片"/>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81218" y="3037272"/>
            <a:ext cx="61912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8" descr="查看图片"/>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7098" y="5919750"/>
            <a:ext cx="3952042" cy="147979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56654" y="-2612613"/>
            <a:ext cx="11334463"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0" b="0" i="0" u="none" strike="noStrike" kern="1200" cap="none" spc="0" normalizeH="0" baseline="0" noProof="0" dirty="0">
                <a:ln>
                  <a:noFill/>
                </a:ln>
                <a:solidFill>
                  <a:srgbClr val="C00000"/>
                </a:solidFill>
                <a:effectLst/>
                <a:uLnTx/>
                <a:uFillTx/>
                <a:latin typeface="鸿雷行书简体" panose="00000505000000000000" pitchFamily="2" charset="-122"/>
                <a:ea typeface="鸿雷行书简体" panose="00000505000000000000" pitchFamily="2" charset="-122"/>
                <a:cs typeface="+mn-ea"/>
                <a:sym typeface="微软雅黑" panose="020B0503020204020204" pitchFamily="34" charset="-122"/>
              </a:rPr>
              <a:t>鉴赏散文的语言艺术</a:t>
            </a:r>
          </a:p>
        </p:txBody>
      </p:sp>
      <p:sp>
        <p:nvSpPr>
          <p:cNvPr id="7" name="文本框-7" hidden="1"/>
          <p:cNvSpPr txBox="1"/>
          <p:nvPr/>
        </p:nvSpPr>
        <p:spPr>
          <a:xfrm>
            <a:off x="757951" y="-1380353"/>
            <a:ext cx="11334463"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0" b="0" i="0" u="none" strike="noStrike" kern="1200" cap="none" spc="0" normalizeH="0" baseline="0" noProof="0" dirty="0">
                <a:ln>
                  <a:noFill/>
                </a:ln>
                <a:solidFill>
                  <a:srgbClr val="C00000"/>
                </a:solidFill>
                <a:effectLst/>
                <a:uLnTx/>
                <a:uFillTx/>
                <a:latin typeface="鸿雷行书简体" panose="00000505000000000000" pitchFamily="2" charset="-122"/>
                <a:ea typeface="鸿雷行书简体" panose="00000505000000000000" pitchFamily="2" charset="-122"/>
                <a:cs typeface="+mn-ea"/>
                <a:sym typeface="微软雅黑" panose="020B0503020204020204" pitchFamily="34" charset="-122"/>
              </a:rPr>
              <a:t>鉴赏散文的语言艺术</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from="0" to="1" calcmode="lin" valueType="num">
                                      <p:cBhvr>
                                        <p:cTn id="7" dur="500" fill="hold">
                                          <p:stCondLst>
                                            <p:cond delay="0"/>
                                          </p:stCondLst>
                                        </p:cTn>
                                        <p:tgtEl>
                                          <p:spTgt spid="53"/>
                                        </p:tgtEl>
                                        <p:attrNameLst>
                                          <p:attrName>style.opacity</p:attrName>
                                        </p:attrNameLst>
                                      </p:cBhvr>
                                    </p:anim>
                                    <p:anim to="" calcmode="lin" valueType="num">
                                      <p:cBhvr>
                                        <p:cTn id="8" dur="500" fill="hold">
                                          <p:stCondLst>
                                            <p:cond delay="0"/>
                                          </p:stCondLst>
                                        </p:cTn>
                                        <p:tgtEl>
                                          <p:spTgt spid="53"/>
                                        </p:tgtEl>
                                        <p:attrNameLst>
                                          <p:attrName>ppt_y</p:attrName>
                                        </p:attrNameLst>
                                      </p:cBhvr>
                                      <p:tavLst>
                                        <p:tav tm="0" fmla="$">
                                          <p:val>
                                            <p:strVal val="#ppt_y+.05"/>
                                          </p:val>
                                        </p:tav>
                                        <p:tav tm="100000" fmla="$">
                                          <p:val>
                                            <p:strVal val="#ppt_y"/>
                                          </p:val>
                                        </p:tav>
                                      </p:tavLst>
                                    </p:anim>
                                  </p:childTnLst>
                                </p:cTn>
                              </p:par>
                              <p:par>
                                <p:cTn id="9" presetID="44" presetClass="path" presetSubtype="0" repeatCount="indefinite" accel="50000" decel="50000" autoRev="1" fill="hold" grpId="0" nodeType="withEffect">
                                  <p:stCondLst>
                                    <p:cond delay="0"/>
                                  </p:stCondLst>
                                  <p:childTnLst>
                                    <p:animMotion origin="layout" path="M -1.45833E-6 1.48148E-6 L 0.06706 -0.04005 C 0.08099 -0.04908 0.10195 -0.05394 0.12396 -0.05394 C 0.14896 -0.05394 0.16901 -0.04908 0.18294 -0.04005 L 0.25 1.48148E-6 " pathEditMode="relative" rAng="0" ptsTypes="AAAAA">
                                      <p:cBhvr>
                                        <p:cTn id="10" dur="20000" fill="hold"/>
                                        <p:tgtEl>
                                          <p:spTgt spid="16"/>
                                        </p:tgtEl>
                                        <p:attrNameLst>
                                          <p:attrName>ppt_x</p:attrName>
                                          <p:attrName>ppt_y</p:attrName>
                                        </p:attrNameLst>
                                      </p:cBhvr>
                                      <p:rCtr x="12500" y="-2708"/>
                                    </p:animMotion>
                                  </p:childTnLst>
                                </p:cTn>
                              </p:par>
                              <p:par>
                                <p:cTn id="11" presetID="22" presetClass="entr" presetSubtype="8" fill="hold" grpId="0" nodeType="withEffect">
                                  <p:stCondLst>
                                    <p:cond delay="0"/>
                                  </p:stCondLst>
                                  <p:childTnLst>
                                    <p:set>
                                      <p:cBhvr>
                                        <p:cTn id="12" dur="1" fill="hold">
                                          <p:stCondLst>
                                            <p:cond delay="0"/>
                                          </p:stCondLst>
                                        </p:cTn>
                                        <p:tgtEl>
                                          <p:spTgt spid="1044"/>
                                        </p:tgtEl>
                                        <p:attrNameLst>
                                          <p:attrName>style.visibility</p:attrName>
                                        </p:attrNameLst>
                                      </p:cBhvr>
                                      <p:to>
                                        <p:strVal val="visible"/>
                                      </p:to>
                                    </p:set>
                                    <p:animEffect transition="in" filter="wipe(left)">
                                      <p:cBhvr>
                                        <p:cTn id="13" dur="1000"/>
                                        <p:tgtEl>
                                          <p:spTgt spid="1044"/>
                                        </p:tgtEl>
                                      </p:cBhvr>
                                    </p:animEffect>
                                  </p:childTnLst>
                                </p:cTn>
                              </p:par>
                              <p:par>
                                <p:cTn id="14" presetID="22" presetClass="entr" presetSubtype="8" fill="hold" nodeType="withEffect">
                                  <p:stCondLst>
                                    <p:cond delay="25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par>
                                <p:cTn id="17" presetID="10" presetClass="entr" presetSubtype="0" decel="100000"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 from="0" to="1" calcmode="lin" valueType="num">
                                      <p:cBhvr>
                                        <p:cTn id="19" dur="750" fill="hold">
                                          <p:stCondLst>
                                            <p:cond delay="0"/>
                                          </p:stCondLst>
                                        </p:cTn>
                                        <p:tgtEl>
                                          <p:spTgt spid="9"/>
                                        </p:tgtEl>
                                        <p:attrNameLst>
                                          <p:attrName>style.opacity</p:attrName>
                                        </p:attrNameLst>
                                      </p:cBhvr>
                                    </p:anim>
                                    <p:anim to="" calcmode="lin" valueType="num">
                                      <p:cBhvr>
                                        <p:cTn id="20" dur="750" fill="hold">
                                          <p:stCondLst>
                                            <p:cond delay="0"/>
                                          </p:stCondLst>
                                        </p:cTn>
                                        <p:tgtEl>
                                          <p:spTgt spid="9"/>
                                        </p:tgtEl>
                                        <p:attrNameLst>
                                          <p:attrName>ppt_y</p:attrName>
                                        </p:attrNameLst>
                                      </p:cBhvr>
                                      <p:tavLst>
                                        <p:tav tm="0" fmla="$">
                                          <p:val>
                                            <p:strVal val="#ppt_y+.05"/>
                                          </p:val>
                                        </p:tav>
                                        <p:tav tm="100000" fmla="$">
                                          <p:val>
                                            <p:strVal val="#ppt_y"/>
                                          </p:val>
                                        </p:tav>
                                      </p:tavLst>
                                    </p:anim>
                                  </p:childTnLst>
                                </p:cTn>
                              </p:par>
                              <p:par>
                                <p:cTn id="21" presetID="10" presetClass="entr" presetSubtype="0" decel="100000" fill="hold" grpId="0" nodeType="withEffect">
                                  <p:stCondLst>
                                    <p:cond delay="250"/>
                                  </p:stCondLst>
                                  <p:childTnLst>
                                    <p:set>
                                      <p:cBhvr>
                                        <p:cTn id="22" dur="1" fill="hold">
                                          <p:stCondLst>
                                            <p:cond delay="0"/>
                                          </p:stCondLst>
                                        </p:cTn>
                                        <p:tgtEl>
                                          <p:spTgt spid="49"/>
                                        </p:tgtEl>
                                        <p:attrNameLst>
                                          <p:attrName>style.visibility</p:attrName>
                                        </p:attrNameLst>
                                      </p:cBhvr>
                                      <p:to>
                                        <p:strVal val="visible"/>
                                      </p:to>
                                    </p:set>
                                    <p:anim to="" calcmode="lin" valueType="num">
                                      <p:cBhvr>
                                        <p:cTn id="23" dur="500" fill="hold">
                                          <p:stCondLst>
                                            <p:cond delay="0"/>
                                          </p:stCondLst>
                                        </p:cTn>
                                        <p:tgtEl>
                                          <p:spTgt spid="49"/>
                                        </p:tgtEl>
                                        <p:attrNameLst>
                                          <p:attrName>ppt_w</p:attrName>
                                        </p:attrNameLst>
                                      </p:cBhvr>
                                      <p:tavLst>
                                        <p:tav tm="0" fmla="$">
                                          <p:val>
                                            <p:fltVal val="0"/>
                                          </p:val>
                                        </p:tav>
                                        <p:tav tm="100000" fmla="$">
                                          <p:val>
                                            <p:strVal val="#ppt_w"/>
                                          </p:val>
                                        </p:tav>
                                      </p:tavLst>
                                    </p:anim>
                                    <p:anim to="" calcmode="lin" valueType="num">
                                      <p:cBhvr>
                                        <p:cTn id="24" dur="500" fill="hold">
                                          <p:stCondLst>
                                            <p:cond delay="0"/>
                                          </p:stCondLst>
                                        </p:cTn>
                                        <p:tgtEl>
                                          <p:spTgt spid="49"/>
                                        </p:tgtEl>
                                        <p:attrNameLst>
                                          <p:attrName>ppt_h</p:attrName>
                                        </p:attrNameLst>
                                      </p:cBhvr>
                                      <p:tavLst>
                                        <p:tav tm="0" fmla="$">
                                          <p:val>
                                            <p:fltVal val="0"/>
                                          </p:val>
                                        </p:tav>
                                        <p:tav tm="100000" fmla="$">
                                          <p:val>
                                            <p:strVal val="#ppt_h"/>
                                          </p:val>
                                        </p:tav>
                                      </p:tavLst>
                                    </p:anim>
                                    <p:anim from="0" to="1" calcmode="lin" valueType="num">
                                      <p:cBhvr>
                                        <p:cTn id="25" dur="500" fill="hold">
                                          <p:stCondLst>
                                            <p:cond delay="0"/>
                                          </p:stCondLst>
                                        </p:cTn>
                                        <p:tgtEl>
                                          <p:spTgt spid="49"/>
                                        </p:tgtEl>
                                        <p:attrNameLst>
                                          <p:attrName>style.opacity</p:attrName>
                                        </p:attrNameLst>
                                      </p:cBhvr>
                                    </p:anim>
                                  </p:childTnLst>
                                </p:cTn>
                              </p:par>
                              <p:par>
                                <p:cTn id="26" presetID="10" presetClass="entr" presetSubtype="0" decel="100000" fill="hold" grpId="0" nodeType="withEffect">
                                  <p:stCondLst>
                                    <p:cond delay="400"/>
                                  </p:stCondLst>
                                  <p:childTnLst>
                                    <p:set>
                                      <p:cBhvr>
                                        <p:cTn id="27" dur="1" fill="hold">
                                          <p:stCondLst>
                                            <p:cond delay="0"/>
                                          </p:stCondLst>
                                        </p:cTn>
                                        <p:tgtEl>
                                          <p:spTgt spid="44"/>
                                        </p:tgtEl>
                                        <p:attrNameLst>
                                          <p:attrName>style.visibility</p:attrName>
                                        </p:attrNameLst>
                                      </p:cBhvr>
                                      <p:to>
                                        <p:strVal val="visible"/>
                                      </p:to>
                                    </p:set>
                                    <p:anim to="" calcmode="lin" valueType="num">
                                      <p:cBhvr>
                                        <p:cTn id="28" dur="500" fill="hold">
                                          <p:stCondLst>
                                            <p:cond delay="0"/>
                                          </p:stCondLst>
                                        </p:cTn>
                                        <p:tgtEl>
                                          <p:spTgt spid="44"/>
                                        </p:tgtEl>
                                        <p:attrNameLst>
                                          <p:attrName>ppt_w</p:attrName>
                                        </p:attrNameLst>
                                      </p:cBhvr>
                                      <p:tavLst>
                                        <p:tav tm="0" fmla="$">
                                          <p:val>
                                            <p:fltVal val="0"/>
                                          </p:val>
                                        </p:tav>
                                        <p:tav tm="100000" fmla="$">
                                          <p:val>
                                            <p:strVal val="#ppt_w"/>
                                          </p:val>
                                        </p:tav>
                                      </p:tavLst>
                                    </p:anim>
                                    <p:anim to="" calcmode="lin" valueType="num">
                                      <p:cBhvr>
                                        <p:cTn id="29" dur="500" fill="hold">
                                          <p:stCondLst>
                                            <p:cond delay="0"/>
                                          </p:stCondLst>
                                        </p:cTn>
                                        <p:tgtEl>
                                          <p:spTgt spid="44"/>
                                        </p:tgtEl>
                                        <p:attrNameLst>
                                          <p:attrName>ppt_h</p:attrName>
                                        </p:attrNameLst>
                                      </p:cBhvr>
                                      <p:tavLst>
                                        <p:tav tm="0" fmla="$">
                                          <p:val>
                                            <p:fltVal val="0"/>
                                          </p:val>
                                        </p:tav>
                                        <p:tav tm="100000" fmla="$">
                                          <p:val>
                                            <p:strVal val="#ppt_h"/>
                                          </p:val>
                                        </p:tav>
                                      </p:tavLst>
                                    </p:anim>
                                    <p:anim from="0" to="1" calcmode="lin" valueType="num">
                                      <p:cBhvr>
                                        <p:cTn id="30" dur="500" fill="hold">
                                          <p:stCondLst>
                                            <p:cond delay="0"/>
                                          </p:stCondLst>
                                        </p:cTn>
                                        <p:tgtEl>
                                          <p:spTgt spid="44"/>
                                        </p:tgtEl>
                                        <p:attrNameLst>
                                          <p:attrName>style.opacity</p:attrName>
                                        </p:attrNameLst>
                                      </p:cBhvr>
                                    </p:anim>
                                  </p:childTnLst>
                                </p:cTn>
                              </p:par>
                              <p:par>
                                <p:cTn id="31" presetID="10" presetClass="entr" presetSubtype="0" decel="100000" fill="hold" grpId="0" nodeType="withEffect">
                                  <p:stCondLst>
                                    <p:cond delay="550"/>
                                  </p:stCondLst>
                                  <p:childTnLst>
                                    <p:set>
                                      <p:cBhvr>
                                        <p:cTn id="32" dur="1" fill="hold">
                                          <p:stCondLst>
                                            <p:cond delay="0"/>
                                          </p:stCondLst>
                                        </p:cTn>
                                        <p:tgtEl>
                                          <p:spTgt spid="34"/>
                                        </p:tgtEl>
                                        <p:attrNameLst>
                                          <p:attrName>style.visibility</p:attrName>
                                        </p:attrNameLst>
                                      </p:cBhvr>
                                      <p:to>
                                        <p:strVal val="visible"/>
                                      </p:to>
                                    </p:set>
                                    <p:anim to="" calcmode="lin" valueType="num">
                                      <p:cBhvr>
                                        <p:cTn id="33" dur="500" fill="hold">
                                          <p:stCondLst>
                                            <p:cond delay="0"/>
                                          </p:stCondLst>
                                        </p:cTn>
                                        <p:tgtEl>
                                          <p:spTgt spid="34"/>
                                        </p:tgtEl>
                                        <p:attrNameLst>
                                          <p:attrName>ppt_w</p:attrName>
                                        </p:attrNameLst>
                                      </p:cBhvr>
                                      <p:tavLst>
                                        <p:tav tm="0" fmla="$">
                                          <p:val>
                                            <p:fltVal val="0"/>
                                          </p:val>
                                        </p:tav>
                                        <p:tav tm="100000" fmla="$">
                                          <p:val>
                                            <p:strVal val="#ppt_w"/>
                                          </p:val>
                                        </p:tav>
                                      </p:tavLst>
                                    </p:anim>
                                    <p:anim to="" calcmode="lin" valueType="num">
                                      <p:cBhvr>
                                        <p:cTn id="34" dur="500" fill="hold">
                                          <p:stCondLst>
                                            <p:cond delay="0"/>
                                          </p:stCondLst>
                                        </p:cTn>
                                        <p:tgtEl>
                                          <p:spTgt spid="34"/>
                                        </p:tgtEl>
                                        <p:attrNameLst>
                                          <p:attrName>ppt_h</p:attrName>
                                        </p:attrNameLst>
                                      </p:cBhvr>
                                      <p:tavLst>
                                        <p:tav tm="0" fmla="$">
                                          <p:val>
                                            <p:fltVal val="0"/>
                                          </p:val>
                                        </p:tav>
                                        <p:tav tm="100000" fmla="$">
                                          <p:val>
                                            <p:strVal val="#ppt_h"/>
                                          </p:val>
                                        </p:tav>
                                      </p:tavLst>
                                    </p:anim>
                                    <p:anim from="0" to="1" calcmode="lin" valueType="num">
                                      <p:cBhvr>
                                        <p:cTn id="35" dur="500" fill="hold">
                                          <p:stCondLst>
                                            <p:cond delay="0"/>
                                          </p:stCondLst>
                                        </p:cTn>
                                        <p:tgtEl>
                                          <p:spTgt spid="34"/>
                                        </p:tgtEl>
                                        <p:attrNameLst>
                                          <p:attrName>style.opacity</p:attrName>
                                        </p:attrNameLst>
                                      </p:cBhvr>
                                    </p:anim>
                                  </p:childTnLst>
                                </p:cTn>
                              </p:par>
                              <p:par>
                                <p:cTn id="36" presetID="10" presetClass="entr" presetSubtype="0" decel="100000" fill="hold" grpId="0" nodeType="withEffect">
                                  <p:stCondLst>
                                    <p:cond delay="700"/>
                                  </p:stCondLst>
                                  <p:childTnLst>
                                    <p:set>
                                      <p:cBhvr>
                                        <p:cTn id="37" dur="1" fill="hold">
                                          <p:stCondLst>
                                            <p:cond delay="0"/>
                                          </p:stCondLst>
                                        </p:cTn>
                                        <p:tgtEl>
                                          <p:spTgt spid="33"/>
                                        </p:tgtEl>
                                        <p:attrNameLst>
                                          <p:attrName>style.visibility</p:attrName>
                                        </p:attrNameLst>
                                      </p:cBhvr>
                                      <p:to>
                                        <p:strVal val="visible"/>
                                      </p:to>
                                    </p:set>
                                    <p:anim to="" calcmode="lin" valueType="num">
                                      <p:cBhvr>
                                        <p:cTn id="38" dur="500" fill="hold">
                                          <p:stCondLst>
                                            <p:cond delay="0"/>
                                          </p:stCondLst>
                                        </p:cTn>
                                        <p:tgtEl>
                                          <p:spTgt spid="33"/>
                                        </p:tgtEl>
                                        <p:attrNameLst>
                                          <p:attrName>ppt_w</p:attrName>
                                        </p:attrNameLst>
                                      </p:cBhvr>
                                      <p:tavLst>
                                        <p:tav tm="0" fmla="$">
                                          <p:val>
                                            <p:fltVal val="0"/>
                                          </p:val>
                                        </p:tav>
                                        <p:tav tm="100000" fmla="$">
                                          <p:val>
                                            <p:strVal val="#ppt_w"/>
                                          </p:val>
                                        </p:tav>
                                      </p:tavLst>
                                    </p:anim>
                                    <p:anim to="" calcmode="lin" valueType="num">
                                      <p:cBhvr>
                                        <p:cTn id="39" dur="500" fill="hold">
                                          <p:stCondLst>
                                            <p:cond delay="0"/>
                                          </p:stCondLst>
                                        </p:cTn>
                                        <p:tgtEl>
                                          <p:spTgt spid="33"/>
                                        </p:tgtEl>
                                        <p:attrNameLst>
                                          <p:attrName>ppt_h</p:attrName>
                                        </p:attrNameLst>
                                      </p:cBhvr>
                                      <p:tavLst>
                                        <p:tav tm="0" fmla="$">
                                          <p:val>
                                            <p:fltVal val="0"/>
                                          </p:val>
                                        </p:tav>
                                        <p:tav tm="100000" fmla="$">
                                          <p:val>
                                            <p:strVal val="#ppt_h"/>
                                          </p:val>
                                        </p:tav>
                                      </p:tavLst>
                                    </p:anim>
                                    <p:anim from="0" to="1" calcmode="lin" valueType="num">
                                      <p:cBhvr>
                                        <p:cTn id="40" dur="500" fill="hold">
                                          <p:stCondLst>
                                            <p:cond delay="0"/>
                                          </p:stCondLst>
                                        </p:cTn>
                                        <p:tgtEl>
                                          <p:spTgt spid="33"/>
                                        </p:tgtEl>
                                        <p:attrNameLst>
                                          <p:attrName>style.opacity</p:attrName>
                                        </p:attrNameLst>
                                      </p:cBhvr>
                                    </p:anim>
                                  </p:childTnLst>
                                </p:cTn>
                              </p:par>
                              <p:par>
                                <p:cTn id="41" presetID="10" presetClass="entr" presetSubtype="0" decel="100000" fill="hold" grpId="0" nodeType="withEffect">
                                  <p:stCondLst>
                                    <p:cond delay="850"/>
                                  </p:stCondLst>
                                  <p:childTnLst>
                                    <p:set>
                                      <p:cBhvr>
                                        <p:cTn id="42" dur="1" fill="hold">
                                          <p:stCondLst>
                                            <p:cond delay="0"/>
                                          </p:stCondLst>
                                        </p:cTn>
                                        <p:tgtEl>
                                          <p:spTgt spid="32"/>
                                        </p:tgtEl>
                                        <p:attrNameLst>
                                          <p:attrName>style.visibility</p:attrName>
                                        </p:attrNameLst>
                                      </p:cBhvr>
                                      <p:to>
                                        <p:strVal val="visible"/>
                                      </p:to>
                                    </p:set>
                                    <p:anim to="" calcmode="lin" valueType="num">
                                      <p:cBhvr>
                                        <p:cTn id="43" dur="500" fill="hold">
                                          <p:stCondLst>
                                            <p:cond delay="0"/>
                                          </p:stCondLst>
                                        </p:cTn>
                                        <p:tgtEl>
                                          <p:spTgt spid="32"/>
                                        </p:tgtEl>
                                        <p:attrNameLst>
                                          <p:attrName>ppt_w</p:attrName>
                                        </p:attrNameLst>
                                      </p:cBhvr>
                                      <p:tavLst>
                                        <p:tav tm="0" fmla="$">
                                          <p:val>
                                            <p:fltVal val="0"/>
                                          </p:val>
                                        </p:tav>
                                        <p:tav tm="100000" fmla="$">
                                          <p:val>
                                            <p:strVal val="#ppt_w"/>
                                          </p:val>
                                        </p:tav>
                                      </p:tavLst>
                                    </p:anim>
                                    <p:anim to="" calcmode="lin" valueType="num">
                                      <p:cBhvr>
                                        <p:cTn id="44" dur="500" fill="hold">
                                          <p:stCondLst>
                                            <p:cond delay="0"/>
                                          </p:stCondLst>
                                        </p:cTn>
                                        <p:tgtEl>
                                          <p:spTgt spid="32"/>
                                        </p:tgtEl>
                                        <p:attrNameLst>
                                          <p:attrName>ppt_h</p:attrName>
                                        </p:attrNameLst>
                                      </p:cBhvr>
                                      <p:tavLst>
                                        <p:tav tm="0" fmla="$">
                                          <p:val>
                                            <p:fltVal val="0"/>
                                          </p:val>
                                        </p:tav>
                                        <p:tav tm="100000" fmla="$">
                                          <p:val>
                                            <p:strVal val="#ppt_h"/>
                                          </p:val>
                                        </p:tav>
                                      </p:tavLst>
                                    </p:anim>
                                    <p:anim from="0" to="1" calcmode="lin" valueType="num">
                                      <p:cBhvr>
                                        <p:cTn id="45" dur="500" fill="hold">
                                          <p:stCondLst>
                                            <p:cond delay="0"/>
                                          </p:stCondLst>
                                        </p:cTn>
                                        <p:tgtEl>
                                          <p:spTgt spid="32"/>
                                        </p:tgtEl>
                                        <p:attrNameLst>
                                          <p:attrName>style.opacity</p:attrName>
                                        </p:attrNameLst>
                                      </p:cBhvr>
                                    </p:anim>
                                  </p:childTnLst>
                                </p:cTn>
                              </p:par>
                              <p:par>
                                <p:cTn id="46" presetID="10" presetClass="entr" presetSubtype="0" decel="100000" fill="hold" grpId="0" nodeType="withEffect">
                                  <p:stCondLst>
                                    <p:cond delay="1000"/>
                                  </p:stCondLst>
                                  <p:childTnLst>
                                    <p:set>
                                      <p:cBhvr>
                                        <p:cTn id="47" dur="1" fill="hold">
                                          <p:stCondLst>
                                            <p:cond delay="0"/>
                                          </p:stCondLst>
                                        </p:cTn>
                                        <p:tgtEl>
                                          <p:spTgt spid="39"/>
                                        </p:tgtEl>
                                        <p:attrNameLst>
                                          <p:attrName>style.visibility</p:attrName>
                                        </p:attrNameLst>
                                      </p:cBhvr>
                                      <p:to>
                                        <p:strVal val="visible"/>
                                      </p:to>
                                    </p:set>
                                    <p:anim to="" calcmode="lin" valueType="num">
                                      <p:cBhvr>
                                        <p:cTn id="48" dur="500" fill="hold">
                                          <p:stCondLst>
                                            <p:cond delay="0"/>
                                          </p:stCondLst>
                                        </p:cTn>
                                        <p:tgtEl>
                                          <p:spTgt spid="39"/>
                                        </p:tgtEl>
                                        <p:attrNameLst>
                                          <p:attrName>ppt_w</p:attrName>
                                        </p:attrNameLst>
                                      </p:cBhvr>
                                      <p:tavLst>
                                        <p:tav tm="0" fmla="$">
                                          <p:val>
                                            <p:fltVal val="0"/>
                                          </p:val>
                                        </p:tav>
                                        <p:tav tm="100000" fmla="$">
                                          <p:val>
                                            <p:strVal val="#ppt_w"/>
                                          </p:val>
                                        </p:tav>
                                      </p:tavLst>
                                    </p:anim>
                                    <p:anim to="" calcmode="lin" valueType="num">
                                      <p:cBhvr>
                                        <p:cTn id="49" dur="500" fill="hold">
                                          <p:stCondLst>
                                            <p:cond delay="0"/>
                                          </p:stCondLst>
                                        </p:cTn>
                                        <p:tgtEl>
                                          <p:spTgt spid="39"/>
                                        </p:tgtEl>
                                        <p:attrNameLst>
                                          <p:attrName>ppt_h</p:attrName>
                                        </p:attrNameLst>
                                      </p:cBhvr>
                                      <p:tavLst>
                                        <p:tav tm="0" fmla="$">
                                          <p:val>
                                            <p:fltVal val="0"/>
                                          </p:val>
                                        </p:tav>
                                        <p:tav tm="100000" fmla="$">
                                          <p:val>
                                            <p:strVal val="#ppt_h"/>
                                          </p:val>
                                        </p:tav>
                                      </p:tavLst>
                                    </p:anim>
                                    <p:anim from="0" to="1" calcmode="lin" valueType="num">
                                      <p:cBhvr>
                                        <p:cTn id="50" dur="500" fill="hold">
                                          <p:stCondLst>
                                            <p:cond delay="0"/>
                                          </p:stCondLst>
                                        </p:cTn>
                                        <p:tgtEl>
                                          <p:spTgt spid="39"/>
                                        </p:tgtEl>
                                        <p:attrNameLst>
                                          <p:attrName>style.opacity</p:attrName>
                                        </p:attrNameLst>
                                      </p:cBhvr>
                                    </p:anim>
                                  </p:childTnLst>
                                </p:cTn>
                              </p:par>
                              <p:par>
                                <p:cTn id="51" presetID="10" presetClass="entr" presetSubtype="0" decel="100000" fill="hold" grpId="0" nodeType="withEffect">
                                  <p:stCondLst>
                                    <p:cond delay="1150"/>
                                  </p:stCondLst>
                                  <p:childTnLst>
                                    <p:set>
                                      <p:cBhvr>
                                        <p:cTn id="52" dur="1" fill="hold">
                                          <p:stCondLst>
                                            <p:cond delay="0"/>
                                          </p:stCondLst>
                                        </p:cTn>
                                        <p:tgtEl>
                                          <p:spTgt spid="38"/>
                                        </p:tgtEl>
                                        <p:attrNameLst>
                                          <p:attrName>style.visibility</p:attrName>
                                        </p:attrNameLst>
                                      </p:cBhvr>
                                      <p:to>
                                        <p:strVal val="visible"/>
                                      </p:to>
                                    </p:set>
                                    <p:anim to="" calcmode="lin" valueType="num">
                                      <p:cBhvr>
                                        <p:cTn id="53" dur="500" fill="hold">
                                          <p:stCondLst>
                                            <p:cond delay="0"/>
                                          </p:stCondLst>
                                        </p:cTn>
                                        <p:tgtEl>
                                          <p:spTgt spid="38"/>
                                        </p:tgtEl>
                                        <p:attrNameLst>
                                          <p:attrName>ppt_w</p:attrName>
                                        </p:attrNameLst>
                                      </p:cBhvr>
                                      <p:tavLst>
                                        <p:tav tm="0" fmla="$">
                                          <p:val>
                                            <p:fltVal val="0"/>
                                          </p:val>
                                        </p:tav>
                                        <p:tav tm="100000" fmla="$">
                                          <p:val>
                                            <p:strVal val="#ppt_w"/>
                                          </p:val>
                                        </p:tav>
                                      </p:tavLst>
                                    </p:anim>
                                    <p:anim to="" calcmode="lin" valueType="num">
                                      <p:cBhvr>
                                        <p:cTn id="54" dur="500" fill="hold">
                                          <p:stCondLst>
                                            <p:cond delay="0"/>
                                          </p:stCondLst>
                                        </p:cTn>
                                        <p:tgtEl>
                                          <p:spTgt spid="38"/>
                                        </p:tgtEl>
                                        <p:attrNameLst>
                                          <p:attrName>ppt_h</p:attrName>
                                        </p:attrNameLst>
                                      </p:cBhvr>
                                      <p:tavLst>
                                        <p:tav tm="0" fmla="$">
                                          <p:val>
                                            <p:fltVal val="0"/>
                                          </p:val>
                                        </p:tav>
                                        <p:tav tm="100000" fmla="$">
                                          <p:val>
                                            <p:strVal val="#ppt_h"/>
                                          </p:val>
                                        </p:tav>
                                      </p:tavLst>
                                    </p:anim>
                                    <p:anim from="0" to="1" calcmode="lin" valueType="num">
                                      <p:cBhvr>
                                        <p:cTn id="55" dur="500" fill="hold">
                                          <p:stCondLst>
                                            <p:cond delay="0"/>
                                          </p:stCondLst>
                                        </p:cTn>
                                        <p:tgtEl>
                                          <p:spTgt spid="38"/>
                                        </p:tgtEl>
                                        <p:attrNameLst>
                                          <p:attrName>style.opacity</p:attrName>
                                        </p:attrNameLst>
                                      </p:cBhvr>
                                    </p:anim>
                                  </p:childTnLst>
                                </p:cTn>
                              </p:par>
                              <p:par>
                                <p:cTn id="56" presetID="10" presetClass="entr" presetSubtype="0" decel="100000" fill="hold" grpId="0" nodeType="withEffect">
                                  <p:stCondLst>
                                    <p:cond delay="1300"/>
                                  </p:stCondLst>
                                  <p:childTnLst>
                                    <p:set>
                                      <p:cBhvr>
                                        <p:cTn id="57" dur="1" fill="hold">
                                          <p:stCondLst>
                                            <p:cond delay="0"/>
                                          </p:stCondLst>
                                        </p:cTn>
                                        <p:tgtEl>
                                          <p:spTgt spid="37"/>
                                        </p:tgtEl>
                                        <p:attrNameLst>
                                          <p:attrName>style.visibility</p:attrName>
                                        </p:attrNameLst>
                                      </p:cBhvr>
                                      <p:to>
                                        <p:strVal val="visible"/>
                                      </p:to>
                                    </p:set>
                                    <p:anim to="" calcmode="lin" valueType="num">
                                      <p:cBhvr>
                                        <p:cTn id="58" dur="500" fill="hold">
                                          <p:stCondLst>
                                            <p:cond delay="0"/>
                                          </p:stCondLst>
                                        </p:cTn>
                                        <p:tgtEl>
                                          <p:spTgt spid="37"/>
                                        </p:tgtEl>
                                        <p:attrNameLst>
                                          <p:attrName>ppt_w</p:attrName>
                                        </p:attrNameLst>
                                      </p:cBhvr>
                                      <p:tavLst>
                                        <p:tav tm="0" fmla="$">
                                          <p:val>
                                            <p:fltVal val="0"/>
                                          </p:val>
                                        </p:tav>
                                        <p:tav tm="100000" fmla="$">
                                          <p:val>
                                            <p:strVal val="#ppt_w"/>
                                          </p:val>
                                        </p:tav>
                                      </p:tavLst>
                                    </p:anim>
                                    <p:anim to="" calcmode="lin" valueType="num">
                                      <p:cBhvr>
                                        <p:cTn id="59" dur="500" fill="hold">
                                          <p:stCondLst>
                                            <p:cond delay="0"/>
                                          </p:stCondLst>
                                        </p:cTn>
                                        <p:tgtEl>
                                          <p:spTgt spid="37"/>
                                        </p:tgtEl>
                                        <p:attrNameLst>
                                          <p:attrName>ppt_h</p:attrName>
                                        </p:attrNameLst>
                                      </p:cBhvr>
                                      <p:tavLst>
                                        <p:tav tm="0" fmla="$">
                                          <p:val>
                                            <p:fltVal val="0"/>
                                          </p:val>
                                        </p:tav>
                                        <p:tav tm="100000" fmla="$">
                                          <p:val>
                                            <p:strVal val="#ppt_h"/>
                                          </p:val>
                                        </p:tav>
                                      </p:tavLst>
                                    </p:anim>
                                    <p:anim from="0" to="1" calcmode="lin" valueType="num">
                                      <p:cBhvr>
                                        <p:cTn id="60" dur="500" fill="hold">
                                          <p:stCondLst>
                                            <p:cond delay="0"/>
                                          </p:stCondLst>
                                        </p:cTn>
                                        <p:tgtEl>
                                          <p:spTgt spid="37"/>
                                        </p:tgtEl>
                                        <p:attrNameLst>
                                          <p:attrName>style.opacity</p:attrName>
                                        </p:attrNameLst>
                                      </p:cBhvr>
                                    </p:anim>
                                  </p:childTnLst>
                                </p:cTn>
                              </p:par>
                              <p:par>
                                <p:cTn id="61" presetID="10" presetClass="entr" presetSubtype="0" decel="100000" fill="hold" grpId="0" nodeType="withEffect">
                                  <p:stCondLst>
                                    <p:cond delay="1450"/>
                                  </p:stCondLst>
                                  <p:childTnLst>
                                    <p:set>
                                      <p:cBhvr>
                                        <p:cTn id="62" dur="1" fill="hold">
                                          <p:stCondLst>
                                            <p:cond delay="0"/>
                                          </p:stCondLst>
                                        </p:cTn>
                                        <p:tgtEl>
                                          <p:spTgt spid="36"/>
                                        </p:tgtEl>
                                        <p:attrNameLst>
                                          <p:attrName>style.visibility</p:attrName>
                                        </p:attrNameLst>
                                      </p:cBhvr>
                                      <p:to>
                                        <p:strVal val="visible"/>
                                      </p:to>
                                    </p:set>
                                    <p:anim to="" calcmode="lin" valueType="num">
                                      <p:cBhvr>
                                        <p:cTn id="63" dur="500" fill="hold">
                                          <p:stCondLst>
                                            <p:cond delay="0"/>
                                          </p:stCondLst>
                                        </p:cTn>
                                        <p:tgtEl>
                                          <p:spTgt spid="36"/>
                                        </p:tgtEl>
                                        <p:attrNameLst>
                                          <p:attrName>ppt_w</p:attrName>
                                        </p:attrNameLst>
                                      </p:cBhvr>
                                      <p:tavLst>
                                        <p:tav tm="0" fmla="$">
                                          <p:val>
                                            <p:fltVal val="0"/>
                                          </p:val>
                                        </p:tav>
                                        <p:tav tm="100000" fmla="$">
                                          <p:val>
                                            <p:strVal val="#ppt_w"/>
                                          </p:val>
                                        </p:tav>
                                      </p:tavLst>
                                    </p:anim>
                                    <p:anim to="" calcmode="lin" valueType="num">
                                      <p:cBhvr>
                                        <p:cTn id="64" dur="500" fill="hold">
                                          <p:stCondLst>
                                            <p:cond delay="0"/>
                                          </p:stCondLst>
                                        </p:cTn>
                                        <p:tgtEl>
                                          <p:spTgt spid="36"/>
                                        </p:tgtEl>
                                        <p:attrNameLst>
                                          <p:attrName>ppt_h</p:attrName>
                                        </p:attrNameLst>
                                      </p:cBhvr>
                                      <p:tavLst>
                                        <p:tav tm="0" fmla="$">
                                          <p:val>
                                            <p:fltVal val="0"/>
                                          </p:val>
                                        </p:tav>
                                        <p:tav tm="100000" fmla="$">
                                          <p:val>
                                            <p:strVal val="#ppt_h"/>
                                          </p:val>
                                        </p:tav>
                                      </p:tavLst>
                                    </p:anim>
                                    <p:anim from="0" to="1" calcmode="lin" valueType="num">
                                      <p:cBhvr>
                                        <p:cTn id="65" dur="500" fill="hold">
                                          <p:stCondLst>
                                            <p:cond delay="0"/>
                                          </p:stCondLst>
                                        </p:cTn>
                                        <p:tgtEl>
                                          <p:spTgt spid="36"/>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 grpId="0" animBg="1"/>
      <p:bldP spid="16" grpId="0" animBg="1"/>
      <p:bldP spid="49" grpId="0" animBg="1"/>
      <p:bldP spid="44" grpId="0" animBg="1"/>
      <p:bldP spid="34" grpId="0" animBg="1"/>
      <p:bldP spid="33" grpId="0" animBg="1"/>
      <p:bldP spid="32" grpId="0" animBg="1"/>
      <p:bldP spid="39" grpId="0" animBg="1"/>
      <p:bldP spid="38" grpId="0" animBg="1"/>
      <p:bldP spid="37" grpId="0" animBg="1"/>
      <p:bldP spid="3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82600" y="1066559"/>
            <a:ext cx="11214099" cy="5304966"/>
            <a:chOff x="623889" y="1193533"/>
            <a:chExt cx="10944224" cy="5072512"/>
          </a:xfrm>
        </p:grpSpPr>
        <p:sp>
          <p:nvSpPr>
            <p:cNvPr id="13" name="矩形: 剪去对角 12"/>
            <p:cNvSpPr/>
            <p:nvPr/>
          </p:nvSpPr>
          <p:spPr>
            <a:xfrm>
              <a:off x="623889" y="1193533"/>
              <a:ext cx="10944224" cy="5072512"/>
            </a:xfrm>
            <a:prstGeom prst="snip2DiagRect">
              <a:avLst>
                <a:gd name="adj1" fmla="val 7211"/>
                <a:gd name="adj2" fmla="val 7369"/>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23" name="矩形 22"/>
            <p:cNvSpPr/>
            <p:nvPr/>
          </p:nvSpPr>
          <p:spPr>
            <a:xfrm>
              <a:off x="730250" y="1291611"/>
              <a:ext cx="10731502" cy="4876356"/>
            </a:xfrm>
            <a:prstGeom prst="rect">
              <a:avLst/>
            </a:prstGeom>
            <a:noFill/>
            <a:ln w="12700">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grpSp>
      <p:sp>
        <p:nvSpPr>
          <p:cNvPr id="4" name="文本框 3"/>
          <p:cNvSpPr txBox="1"/>
          <p:nvPr/>
        </p:nvSpPr>
        <p:spPr>
          <a:xfrm>
            <a:off x="3772654" y="297118"/>
            <a:ext cx="4646692" cy="76944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考点分析</a:t>
            </a:r>
          </a:p>
        </p:txBody>
      </p:sp>
      <p:sp>
        <p:nvSpPr>
          <p:cNvPr id="19" name="文本框 18"/>
          <p:cNvSpPr txBox="1"/>
          <p:nvPr/>
        </p:nvSpPr>
        <p:spPr>
          <a:xfrm>
            <a:off x="1409999" y="1618263"/>
            <a:ext cx="9372002" cy="3150927"/>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723900" algn="just"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语言特色鉴赏</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与</a:t>
            </a:r>
            <a:r>
              <a:rPr kumimoji="0" lang="zh-CN" altLang="en-US"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表达技巧鉴赏</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有相似性，比如鉴赏散文运用的修辞手法既可以说是技巧鉴赏，也可以说是语言特色鉴赏。</a:t>
            </a:r>
            <a:endPar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723900" algn="just"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但鉴赏语言特色更多的在于理解散文遣词造句的特点，体会行文的风格，品味语言的韵味</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，这一点和鉴赏技巧侧重分析手法的如何运用及运用效果有着明显的区别。</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组合 23"/>
          <p:cNvGrpSpPr/>
          <p:nvPr/>
        </p:nvGrpSpPr>
        <p:grpSpPr>
          <a:xfrm>
            <a:off x="482600" y="1066559"/>
            <a:ext cx="11214099" cy="5304966"/>
            <a:chOff x="623889" y="1193533"/>
            <a:chExt cx="10944224" cy="5072512"/>
          </a:xfrm>
        </p:grpSpPr>
        <p:sp>
          <p:nvSpPr>
            <p:cNvPr id="13" name="矩形: 剪去对角 12"/>
            <p:cNvSpPr/>
            <p:nvPr/>
          </p:nvSpPr>
          <p:spPr>
            <a:xfrm>
              <a:off x="623889" y="1193533"/>
              <a:ext cx="10944224" cy="5072512"/>
            </a:xfrm>
            <a:prstGeom prst="snip2DiagRect">
              <a:avLst>
                <a:gd name="adj1" fmla="val 7211"/>
                <a:gd name="adj2" fmla="val 7369"/>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23" name="矩形 22"/>
            <p:cNvSpPr/>
            <p:nvPr/>
          </p:nvSpPr>
          <p:spPr>
            <a:xfrm>
              <a:off x="730250" y="1291611"/>
              <a:ext cx="10731502" cy="4876356"/>
            </a:xfrm>
            <a:prstGeom prst="rect">
              <a:avLst/>
            </a:prstGeom>
            <a:noFill/>
            <a:ln w="12700">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grpSp>
      <p:sp>
        <p:nvSpPr>
          <p:cNvPr id="4" name="文本框 3"/>
          <p:cNvSpPr txBox="1"/>
          <p:nvPr/>
        </p:nvSpPr>
        <p:spPr>
          <a:xfrm>
            <a:off x="2951747" y="180551"/>
            <a:ext cx="6288506" cy="769441"/>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常见的设问方式</a:t>
            </a:r>
            <a:r>
              <a:rPr kumimoji="0" lang="en-US" altLang="zh-CN"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grpSp>
        <p:nvGrpSpPr>
          <p:cNvPr id="17" name="组合 16"/>
          <p:cNvGrpSpPr/>
          <p:nvPr/>
        </p:nvGrpSpPr>
        <p:grpSpPr>
          <a:xfrm>
            <a:off x="1201626" y="1664051"/>
            <a:ext cx="9776046" cy="816718"/>
            <a:chOff x="1201626" y="1741053"/>
            <a:chExt cx="9776046" cy="816718"/>
          </a:xfrm>
        </p:grpSpPr>
        <p:sp>
          <p:nvSpPr>
            <p:cNvPr id="8" name="矩形: 圆角 7"/>
            <p:cNvSpPr/>
            <p:nvPr/>
          </p:nvSpPr>
          <p:spPr>
            <a:xfrm>
              <a:off x="1201626" y="1741053"/>
              <a:ext cx="9776046" cy="816718"/>
            </a:xfrm>
            <a:prstGeom prst="roundRect">
              <a:avLst>
                <a:gd name="adj" fmla="val 6788"/>
              </a:avLst>
            </a:prstGeom>
            <a:gradFill>
              <a:gsLst>
                <a:gs pos="0">
                  <a:srgbClr val="E2E8E3">
                    <a:alpha val="50000"/>
                  </a:srgbClr>
                </a:gs>
                <a:gs pos="100000">
                  <a:srgbClr val="DCE1DA">
                    <a:alpha val="80000"/>
                  </a:srgbClr>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3" name="文本框 2"/>
            <p:cNvSpPr txBox="1"/>
            <p:nvPr/>
          </p:nvSpPr>
          <p:spPr>
            <a:xfrm>
              <a:off x="1365005" y="1887802"/>
              <a:ext cx="9461990" cy="523220"/>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①这篇文章在语言上有何特色？（简析本文的语言特色。）</a:t>
              </a:r>
            </a:p>
          </p:txBody>
        </p:sp>
      </p:grpSp>
      <p:grpSp>
        <p:nvGrpSpPr>
          <p:cNvPr id="16" name="组合 15"/>
          <p:cNvGrpSpPr/>
          <p:nvPr/>
        </p:nvGrpSpPr>
        <p:grpSpPr>
          <a:xfrm>
            <a:off x="1201626" y="2690530"/>
            <a:ext cx="9776046" cy="816718"/>
            <a:chOff x="1201626" y="2680904"/>
            <a:chExt cx="9776046" cy="816718"/>
          </a:xfrm>
        </p:grpSpPr>
        <p:sp>
          <p:nvSpPr>
            <p:cNvPr id="11" name="矩形: 圆角 10"/>
            <p:cNvSpPr/>
            <p:nvPr/>
          </p:nvSpPr>
          <p:spPr>
            <a:xfrm>
              <a:off x="1201626" y="2680904"/>
              <a:ext cx="9776046" cy="816718"/>
            </a:xfrm>
            <a:prstGeom prst="roundRect">
              <a:avLst>
                <a:gd name="adj" fmla="val 6788"/>
              </a:avLst>
            </a:prstGeom>
            <a:gradFill>
              <a:gsLst>
                <a:gs pos="0">
                  <a:srgbClr val="E2E8E3">
                    <a:alpha val="50000"/>
                  </a:srgbClr>
                </a:gs>
                <a:gs pos="100000">
                  <a:srgbClr val="DCE1DA">
                    <a:alpha val="80000"/>
                  </a:srgbClr>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5" name="文本框 4"/>
            <p:cNvSpPr txBox="1"/>
            <p:nvPr/>
          </p:nvSpPr>
          <p:spPr>
            <a:xfrm>
              <a:off x="1365005" y="2836194"/>
              <a:ext cx="9461990" cy="523220"/>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②某段从语言上看有什么特点。请举例分析。</a:t>
              </a:r>
            </a:p>
          </p:txBody>
        </p:sp>
      </p:grpSp>
      <p:grpSp>
        <p:nvGrpSpPr>
          <p:cNvPr id="15" name="组合 14"/>
          <p:cNvGrpSpPr/>
          <p:nvPr/>
        </p:nvGrpSpPr>
        <p:grpSpPr>
          <a:xfrm>
            <a:off x="1201626" y="3717009"/>
            <a:ext cx="9776046" cy="816718"/>
            <a:chOff x="1201626" y="3634152"/>
            <a:chExt cx="9776046" cy="816718"/>
          </a:xfrm>
        </p:grpSpPr>
        <p:sp>
          <p:nvSpPr>
            <p:cNvPr id="10" name="矩形: 圆角 9"/>
            <p:cNvSpPr/>
            <p:nvPr/>
          </p:nvSpPr>
          <p:spPr>
            <a:xfrm>
              <a:off x="1201626" y="3634152"/>
              <a:ext cx="9776046" cy="816718"/>
            </a:xfrm>
            <a:prstGeom prst="roundRect">
              <a:avLst>
                <a:gd name="adj" fmla="val 6788"/>
              </a:avLst>
            </a:prstGeom>
            <a:gradFill>
              <a:gsLst>
                <a:gs pos="0">
                  <a:srgbClr val="E2E8E3">
                    <a:alpha val="50000"/>
                  </a:srgbClr>
                </a:gs>
                <a:gs pos="100000">
                  <a:srgbClr val="DCE1DA">
                    <a:alpha val="80000"/>
                  </a:srgbClr>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6" name="文本框 5"/>
            <p:cNvSpPr txBox="1"/>
            <p:nvPr/>
          </p:nvSpPr>
          <p:spPr>
            <a:xfrm>
              <a:off x="1365005" y="3774248"/>
              <a:ext cx="9461990" cy="523220"/>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③分析本文的语言风格或谈谈文章的语言艺术。</a:t>
              </a:r>
            </a:p>
          </p:txBody>
        </p:sp>
      </p:grpSp>
      <p:grpSp>
        <p:nvGrpSpPr>
          <p:cNvPr id="18" name="组合 17"/>
          <p:cNvGrpSpPr/>
          <p:nvPr/>
        </p:nvGrpSpPr>
        <p:grpSpPr>
          <a:xfrm>
            <a:off x="1201626" y="4743487"/>
            <a:ext cx="9776046" cy="816718"/>
            <a:chOff x="1201626" y="4560606"/>
            <a:chExt cx="9776046" cy="816718"/>
          </a:xfrm>
        </p:grpSpPr>
        <p:sp>
          <p:nvSpPr>
            <p:cNvPr id="14" name="矩形: 圆角 13"/>
            <p:cNvSpPr/>
            <p:nvPr/>
          </p:nvSpPr>
          <p:spPr>
            <a:xfrm>
              <a:off x="1201626" y="4560606"/>
              <a:ext cx="9776046" cy="816718"/>
            </a:xfrm>
            <a:prstGeom prst="roundRect">
              <a:avLst>
                <a:gd name="adj" fmla="val 6788"/>
              </a:avLst>
            </a:prstGeom>
            <a:gradFill>
              <a:gsLst>
                <a:gs pos="0">
                  <a:srgbClr val="E2E8E3">
                    <a:alpha val="50000"/>
                  </a:srgbClr>
                </a:gs>
                <a:gs pos="100000">
                  <a:srgbClr val="DCE1DA">
                    <a:alpha val="80000"/>
                  </a:srgbClr>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7" name="文本框 6"/>
            <p:cNvSpPr txBox="1"/>
            <p:nvPr/>
          </p:nvSpPr>
          <p:spPr>
            <a:xfrm>
              <a:off x="1365005" y="4637688"/>
              <a:ext cx="9461990" cy="523220"/>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④本文语言很有特色，请结合文中</a:t>
              </a:r>
              <a:r>
                <a:rPr kumimoji="0" lang="en-US" altLang="zh-CN"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两处分别加以赏析。</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角 1"/>
          <p:cNvSpPr/>
          <p:nvPr/>
        </p:nvSpPr>
        <p:spPr>
          <a:xfrm>
            <a:off x="482600" y="266700"/>
            <a:ext cx="11214100" cy="6121400"/>
          </a:xfrm>
          <a:prstGeom prst="roundRect">
            <a:avLst>
              <a:gd name="adj" fmla="val 1653"/>
            </a:avLst>
          </a:prstGeom>
          <a:blipFill>
            <a:blip r:embed="rId7">
              <a:extLst>
                <a:ext uri="{BEBA8EAE-BF5A-486C-A8C5-ECC9F3942E4B}">
                  <a14:imgProps xmlns:a14="http://schemas.microsoft.com/office/drawing/2010/main">
                    <a14:imgLayer r:embed="rId8">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19" name="矩形: 圆角 18"/>
          <p:cNvSpPr/>
          <p:nvPr/>
        </p:nvSpPr>
        <p:spPr>
          <a:xfrm>
            <a:off x="781060" y="582491"/>
            <a:ext cx="972149" cy="5438896"/>
          </a:xfrm>
          <a:prstGeom prst="roundRect">
            <a:avLst>
              <a:gd name="adj" fmla="val 8048"/>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3" name="左大括号 2"/>
          <p:cNvSpPr/>
          <p:nvPr>
            <p:custDataLst>
              <p:tags r:id="rId1"/>
            </p:custDataLst>
          </p:nvPr>
        </p:nvSpPr>
        <p:spPr>
          <a:xfrm>
            <a:off x="1746042" y="865702"/>
            <a:ext cx="340538" cy="4925498"/>
          </a:xfrm>
          <a:prstGeom prst="leftBrace">
            <a:avLst>
              <a:gd name="adj1" fmla="val 40432"/>
              <a:gd name="adj2" fmla="val 49670"/>
            </a:avLst>
          </a:prstGeom>
          <a:ln w="101600" cmpd="sng">
            <a:solidFill>
              <a:srgbClr val="889B8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1">
              <a:ln>
                <a:noFill/>
              </a:ln>
              <a:solidFill>
                <a:prstClr val="black"/>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endParaRPr>
          </a:p>
        </p:txBody>
      </p:sp>
      <p:sp>
        <p:nvSpPr>
          <p:cNvPr id="4" name="文本框 3"/>
          <p:cNvSpPr txBox="1"/>
          <p:nvPr/>
        </p:nvSpPr>
        <p:spPr>
          <a:xfrm>
            <a:off x="909432" y="1167021"/>
            <a:ext cx="738664" cy="4542706"/>
          </a:xfrm>
          <a:prstGeom prst="rect">
            <a:avLst/>
          </a:prstGeom>
          <a:noFill/>
        </p:spPr>
        <p:txBody>
          <a:bodyPr vert="eaVert"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鉴赏散文的语言艺术</a:t>
            </a:r>
          </a:p>
        </p:txBody>
      </p:sp>
      <p:grpSp>
        <p:nvGrpSpPr>
          <p:cNvPr id="13" name="组合 12"/>
          <p:cNvGrpSpPr/>
          <p:nvPr/>
        </p:nvGrpSpPr>
        <p:grpSpPr>
          <a:xfrm>
            <a:off x="2088316" y="591360"/>
            <a:ext cx="2124492" cy="973828"/>
            <a:chOff x="2088316" y="591360"/>
            <a:chExt cx="2124492" cy="973828"/>
          </a:xfrm>
        </p:grpSpPr>
        <p:sp>
          <p:nvSpPr>
            <p:cNvPr id="28" name="矩形: 圆角 27"/>
            <p:cNvSpPr/>
            <p:nvPr/>
          </p:nvSpPr>
          <p:spPr>
            <a:xfrm>
              <a:off x="2088316" y="591360"/>
              <a:ext cx="2124492" cy="973828"/>
            </a:xfrm>
            <a:prstGeom prst="roundRect">
              <a:avLst>
                <a:gd name="adj" fmla="val 9645"/>
              </a:avLst>
            </a:prstGeom>
            <a:gradFill>
              <a:gsLst>
                <a:gs pos="100000">
                  <a:srgbClr val="596F65">
                    <a:alpha val="70000"/>
                  </a:srgbClr>
                </a:gs>
                <a:gs pos="0">
                  <a:srgbClr val="4F635A"/>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6" name="文本框 5"/>
            <p:cNvSpPr txBox="1"/>
            <p:nvPr/>
          </p:nvSpPr>
          <p:spPr>
            <a:xfrm>
              <a:off x="2196659" y="791629"/>
              <a:ext cx="1907807" cy="523220"/>
            </a:xfrm>
            <a:prstGeom prst="rect">
              <a:avLst/>
            </a:prstGeom>
            <a:noFill/>
            <a:ln w="9525">
              <a:noFill/>
            </a:ln>
          </p:spPr>
          <p:txBody>
            <a:bodyPr wrap="square"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E2E8E3"/>
                  </a:solidFill>
                  <a:effectLst/>
                  <a:uLnTx/>
                  <a:uFillTx/>
                  <a:latin typeface="Arial" panose="020B0604020202090204" pitchFamily="34" charset="0"/>
                  <a:ea typeface="微软雅黑" panose="020B0503020204020204" pitchFamily="34" charset="-122"/>
                  <a:cs typeface="+mn-cs"/>
                  <a:sym typeface="微软雅黑" panose="020B0503020204020204" pitchFamily="34" charset="-122"/>
                </a:rPr>
                <a:t>1.</a:t>
              </a:r>
              <a:r>
                <a:rPr kumimoji="0" lang="zh-CN" altLang="en-US" sz="2800" b="1" i="0" u="none" strike="noStrike" kern="1200" cap="none" spc="0" normalizeH="0" baseline="0" noProof="0" dirty="0">
                  <a:ln>
                    <a:noFill/>
                  </a:ln>
                  <a:solidFill>
                    <a:srgbClr val="E2E8E3"/>
                  </a:solidFill>
                  <a:effectLst/>
                  <a:uLnTx/>
                  <a:uFillTx/>
                  <a:latin typeface="Arial" panose="020B0604020202090204" pitchFamily="34" charset="0"/>
                  <a:ea typeface="微软雅黑" panose="020B0503020204020204" pitchFamily="34" charset="-122"/>
                  <a:cs typeface="+mn-cs"/>
                  <a:sym typeface="微软雅黑" panose="020B0503020204020204" pitchFamily="34" charset="-122"/>
                </a:rPr>
                <a:t>用词之美</a:t>
              </a:r>
            </a:p>
          </p:txBody>
        </p:sp>
      </p:grpSp>
      <p:grpSp>
        <p:nvGrpSpPr>
          <p:cNvPr id="11" name="组合 10"/>
          <p:cNvGrpSpPr/>
          <p:nvPr/>
        </p:nvGrpSpPr>
        <p:grpSpPr>
          <a:xfrm>
            <a:off x="4547915" y="591360"/>
            <a:ext cx="6551885" cy="999457"/>
            <a:chOff x="4547915" y="591360"/>
            <a:chExt cx="6551885" cy="999457"/>
          </a:xfrm>
        </p:grpSpPr>
        <p:sp>
          <p:nvSpPr>
            <p:cNvPr id="32" name="矩形: 圆角 31"/>
            <p:cNvSpPr/>
            <p:nvPr/>
          </p:nvSpPr>
          <p:spPr>
            <a:xfrm>
              <a:off x="4547915" y="591360"/>
              <a:ext cx="6551885" cy="999457"/>
            </a:xfrm>
            <a:prstGeom prst="roundRect">
              <a:avLst>
                <a:gd name="adj" fmla="val 6788"/>
              </a:avLst>
            </a:prstGeom>
            <a:gradFill>
              <a:gsLst>
                <a:gs pos="0">
                  <a:srgbClr val="E2E8E3"/>
                </a:gs>
                <a:gs pos="100000">
                  <a:srgbClr val="DCE1DA"/>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7" name="文本框 6"/>
            <p:cNvSpPr txBox="1"/>
            <p:nvPr/>
          </p:nvSpPr>
          <p:spPr>
            <a:xfrm>
              <a:off x="4783060" y="610037"/>
              <a:ext cx="5790701" cy="954107"/>
            </a:xfrm>
            <a:prstGeom prst="rect">
              <a:avLst/>
            </a:prstGeom>
            <a:noFill/>
            <a:ln w="9525">
              <a:noFill/>
            </a:ln>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动词、形容词、叠字、叠词、反复、化用成语或古语等</a:t>
              </a:r>
            </a:p>
          </p:txBody>
        </p:sp>
      </p:grpSp>
      <p:sp>
        <p:nvSpPr>
          <p:cNvPr id="10" name="左大括号 9"/>
          <p:cNvSpPr/>
          <p:nvPr>
            <p:custDataLst>
              <p:tags r:id="rId2"/>
            </p:custDataLst>
          </p:nvPr>
        </p:nvSpPr>
        <p:spPr>
          <a:xfrm>
            <a:off x="4211407" y="722201"/>
            <a:ext cx="336508" cy="743896"/>
          </a:xfrm>
          <a:prstGeom prst="leftBrace">
            <a:avLst>
              <a:gd name="adj1" fmla="val 8333"/>
              <a:gd name="adj2" fmla="val 49670"/>
            </a:avLst>
          </a:prstGeom>
          <a:ln w="101600" cmpd="sng">
            <a:solidFill>
              <a:srgbClr val="889B8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1">
              <a:ln>
                <a:noFill/>
              </a:ln>
              <a:solidFill>
                <a:prstClr val="black"/>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nvGrpSpPr>
          <p:cNvPr id="14" name="组合 13"/>
          <p:cNvGrpSpPr/>
          <p:nvPr/>
        </p:nvGrpSpPr>
        <p:grpSpPr>
          <a:xfrm>
            <a:off x="2088316" y="3139744"/>
            <a:ext cx="2124492" cy="1613225"/>
            <a:chOff x="2088316" y="2956538"/>
            <a:chExt cx="2124492" cy="1613225"/>
          </a:xfrm>
        </p:grpSpPr>
        <p:sp>
          <p:nvSpPr>
            <p:cNvPr id="27" name="矩形: 圆角 26"/>
            <p:cNvSpPr/>
            <p:nvPr/>
          </p:nvSpPr>
          <p:spPr>
            <a:xfrm>
              <a:off x="2088316" y="2956538"/>
              <a:ext cx="2124492" cy="1613225"/>
            </a:xfrm>
            <a:prstGeom prst="roundRect">
              <a:avLst>
                <a:gd name="adj" fmla="val 4703"/>
              </a:avLst>
            </a:prstGeom>
            <a:gradFill>
              <a:gsLst>
                <a:gs pos="100000">
                  <a:srgbClr val="596F65">
                    <a:alpha val="70000"/>
                  </a:srgbClr>
                </a:gs>
                <a:gs pos="0">
                  <a:srgbClr val="4F635A"/>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6" name="文本框 15"/>
            <p:cNvSpPr txBox="1"/>
            <p:nvPr/>
          </p:nvSpPr>
          <p:spPr>
            <a:xfrm>
              <a:off x="2100268" y="3501540"/>
              <a:ext cx="2100590" cy="523220"/>
            </a:xfrm>
            <a:prstGeom prst="rect">
              <a:avLst/>
            </a:prstGeom>
          </p:spPr>
          <p:txBody>
            <a:bodyPr wrap="square" anchor="t" anchorCtr="0">
              <a:spAutoFit/>
            </a:bodyPr>
            <a:lstStyle>
              <a:defPPr>
                <a:defRPr lang="zh-CN"/>
              </a:defPPr>
              <a:lvl1pPr algn="ctr">
                <a:defRPr sz="2800" b="1">
                  <a:solidFill>
                    <a:srgbClr val="000000"/>
                  </a:solidFill>
                  <a:latin typeface="Arial" panose="020B060402020209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风格之美</a:t>
              </a:r>
            </a:p>
          </p:txBody>
        </p:sp>
      </p:grpSp>
      <p:grpSp>
        <p:nvGrpSpPr>
          <p:cNvPr id="12" name="组合 11"/>
          <p:cNvGrpSpPr/>
          <p:nvPr/>
        </p:nvGrpSpPr>
        <p:grpSpPr>
          <a:xfrm>
            <a:off x="2084152" y="5053334"/>
            <a:ext cx="2124492" cy="973828"/>
            <a:chOff x="2084152" y="4719697"/>
            <a:chExt cx="2124492" cy="973828"/>
          </a:xfrm>
        </p:grpSpPr>
        <p:sp>
          <p:nvSpPr>
            <p:cNvPr id="26" name="矩形: 圆角 25"/>
            <p:cNvSpPr/>
            <p:nvPr/>
          </p:nvSpPr>
          <p:spPr>
            <a:xfrm>
              <a:off x="2084152" y="4719697"/>
              <a:ext cx="2124492" cy="973828"/>
            </a:xfrm>
            <a:prstGeom prst="roundRect">
              <a:avLst>
                <a:gd name="adj" fmla="val 6654"/>
              </a:avLst>
            </a:prstGeom>
            <a:gradFill>
              <a:gsLst>
                <a:gs pos="100000">
                  <a:srgbClr val="596F65">
                    <a:alpha val="70000"/>
                  </a:srgbClr>
                </a:gs>
                <a:gs pos="0">
                  <a:srgbClr val="4F635A"/>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8" name="文本框 17"/>
            <p:cNvSpPr txBox="1"/>
            <p:nvPr/>
          </p:nvSpPr>
          <p:spPr>
            <a:xfrm>
              <a:off x="2100266" y="4945001"/>
              <a:ext cx="2100592" cy="523220"/>
            </a:xfrm>
            <a:prstGeom prst="rect">
              <a:avLst/>
            </a:prstGeom>
            <a:noFill/>
            <a:ln w="9525">
              <a:noFill/>
            </a:ln>
          </p:spPr>
          <p:txBody>
            <a:bodyPr wrap="square" anchor="t" anchorCtr="0">
              <a:spAutoFit/>
            </a:bodyPr>
            <a:lstStyle>
              <a:defPPr>
                <a:defRPr lang="zh-CN"/>
              </a:defPPr>
              <a:lvl1pPr algn="ctr">
                <a:defRPr sz="2800" b="1">
                  <a:solidFill>
                    <a:srgbClr val="000000"/>
                  </a:solidFill>
                  <a:latin typeface="Arial" panose="020B060402020209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r>
              <a:r>
                <a:rPr kumimoji="0" lang="zh-CN" altLang="en-US" sz="28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手法之美</a:t>
              </a:r>
            </a:p>
          </p:txBody>
        </p:sp>
      </p:grpSp>
      <p:sp>
        <p:nvSpPr>
          <p:cNvPr id="29" name="左大括号 28"/>
          <p:cNvSpPr/>
          <p:nvPr>
            <p:custDataLst>
              <p:tags r:id="rId3"/>
            </p:custDataLst>
          </p:nvPr>
        </p:nvSpPr>
        <p:spPr>
          <a:xfrm>
            <a:off x="4211407" y="3308658"/>
            <a:ext cx="336508" cy="1256992"/>
          </a:xfrm>
          <a:prstGeom prst="leftBrace">
            <a:avLst>
              <a:gd name="adj1" fmla="val 8333"/>
              <a:gd name="adj2" fmla="val 49670"/>
            </a:avLst>
          </a:prstGeom>
          <a:ln w="101600" cmpd="sng">
            <a:solidFill>
              <a:srgbClr val="889B8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1">
              <a:ln>
                <a:noFill/>
              </a:ln>
              <a:solidFill>
                <a:prstClr val="black"/>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1" name="左大括号 30"/>
          <p:cNvSpPr/>
          <p:nvPr>
            <p:custDataLst>
              <p:tags r:id="rId4"/>
            </p:custDataLst>
          </p:nvPr>
        </p:nvSpPr>
        <p:spPr>
          <a:xfrm>
            <a:off x="4211407" y="5152569"/>
            <a:ext cx="336508" cy="743896"/>
          </a:xfrm>
          <a:prstGeom prst="leftBrace">
            <a:avLst>
              <a:gd name="adj1" fmla="val 8333"/>
              <a:gd name="adj2" fmla="val 49670"/>
            </a:avLst>
          </a:prstGeom>
          <a:ln w="101600" cmpd="sng">
            <a:solidFill>
              <a:srgbClr val="889B8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1">
              <a:ln>
                <a:noFill/>
              </a:ln>
              <a:solidFill>
                <a:prstClr val="black"/>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nvGrpSpPr>
          <p:cNvPr id="21" name="组合 20"/>
          <p:cNvGrpSpPr/>
          <p:nvPr/>
        </p:nvGrpSpPr>
        <p:grpSpPr>
          <a:xfrm>
            <a:off x="2084152" y="1865552"/>
            <a:ext cx="2124492" cy="973828"/>
            <a:chOff x="2088316" y="591360"/>
            <a:chExt cx="2124492" cy="973828"/>
          </a:xfrm>
        </p:grpSpPr>
        <p:sp>
          <p:nvSpPr>
            <p:cNvPr id="22" name="矩形: 圆角 21"/>
            <p:cNvSpPr/>
            <p:nvPr/>
          </p:nvSpPr>
          <p:spPr>
            <a:xfrm>
              <a:off x="2088316" y="591360"/>
              <a:ext cx="2124492" cy="973828"/>
            </a:xfrm>
            <a:prstGeom prst="roundRect">
              <a:avLst>
                <a:gd name="adj" fmla="val 9645"/>
              </a:avLst>
            </a:prstGeom>
            <a:gradFill>
              <a:gsLst>
                <a:gs pos="100000">
                  <a:srgbClr val="596F65">
                    <a:alpha val="70000"/>
                  </a:srgbClr>
                </a:gs>
                <a:gs pos="0">
                  <a:srgbClr val="4F635A"/>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24" name="文本框 23"/>
            <p:cNvSpPr txBox="1"/>
            <p:nvPr/>
          </p:nvSpPr>
          <p:spPr>
            <a:xfrm>
              <a:off x="2196659" y="791629"/>
              <a:ext cx="1907807" cy="523220"/>
            </a:xfrm>
            <a:prstGeom prst="rect">
              <a:avLst/>
            </a:prstGeom>
            <a:noFill/>
            <a:ln w="9525">
              <a:noFill/>
            </a:ln>
          </p:spPr>
          <p:txBody>
            <a:bodyPr wrap="square"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E2E8E3"/>
                  </a:solidFill>
                  <a:effectLst/>
                  <a:uLnTx/>
                  <a:uFillTx/>
                  <a:latin typeface="Arial" panose="020B0604020202090204" pitchFamily="34" charset="0"/>
                  <a:ea typeface="微软雅黑" panose="020B0503020204020204" pitchFamily="34" charset="-122"/>
                  <a:cs typeface="+mn-cs"/>
                  <a:sym typeface="微软雅黑" panose="020B0503020204020204" pitchFamily="34" charset="-122"/>
                </a:rPr>
                <a:t>2.</a:t>
              </a:r>
              <a:r>
                <a:rPr kumimoji="0" lang="zh-CN" altLang="en-US" sz="2800" b="1" i="0" u="none" strike="noStrike" kern="1200" cap="none" spc="0" normalizeH="0" baseline="0" noProof="0" dirty="0">
                  <a:ln>
                    <a:noFill/>
                  </a:ln>
                  <a:solidFill>
                    <a:srgbClr val="E2E8E3"/>
                  </a:solidFill>
                  <a:effectLst/>
                  <a:uLnTx/>
                  <a:uFillTx/>
                  <a:latin typeface="Arial" panose="020B0604020202090204" pitchFamily="34" charset="0"/>
                  <a:ea typeface="微软雅黑" panose="020B0503020204020204" pitchFamily="34" charset="-122"/>
                  <a:cs typeface="+mn-cs"/>
                  <a:sym typeface="微软雅黑" panose="020B0503020204020204" pitchFamily="34" charset="-122"/>
                </a:rPr>
                <a:t>句式之美</a:t>
              </a:r>
            </a:p>
          </p:txBody>
        </p:sp>
      </p:grpSp>
      <p:sp>
        <p:nvSpPr>
          <p:cNvPr id="41" name="左大括号 40"/>
          <p:cNvSpPr/>
          <p:nvPr>
            <p:custDataLst>
              <p:tags r:id="rId5"/>
            </p:custDataLst>
          </p:nvPr>
        </p:nvSpPr>
        <p:spPr>
          <a:xfrm>
            <a:off x="4209546" y="1990515"/>
            <a:ext cx="336508" cy="743896"/>
          </a:xfrm>
          <a:prstGeom prst="leftBrace">
            <a:avLst>
              <a:gd name="adj1" fmla="val 8333"/>
              <a:gd name="adj2" fmla="val 49670"/>
            </a:avLst>
          </a:prstGeom>
          <a:ln w="101600" cmpd="sng">
            <a:solidFill>
              <a:srgbClr val="889B8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1">
              <a:ln>
                <a:noFill/>
              </a:ln>
              <a:solidFill>
                <a:prstClr val="black"/>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nvGrpSpPr>
          <p:cNvPr id="9" name="组合 8"/>
          <p:cNvGrpSpPr/>
          <p:nvPr/>
        </p:nvGrpSpPr>
        <p:grpSpPr>
          <a:xfrm>
            <a:off x="4547915" y="1865552"/>
            <a:ext cx="6551885" cy="999457"/>
            <a:chOff x="4547915" y="1773949"/>
            <a:chExt cx="6551885" cy="999457"/>
          </a:xfrm>
        </p:grpSpPr>
        <p:sp>
          <p:nvSpPr>
            <p:cNvPr id="25" name="矩形: 圆角 24"/>
            <p:cNvSpPr/>
            <p:nvPr/>
          </p:nvSpPr>
          <p:spPr>
            <a:xfrm>
              <a:off x="4547915" y="1773949"/>
              <a:ext cx="6551885" cy="999457"/>
            </a:xfrm>
            <a:prstGeom prst="roundRect">
              <a:avLst>
                <a:gd name="adj" fmla="val 6788"/>
              </a:avLst>
            </a:prstGeom>
            <a:gradFill>
              <a:gsLst>
                <a:gs pos="0">
                  <a:srgbClr val="E2E8E3"/>
                </a:gs>
                <a:gs pos="100000">
                  <a:srgbClr val="DCE1DA"/>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4" name="文本框 43"/>
            <p:cNvSpPr txBox="1"/>
            <p:nvPr/>
          </p:nvSpPr>
          <p:spPr>
            <a:xfrm>
              <a:off x="4783060" y="2027199"/>
              <a:ext cx="5790701" cy="523220"/>
            </a:xfrm>
            <a:prstGeom prst="rect">
              <a:avLst/>
            </a:prstGeom>
            <a:noFill/>
            <a:ln w="9525">
              <a:noFill/>
            </a:ln>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长短句结合、整散句结合等</a:t>
              </a:r>
            </a:p>
          </p:txBody>
        </p:sp>
      </p:grpSp>
      <p:grpSp>
        <p:nvGrpSpPr>
          <p:cNvPr id="8" name="组合 7"/>
          <p:cNvGrpSpPr/>
          <p:nvPr/>
        </p:nvGrpSpPr>
        <p:grpSpPr>
          <a:xfrm>
            <a:off x="4547915" y="3139744"/>
            <a:ext cx="6551885" cy="1613225"/>
            <a:chOff x="4547915" y="2956538"/>
            <a:chExt cx="6551885" cy="1613225"/>
          </a:xfrm>
        </p:grpSpPr>
        <p:sp>
          <p:nvSpPr>
            <p:cNvPr id="48" name="矩形: 圆角 47"/>
            <p:cNvSpPr/>
            <p:nvPr/>
          </p:nvSpPr>
          <p:spPr>
            <a:xfrm>
              <a:off x="4547915" y="2956538"/>
              <a:ext cx="6551885" cy="1613225"/>
            </a:xfrm>
            <a:prstGeom prst="roundRect">
              <a:avLst>
                <a:gd name="adj" fmla="val 6788"/>
              </a:avLst>
            </a:prstGeom>
            <a:gradFill>
              <a:gsLst>
                <a:gs pos="0">
                  <a:srgbClr val="E2E8E3"/>
                </a:gs>
                <a:gs pos="100000">
                  <a:srgbClr val="DCE1DA"/>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9" name="文本框 48"/>
            <p:cNvSpPr txBox="1"/>
            <p:nvPr/>
          </p:nvSpPr>
          <p:spPr>
            <a:xfrm>
              <a:off x="4783060" y="3070653"/>
              <a:ext cx="5790701" cy="1384995"/>
            </a:xfrm>
            <a:prstGeom prst="rect">
              <a:avLst/>
            </a:prstGeom>
            <a:noFill/>
            <a:ln w="9525">
              <a:noFill/>
            </a:ln>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豪放、柔婉、直露、含蓄、质朴平实、华丽典雅、庄重、诙谐、简洁、细腻等</a:t>
              </a:r>
            </a:p>
          </p:txBody>
        </p:sp>
      </p:grpSp>
      <p:grpSp>
        <p:nvGrpSpPr>
          <p:cNvPr id="5" name="组合 4"/>
          <p:cNvGrpSpPr/>
          <p:nvPr/>
        </p:nvGrpSpPr>
        <p:grpSpPr>
          <a:xfrm>
            <a:off x="4547915" y="5027705"/>
            <a:ext cx="6551885" cy="999457"/>
            <a:chOff x="4547915" y="5027705"/>
            <a:chExt cx="6551885" cy="999457"/>
          </a:xfrm>
        </p:grpSpPr>
        <p:sp>
          <p:nvSpPr>
            <p:cNvPr id="50" name="矩形: 圆角 49"/>
            <p:cNvSpPr/>
            <p:nvPr/>
          </p:nvSpPr>
          <p:spPr>
            <a:xfrm>
              <a:off x="4547915" y="5027705"/>
              <a:ext cx="6551885" cy="999457"/>
            </a:xfrm>
            <a:prstGeom prst="roundRect">
              <a:avLst>
                <a:gd name="adj" fmla="val 6788"/>
              </a:avLst>
            </a:prstGeom>
            <a:gradFill>
              <a:gsLst>
                <a:gs pos="0">
                  <a:srgbClr val="E2E8E3"/>
                </a:gs>
                <a:gs pos="100000">
                  <a:srgbClr val="DCE1DA"/>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51" name="文本框 50"/>
            <p:cNvSpPr txBox="1"/>
            <p:nvPr/>
          </p:nvSpPr>
          <p:spPr>
            <a:xfrm>
              <a:off x="4783061" y="5230371"/>
              <a:ext cx="5150212" cy="523220"/>
            </a:xfrm>
            <a:prstGeom prst="rect">
              <a:avLst/>
            </a:prstGeom>
            <a:noFill/>
            <a:ln w="9525">
              <a:noFill/>
            </a:ln>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修辞手法、描写手法</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组合 34"/>
          <p:cNvGrpSpPr/>
          <p:nvPr/>
        </p:nvGrpSpPr>
        <p:grpSpPr>
          <a:xfrm>
            <a:off x="611186" y="1259064"/>
            <a:ext cx="10956928" cy="4535344"/>
            <a:chOff x="623889" y="1193533"/>
            <a:chExt cx="10944224" cy="5072512"/>
          </a:xfrm>
        </p:grpSpPr>
        <p:sp>
          <p:nvSpPr>
            <p:cNvPr id="36" name="矩形: 剪去对角 35"/>
            <p:cNvSpPr/>
            <p:nvPr/>
          </p:nvSpPr>
          <p:spPr>
            <a:xfrm>
              <a:off x="623889" y="1193533"/>
              <a:ext cx="10944224" cy="5072512"/>
            </a:xfrm>
            <a:prstGeom prst="snip2DiagRect">
              <a:avLst>
                <a:gd name="adj1" fmla="val 9111"/>
                <a:gd name="adj2" fmla="val 8923"/>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7" name="矩形 36"/>
            <p:cNvSpPr/>
            <p:nvPr/>
          </p:nvSpPr>
          <p:spPr>
            <a:xfrm>
              <a:off x="730250" y="1326814"/>
              <a:ext cx="10731502" cy="4805950"/>
            </a:xfrm>
            <a:prstGeom prst="rect">
              <a:avLst/>
            </a:prstGeom>
            <a:noFill/>
            <a:ln w="12700">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grpSp>
      <p:sp>
        <p:nvSpPr>
          <p:cNvPr id="5" name="文本框 4"/>
          <p:cNvSpPr txBox="1"/>
          <p:nvPr/>
        </p:nvSpPr>
        <p:spPr>
          <a:xfrm>
            <a:off x="3822700" y="200568"/>
            <a:ext cx="4546600" cy="76944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散文语言的特点</a:t>
            </a:r>
          </a:p>
        </p:txBody>
      </p:sp>
      <p:grpSp>
        <p:nvGrpSpPr>
          <p:cNvPr id="23" name="组合 22"/>
          <p:cNvGrpSpPr/>
          <p:nvPr/>
        </p:nvGrpSpPr>
        <p:grpSpPr>
          <a:xfrm>
            <a:off x="1524000" y="1926506"/>
            <a:ext cx="9144000" cy="681940"/>
            <a:chOff x="1524000" y="1926506"/>
            <a:chExt cx="9144000" cy="681940"/>
          </a:xfrm>
        </p:grpSpPr>
        <p:sp>
          <p:nvSpPr>
            <p:cNvPr id="6" name="Text Box 3"/>
            <p:cNvSpPr txBox="1"/>
            <p:nvPr/>
          </p:nvSpPr>
          <p:spPr>
            <a:xfrm>
              <a:off x="1618952" y="1926506"/>
              <a:ext cx="8954096" cy="523220"/>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Times New Roman" panose="02020503050405090304" pitchFamily="18" charset="0"/>
                  <a:sym typeface="微软雅黑" panose="020B0503020204020204" pitchFamily="34" charset="-122"/>
                </a:rPr>
                <a:t>①</a:t>
              </a:r>
              <a:r>
                <a:rPr kumimoji="0" lang="zh-CN" altLang="zh-CN"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Times New Roman" panose="02020503050405090304" pitchFamily="18" charset="0"/>
                  <a:sym typeface="微软雅黑" panose="020B0503020204020204" pitchFamily="34" charset="-122"/>
                </a:rPr>
                <a:t>散文语言有</a:t>
              </a:r>
              <a:r>
                <a:rPr kumimoji="0" lang="zh-CN" altLang="zh-CN"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浓郁的抒情韵味</a:t>
              </a:r>
              <a:r>
                <a:rPr kumimoji="0" lang="zh-CN" altLang="zh-CN"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Times New Roman" panose="02020503050405090304" pitchFamily="18" charset="0"/>
                  <a:sym typeface="微软雅黑" panose="020B0503020204020204" pitchFamily="34" charset="-122"/>
                </a:rPr>
                <a:t>和</a:t>
              </a:r>
              <a:r>
                <a:rPr kumimoji="0" lang="zh-CN" altLang="zh-CN"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深刻的哲理蕴涵</a:t>
              </a:r>
              <a:r>
                <a:rPr kumimoji="0" lang="zh-CN" altLang="zh-CN" sz="2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endParaRPr kumimoji="0" lang="zh-CN" altLang="zh-CN"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Times New Roman" panose="02020503050405090304" pitchFamily="18" charset="0"/>
                <a:sym typeface="微软雅黑" panose="020B0503020204020204" pitchFamily="34" charset="-122"/>
              </a:endParaRPr>
            </a:p>
          </p:txBody>
        </p:sp>
        <p:cxnSp>
          <p:nvCxnSpPr>
            <p:cNvPr id="12" name="直接连接符 11"/>
            <p:cNvCxnSpPr/>
            <p:nvPr/>
          </p:nvCxnSpPr>
          <p:spPr>
            <a:xfrm>
              <a:off x="1524000" y="2608446"/>
              <a:ext cx="9144000" cy="0"/>
            </a:xfrm>
            <a:prstGeom prst="line">
              <a:avLst/>
            </a:prstGeom>
            <a:ln w="12700">
              <a:solidFill>
                <a:srgbClr val="5E756A"/>
              </a:solidFill>
              <a:prstDash val="dash"/>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a:off x="1530648" y="1979390"/>
              <a:ext cx="94952" cy="512860"/>
            </a:xfrm>
            <a:prstGeom prst="roundRect">
              <a:avLst>
                <a:gd name="adj" fmla="val 50000"/>
              </a:avLst>
            </a:prstGeom>
            <a:solidFill>
              <a:srgbClr val="5E756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等线"/>
                <a:cs typeface="+mn-cs"/>
              </a:endParaRPr>
            </a:p>
          </p:txBody>
        </p:sp>
      </p:grpSp>
      <p:grpSp>
        <p:nvGrpSpPr>
          <p:cNvPr id="22" name="组合 21"/>
          <p:cNvGrpSpPr/>
          <p:nvPr/>
        </p:nvGrpSpPr>
        <p:grpSpPr>
          <a:xfrm>
            <a:off x="1524000" y="2976779"/>
            <a:ext cx="9144000" cy="642388"/>
            <a:chOff x="1524000" y="2786612"/>
            <a:chExt cx="9144000" cy="642388"/>
          </a:xfrm>
        </p:grpSpPr>
        <p:sp>
          <p:nvSpPr>
            <p:cNvPr id="7" name="Text Box 3"/>
            <p:cNvSpPr txBox="1"/>
            <p:nvPr/>
          </p:nvSpPr>
          <p:spPr>
            <a:xfrm>
              <a:off x="1618952" y="2786612"/>
              <a:ext cx="8954096" cy="523220"/>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Times New Roman" panose="02020503050405090304" pitchFamily="18" charset="0"/>
                  <a:sym typeface="微软雅黑" panose="020B0503020204020204" pitchFamily="34" charset="-122"/>
                </a:rPr>
                <a:t>②</a:t>
              </a:r>
              <a:r>
                <a:rPr kumimoji="0" lang="zh-CN" altLang="zh-CN"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Times New Roman" panose="02020503050405090304" pitchFamily="18" charset="0"/>
                  <a:sym typeface="微软雅黑" panose="020B0503020204020204" pitchFamily="34" charset="-122"/>
                </a:rPr>
                <a:t>散文语言</a:t>
              </a:r>
              <a:r>
                <a:rPr kumimoji="0" lang="zh-CN" altLang="zh-CN"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优美流畅、清新自然、富有诗意</a:t>
              </a:r>
              <a:r>
                <a:rPr kumimoji="0" lang="zh-CN" altLang="zh-CN"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Times New Roman" panose="02020503050405090304" pitchFamily="18" charset="0"/>
                  <a:sym typeface="微软雅黑" panose="020B0503020204020204" pitchFamily="34" charset="-122"/>
                </a:rPr>
                <a:t>。</a:t>
              </a:r>
            </a:p>
          </p:txBody>
        </p:sp>
        <p:cxnSp>
          <p:nvCxnSpPr>
            <p:cNvPr id="14" name="直接连接符 13"/>
            <p:cNvCxnSpPr/>
            <p:nvPr/>
          </p:nvCxnSpPr>
          <p:spPr>
            <a:xfrm>
              <a:off x="1524000" y="3429000"/>
              <a:ext cx="9144000" cy="0"/>
            </a:xfrm>
            <a:prstGeom prst="line">
              <a:avLst/>
            </a:prstGeom>
            <a:ln w="12700">
              <a:solidFill>
                <a:srgbClr val="5E756A"/>
              </a:solidFill>
              <a:prstDash val="dash"/>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530648" y="2837810"/>
              <a:ext cx="94952" cy="484324"/>
            </a:xfrm>
            <a:prstGeom prst="roundRect">
              <a:avLst>
                <a:gd name="adj" fmla="val 50000"/>
              </a:avLst>
            </a:prstGeom>
            <a:solidFill>
              <a:srgbClr val="5E756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等线"/>
                <a:cs typeface="+mn-cs"/>
              </a:endParaRPr>
            </a:p>
          </p:txBody>
        </p:sp>
      </p:grpSp>
      <p:grpSp>
        <p:nvGrpSpPr>
          <p:cNvPr id="21" name="组合 20"/>
          <p:cNvGrpSpPr/>
          <p:nvPr/>
        </p:nvGrpSpPr>
        <p:grpSpPr>
          <a:xfrm>
            <a:off x="1524000" y="3987500"/>
            <a:ext cx="9144000" cy="602837"/>
            <a:chOff x="1524000" y="3646717"/>
            <a:chExt cx="9144000" cy="602837"/>
          </a:xfrm>
        </p:grpSpPr>
        <p:sp>
          <p:nvSpPr>
            <p:cNvPr id="8" name="Text Box 3"/>
            <p:cNvSpPr txBox="1"/>
            <p:nvPr/>
          </p:nvSpPr>
          <p:spPr>
            <a:xfrm>
              <a:off x="1618952" y="3646717"/>
              <a:ext cx="8954096" cy="523220"/>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Times New Roman" panose="02020503050405090304" pitchFamily="18" charset="0"/>
                  <a:sym typeface="微软雅黑" panose="020B0503020204020204" pitchFamily="34" charset="-122"/>
                </a:rPr>
                <a:t>③</a:t>
              </a:r>
              <a:r>
                <a:rPr kumimoji="0" lang="zh-CN" altLang="zh-CN"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Times New Roman" panose="02020503050405090304" pitchFamily="18" charset="0"/>
                  <a:sym typeface="微软雅黑" panose="020B0503020204020204" pitchFamily="34" charset="-122"/>
                </a:rPr>
                <a:t>散文语言</a:t>
              </a:r>
              <a:r>
                <a:rPr kumimoji="0" lang="zh-CN" altLang="zh-CN"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常用多种修辞</a:t>
              </a:r>
              <a:r>
                <a:rPr kumimoji="0" lang="zh-CN" altLang="zh-CN" sz="2800" b="0" i="0" u="none" strike="noStrike" kern="1200" cap="none" spc="0" normalizeH="0" baseline="0" noProof="0" dirty="0">
                  <a:ln>
                    <a:noFill/>
                  </a:ln>
                  <a:solidFill>
                    <a:srgbClr val="4F635A"/>
                  </a:solidFill>
                  <a:effectLst/>
                  <a:uLnTx/>
                  <a:uFillTx/>
                  <a:latin typeface="Arial" panose="020B0604020202090204" pitchFamily="34" charset="0"/>
                  <a:ea typeface="微软雅黑" panose="020B0503020204020204" pitchFamily="34" charset="-122"/>
                  <a:cs typeface="Times New Roman" panose="02020503050405090304" pitchFamily="18" charset="0"/>
                  <a:sym typeface="微软雅黑" panose="020B0503020204020204" pitchFamily="34" charset="-122"/>
                </a:rPr>
                <a:t>，增强语言的感染力和文学性。</a:t>
              </a:r>
            </a:p>
          </p:txBody>
        </p:sp>
        <p:cxnSp>
          <p:nvCxnSpPr>
            <p:cNvPr id="15" name="直接连接符 14"/>
            <p:cNvCxnSpPr/>
            <p:nvPr/>
          </p:nvCxnSpPr>
          <p:spPr>
            <a:xfrm>
              <a:off x="1524000" y="4249554"/>
              <a:ext cx="9144000" cy="0"/>
            </a:xfrm>
            <a:prstGeom prst="line">
              <a:avLst/>
            </a:prstGeom>
            <a:ln w="12700">
              <a:solidFill>
                <a:srgbClr val="5E756A"/>
              </a:solidFill>
              <a:prstDash val="dash"/>
            </a:ln>
          </p:spPr>
          <p:style>
            <a:lnRef idx="1">
              <a:schemeClr val="accent1"/>
            </a:lnRef>
            <a:fillRef idx="0">
              <a:schemeClr val="accent1"/>
            </a:fillRef>
            <a:effectRef idx="0">
              <a:schemeClr val="accent1"/>
            </a:effectRef>
            <a:fontRef idx="minor">
              <a:schemeClr val="tx1"/>
            </a:fontRef>
          </p:style>
        </p:cxnSp>
        <p:sp>
          <p:nvSpPr>
            <p:cNvPr id="19" name="矩形: 圆角 18"/>
            <p:cNvSpPr/>
            <p:nvPr/>
          </p:nvSpPr>
          <p:spPr>
            <a:xfrm>
              <a:off x="1530648" y="3691565"/>
              <a:ext cx="94952" cy="484324"/>
            </a:xfrm>
            <a:prstGeom prst="roundRect">
              <a:avLst>
                <a:gd name="adj" fmla="val 50000"/>
              </a:avLst>
            </a:prstGeom>
            <a:solidFill>
              <a:srgbClr val="5E756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等线"/>
                <a:cs typeface="+mn-cs"/>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from="0" to="1" calcmode="lin" valueType="num">
                                      <p:cBhvr>
                                        <p:cTn id="7" dur="500" fill="hold">
                                          <p:stCondLst>
                                            <p:cond delay="0"/>
                                          </p:stCondLst>
                                        </p:cTn>
                                        <p:tgtEl>
                                          <p:spTgt spid="23"/>
                                        </p:tgtEl>
                                        <p:attrNameLst>
                                          <p:attrName>style.opacity</p:attrName>
                                        </p:attrNameLst>
                                      </p:cBhvr>
                                    </p:anim>
                                    <p:anim to="" calcmode="lin" valueType="num">
                                      <p:cBhvr>
                                        <p:cTn id="8" dur="500" fill="hold">
                                          <p:stCondLst>
                                            <p:cond delay="0"/>
                                          </p:stCondLst>
                                        </p:cTn>
                                        <p:tgtEl>
                                          <p:spTgt spid="23"/>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from="0" to="1" calcmode="lin" valueType="num">
                                      <p:cBhvr>
                                        <p:cTn id="13" dur="500" fill="hold">
                                          <p:stCondLst>
                                            <p:cond delay="0"/>
                                          </p:stCondLst>
                                        </p:cTn>
                                        <p:tgtEl>
                                          <p:spTgt spid="22"/>
                                        </p:tgtEl>
                                        <p:attrNameLst>
                                          <p:attrName>style.opacity</p:attrName>
                                        </p:attrNameLst>
                                      </p:cBhvr>
                                    </p:anim>
                                    <p:anim to="" calcmode="lin" valueType="num">
                                      <p:cBhvr>
                                        <p:cTn id="14" dur="500" fill="hold">
                                          <p:stCondLst>
                                            <p:cond delay="0"/>
                                          </p:stCondLst>
                                        </p:cTn>
                                        <p:tgtEl>
                                          <p:spTgt spid="22"/>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from="0" to="1" calcmode="lin" valueType="num">
                                      <p:cBhvr>
                                        <p:cTn id="19" dur="500" fill="hold">
                                          <p:stCondLst>
                                            <p:cond delay="0"/>
                                          </p:stCondLst>
                                        </p:cTn>
                                        <p:tgtEl>
                                          <p:spTgt spid="21"/>
                                        </p:tgtEl>
                                        <p:attrNameLst>
                                          <p:attrName>style.opacity</p:attrName>
                                        </p:attrNameLst>
                                      </p:cBhvr>
                                    </p:anim>
                                    <p:anim to="" calcmode="lin" valueType="num">
                                      <p:cBhvr>
                                        <p:cTn id="20" dur="500" fill="hold">
                                          <p:stCondLst>
                                            <p:cond delay="0"/>
                                          </p:stCondLst>
                                        </p:cTn>
                                        <p:tgtEl>
                                          <p:spTgt spid="21"/>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角 1"/>
          <p:cNvSpPr/>
          <p:nvPr/>
        </p:nvSpPr>
        <p:spPr>
          <a:xfrm>
            <a:off x="482600" y="1065234"/>
            <a:ext cx="11214100" cy="5373665"/>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①散文用词之美</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nvGraphicFramePr>
        <p:xfrm>
          <a:off x="623889" y="1201308"/>
          <a:ext cx="10938092" cy="5020983"/>
        </p:xfrm>
        <a:graphic>
          <a:graphicData uri="http://schemas.openxmlformats.org/drawingml/2006/table">
            <a:tbl>
              <a:tblPr firstRow="1" firstCol="1" bandRow="1">
                <a:tableStyleId>{5C22544A-7EE6-4342-B048-85BDC9FD1C3A}</a:tableStyleId>
              </a:tblPr>
              <a:tblGrid>
                <a:gridCol w="2639075">
                  <a:extLst>
                    <a:ext uri="{9D8B030D-6E8A-4147-A177-3AD203B41FA5}">
                      <a16:colId xmlns:a16="http://schemas.microsoft.com/office/drawing/2014/main" val="20000"/>
                    </a:ext>
                  </a:extLst>
                </a:gridCol>
                <a:gridCol w="8299017">
                  <a:extLst>
                    <a:ext uri="{9D8B030D-6E8A-4147-A177-3AD203B41FA5}">
                      <a16:colId xmlns:a16="http://schemas.microsoft.com/office/drawing/2014/main" val="20001"/>
                    </a:ext>
                  </a:extLst>
                </a:gridCol>
              </a:tblGrid>
              <a:tr h="628969">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角 度</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特点或作用</a:t>
                      </a: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46970">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动词、形容词</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36609">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叠字、叠词</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59690">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rPr>
                        <a:t>反复</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8745">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rPr>
                        <a:t>化用成语或古语</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2" name="文本框 11"/>
          <p:cNvSpPr txBox="1"/>
          <p:nvPr/>
        </p:nvSpPr>
        <p:spPr>
          <a:xfrm>
            <a:off x="3339468" y="1980373"/>
            <a:ext cx="6257394" cy="56560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①准确；②精练；③生动、形象、传神。</a:t>
            </a:r>
          </a:p>
        </p:txBody>
      </p:sp>
      <p:sp>
        <p:nvSpPr>
          <p:cNvPr id="14" name="文本框 13"/>
          <p:cNvSpPr txBox="1"/>
          <p:nvPr/>
        </p:nvSpPr>
        <p:spPr>
          <a:xfrm>
            <a:off x="3339468" y="2673114"/>
            <a:ext cx="8180519" cy="2116798"/>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a:t>
            </a:r>
            <a:r>
              <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增强语言的生动性、形象性，使语言具有</a:t>
            </a:r>
            <a:r>
              <a:rPr kumimoji="0" lang="zh-CN" altLang="zh-CN" sz="2800" b="0" i="0" u="none" strike="noStrike" kern="12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绘画美</a:t>
            </a:r>
            <a:r>
              <a:rPr kumimoji="0" lang="zh-CN" altLang="zh-CN" sz="2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a:t>
            </a:r>
            <a:r>
              <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韵律铿锵悦耳，使语言富有</a:t>
            </a:r>
            <a:r>
              <a:rPr kumimoji="0" lang="zh-CN" altLang="zh-CN" sz="2800" b="0" i="0" u="none" strike="noStrike" kern="12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音乐美</a:t>
            </a:r>
            <a:r>
              <a:rPr kumimoji="0" lang="zh-CN" altLang="zh-CN" sz="2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a:t>
            </a:r>
            <a:r>
              <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叠字可以组成整齐的句式，使语言具有</a:t>
            </a:r>
            <a:r>
              <a:rPr kumimoji="0" lang="zh-CN" altLang="zh-CN" sz="2800" b="0" i="0" u="none" strike="noStrike" kern="12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建筑美</a:t>
            </a:r>
            <a:r>
              <a:rPr kumimoji="0" lang="zh-CN" altLang="zh-CN" sz="2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④</a:t>
            </a:r>
            <a:r>
              <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叠字能使意思强化，起到</a:t>
            </a:r>
            <a:r>
              <a:rPr kumimoji="0" lang="zh-CN" altLang="zh-CN" sz="2800" b="0" i="0" u="none" strike="noStrike" kern="12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强调</a:t>
            </a:r>
            <a:r>
              <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作用</a:t>
            </a: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文本框 14"/>
          <p:cNvSpPr txBox="1"/>
          <p:nvPr/>
        </p:nvSpPr>
        <p:spPr>
          <a:xfrm>
            <a:off x="3339468" y="4831408"/>
            <a:ext cx="8309106" cy="56560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突出</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某种思想或情感，具有强烈的抒情性和感染力。</a:t>
            </a:r>
          </a:p>
        </p:txBody>
      </p:sp>
      <p:sp>
        <p:nvSpPr>
          <p:cNvPr id="16" name="文本框 15"/>
          <p:cNvSpPr txBox="1"/>
          <p:nvPr/>
        </p:nvSpPr>
        <p:spPr>
          <a:xfrm>
            <a:off x="3339468" y="5550995"/>
            <a:ext cx="6257394" cy="56560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富有文采，典雅优美。</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from="0" to="1" calcmode="lin" valueType="num">
                                      <p:cBhvr>
                                        <p:cTn id="7" dur="500" fill="hold">
                                          <p:stCondLst>
                                            <p:cond delay="0"/>
                                          </p:stCondLst>
                                        </p:cTn>
                                        <p:tgtEl>
                                          <p:spTgt spid="12"/>
                                        </p:tgtEl>
                                        <p:attrNameLst>
                                          <p:attrName>style.opacity</p:attrName>
                                        </p:attrNameLst>
                                      </p:cBhvr>
                                    </p:anim>
                                    <p:anim to="" calcmode="lin" valueType="num">
                                      <p:cBhvr>
                                        <p:cTn id="8"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from="0" to="1" calcmode="lin" valueType="num">
                                      <p:cBhvr>
                                        <p:cTn id="13" dur="500" fill="hold">
                                          <p:stCondLst>
                                            <p:cond delay="0"/>
                                          </p:stCondLst>
                                        </p:cTn>
                                        <p:tgtEl>
                                          <p:spTgt spid="14"/>
                                        </p:tgtEl>
                                        <p:attrNameLst>
                                          <p:attrName>style.opacity</p:attrName>
                                        </p:attrNameLst>
                                      </p:cBhvr>
                                    </p:anim>
                                    <p:anim to="" calcmode="lin" valueType="num">
                                      <p:cBhvr>
                                        <p:cTn id="14"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from="0" to="1" calcmode="lin" valueType="num">
                                      <p:cBhvr>
                                        <p:cTn id="19" dur="500" fill="hold">
                                          <p:stCondLst>
                                            <p:cond delay="0"/>
                                          </p:stCondLst>
                                        </p:cTn>
                                        <p:tgtEl>
                                          <p:spTgt spid="15"/>
                                        </p:tgtEl>
                                        <p:attrNameLst>
                                          <p:attrName>style.opacity</p:attrName>
                                        </p:attrNameLst>
                                      </p:cBhvr>
                                    </p:anim>
                                    <p:anim to="" calcmode="lin" valueType="num">
                                      <p:cBhvr>
                                        <p:cTn id="20"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decel="10000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from="0" to="1" calcmode="lin" valueType="num">
                                      <p:cBhvr>
                                        <p:cTn id="25" dur="500" fill="hold">
                                          <p:stCondLst>
                                            <p:cond delay="0"/>
                                          </p:stCondLst>
                                        </p:cTn>
                                        <p:tgtEl>
                                          <p:spTgt spid="16"/>
                                        </p:tgtEl>
                                        <p:attrNameLst>
                                          <p:attrName>style.opacity</p:attrName>
                                        </p:attrNameLst>
                                      </p:cBhvr>
                                    </p:anim>
                                    <p:anim to="" calcmode="lin" valueType="num">
                                      <p:cBhvr>
                                        <p:cTn id="26" dur="500" fill="hold">
                                          <p:stCondLst>
                                            <p:cond delay="0"/>
                                          </p:stCondLst>
                                        </p:cTn>
                                        <p:tgtEl>
                                          <p:spTgt spid="16"/>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角 1"/>
          <p:cNvSpPr/>
          <p:nvPr/>
        </p:nvSpPr>
        <p:spPr>
          <a:xfrm>
            <a:off x="482600" y="1065235"/>
            <a:ext cx="11214100" cy="4956154"/>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721077"/>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②散文句式之美</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nvGraphicFramePr>
        <p:xfrm>
          <a:off x="623889" y="1721071"/>
          <a:ext cx="10938092" cy="3484700"/>
        </p:xfrm>
        <a:graphic>
          <a:graphicData uri="http://schemas.openxmlformats.org/drawingml/2006/table">
            <a:tbl>
              <a:tblPr firstRow="1" firstCol="1" bandRow="1">
                <a:tableStyleId>{5C22544A-7EE6-4342-B048-85BDC9FD1C3A}</a:tableStyleId>
              </a:tblPr>
              <a:tblGrid>
                <a:gridCol w="2639075">
                  <a:extLst>
                    <a:ext uri="{9D8B030D-6E8A-4147-A177-3AD203B41FA5}">
                      <a16:colId xmlns:a16="http://schemas.microsoft.com/office/drawing/2014/main" val="20000"/>
                    </a:ext>
                  </a:extLst>
                </a:gridCol>
                <a:gridCol w="8299017">
                  <a:extLst>
                    <a:ext uri="{9D8B030D-6E8A-4147-A177-3AD203B41FA5}">
                      <a16:colId xmlns:a16="http://schemas.microsoft.com/office/drawing/2014/main" val="20001"/>
                    </a:ext>
                  </a:extLst>
                </a:gridCol>
              </a:tblGrid>
              <a:tr h="627493">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角 度</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特点或作用</a:t>
                      </a: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16542">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长短句结合</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40665">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整散句结合</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2" name="文本框 11"/>
          <p:cNvSpPr txBox="1"/>
          <p:nvPr/>
        </p:nvSpPr>
        <p:spPr>
          <a:xfrm>
            <a:off x="3339469" y="2856656"/>
            <a:ext cx="6257394" cy="56560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行文错落有致，生动活泼，富于变化。</a:t>
            </a:r>
          </a:p>
        </p:txBody>
      </p:sp>
      <p:sp>
        <p:nvSpPr>
          <p:cNvPr id="14" name="文本框 13"/>
          <p:cNvSpPr txBox="1"/>
          <p:nvPr/>
        </p:nvSpPr>
        <p:spPr>
          <a:xfrm>
            <a:off x="3339469" y="4237878"/>
            <a:ext cx="7328532" cy="56560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句式参差，错落有致，节奏顿挫，音韵和谐。</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from="0" to="1" calcmode="lin" valueType="num">
                                      <p:cBhvr>
                                        <p:cTn id="7" dur="500" fill="hold">
                                          <p:stCondLst>
                                            <p:cond delay="0"/>
                                          </p:stCondLst>
                                        </p:cTn>
                                        <p:tgtEl>
                                          <p:spTgt spid="12"/>
                                        </p:tgtEl>
                                        <p:attrNameLst>
                                          <p:attrName>style.opacity</p:attrName>
                                        </p:attrNameLst>
                                      </p:cBhvr>
                                    </p:anim>
                                    <p:anim to="" calcmode="lin" valueType="num">
                                      <p:cBhvr>
                                        <p:cTn id="8"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from="0" to="1" calcmode="lin" valueType="num">
                                      <p:cBhvr>
                                        <p:cTn id="13" dur="500" fill="hold">
                                          <p:stCondLst>
                                            <p:cond delay="0"/>
                                          </p:stCondLst>
                                        </p:cTn>
                                        <p:tgtEl>
                                          <p:spTgt spid="14"/>
                                        </p:tgtEl>
                                        <p:attrNameLst>
                                          <p:attrName>style.opacity</p:attrName>
                                        </p:attrNameLst>
                                      </p:cBhvr>
                                    </p:anim>
                                    <p:anim to="" calcmode="lin" valueType="num">
                                      <p:cBhvr>
                                        <p:cTn id="14"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482600" y="1065235"/>
            <a:ext cx="11214100" cy="4956154"/>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latin typeface="Arial" panose="020B0604020202090204"/>
              <a:ea typeface="等线"/>
            </a:endParaRPr>
          </a:p>
        </p:txBody>
      </p:sp>
      <p:sp>
        <p:nvSpPr>
          <p:cNvPr id="4" name="文本框 3"/>
          <p:cNvSpPr txBox="1"/>
          <p:nvPr/>
        </p:nvSpPr>
        <p:spPr>
          <a:xfrm>
            <a:off x="725644" y="289511"/>
            <a:ext cx="5155392"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en-US" altLang="zh-CN" dirty="0">
                <a:sym typeface="微软雅黑" panose="020B0503020204020204" pitchFamily="34" charset="-122"/>
              </a:rPr>
              <a:t>3.</a:t>
            </a:r>
            <a:r>
              <a:rPr lang="zh-CN" altLang="en-US" dirty="0">
                <a:sym typeface="微软雅黑" panose="020B0503020204020204" pitchFamily="34" charset="-122"/>
              </a:rPr>
              <a:t>文章内部的结构关系</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CAB8"/>
              </a:solidFill>
            </a:endParaRPr>
          </a:p>
        </p:txBody>
      </p:sp>
      <p:grpSp>
        <p:nvGrpSpPr>
          <p:cNvPr id="2" name="组合 1"/>
          <p:cNvGrpSpPr/>
          <p:nvPr/>
        </p:nvGrpSpPr>
        <p:grpSpPr>
          <a:xfrm>
            <a:off x="818145" y="1552878"/>
            <a:ext cx="10489196" cy="1083476"/>
            <a:chOff x="818145" y="1552878"/>
            <a:chExt cx="10489196" cy="1083476"/>
          </a:xfrm>
        </p:grpSpPr>
        <p:sp>
          <p:nvSpPr>
            <p:cNvPr id="17" name="矩形: 圆角 16"/>
            <p:cNvSpPr/>
            <p:nvPr/>
          </p:nvSpPr>
          <p:spPr>
            <a:xfrm>
              <a:off x="818145" y="1592292"/>
              <a:ext cx="10489196" cy="1033200"/>
            </a:xfrm>
            <a:prstGeom prst="roundRect">
              <a:avLst>
                <a:gd name="adj" fmla="val 7237"/>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818145" y="1587200"/>
              <a:ext cx="2608447" cy="1049154"/>
            </a:xfrm>
            <a:prstGeom prst="roundRect">
              <a:avLst>
                <a:gd name="adj" fmla="val 9328"/>
              </a:avLst>
            </a:prstGeom>
            <a:blipFill dpi="0" rotWithShape="0">
              <a:blip r:embed="rId4">
                <a:extLst>
                  <a:ext uri="{BEBA8EAE-BF5A-486C-A8C5-ECC9F3942E4B}">
                    <a14:imgProps xmlns:a14="http://schemas.microsoft.com/office/drawing/2010/main">
                      <a14:imgLayer r:embed="rId5">
                        <a14:imgEffect>
                          <a14:brightnessContrast bright="-20000"/>
                        </a14:imgEffect>
                        <a14:imgEffect>
                          <a14:colorTemperature colorTemp="4700"/>
                        </a14:imgEffect>
                        <a14:imgEffect>
                          <a14:saturation sat="80000"/>
                        </a14:imgEffect>
                      </a14:imgLayer>
                    </a14:imgProps>
                  </a:ext>
                </a:extLst>
              </a:blip>
              <a:srcRect/>
              <a:tile tx="0" ty="0" sx="50000" sy="50000" flip="none" algn="ctr"/>
            </a:blipFill>
            <a:ln>
              <a:noFill/>
            </a:ln>
          </p:spPr>
          <p:txBody>
            <a:bodyPr vert="horz" wrap="square" lIns="91440" tIns="45720" rIns="91440" bIns="45720" numCol="1" anchor="t" anchorCtr="0" compatLnSpc="1"/>
            <a:lstStyle/>
            <a:p>
              <a:endParaRPr lang="zh-CN" altLang="en-US">
                <a:solidFill>
                  <a:schemeClr val="tx1"/>
                </a:solidFill>
              </a:endParaRPr>
            </a:p>
          </p:txBody>
        </p:sp>
        <p:sp>
          <p:nvSpPr>
            <p:cNvPr id="10" name="文本框 9"/>
            <p:cNvSpPr txBox="1"/>
            <p:nvPr/>
          </p:nvSpPr>
          <p:spPr>
            <a:xfrm>
              <a:off x="1155032" y="1771048"/>
              <a:ext cx="2271560" cy="646331"/>
            </a:xfrm>
            <a:prstGeom prst="rect">
              <a:avLst/>
            </a:prstGeom>
            <a:noFill/>
          </p:spPr>
          <p:txBody>
            <a:bodyPr wrap="square" rtlCol="0">
              <a:spAutoFit/>
            </a:bodyPr>
            <a:lstStyle/>
            <a:p>
              <a:r>
                <a:rPr lang="zh-CN" altLang="en-US" sz="3600" b="1" kern="1200" dirty="0">
                  <a:solidFill>
                    <a:srgbClr val="E2E8E3"/>
                  </a:solidFill>
                  <a:latin typeface="微软雅黑" panose="020B0503020204020204" pitchFamily="34" charset="-122"/>
                  <a:ea typeface="微软雅黑" panose="020B0503020204020204" pitchFamily="34" charset="-122"/>
                  <a:cs typeface="+mn-cs"/>
                  <a:sym typeface="微软雅黑" panose="020B0503020204020204" pitchFamily="34" charset="-122"/>
                </a:rPr>
                <a:t>相承关系</a:t>
              </a:r>
            </a:p>
          </p:txBody>
        </p:sp>
        <p:sp>
          <p:nvSpPr>
            <p:cNvPr id="13" name="文本框 12"/>
            <p:cNvSpPr txBox="1"/>
            <p:nvPr/>
          </p:nvSpPr>
          <p:spPr>
            <a:xfrm>
              <a:off x="3702517" y="1552878"/>
              <a:ext cx="7604823" cy="1082669"/>
            </a:xfrm>
            <a:prstGeom prst="rect">
              <a:avLst/>
            </a:prstGeom>
            <a:noFill/>
          </p:spPr>
          <p:txBody>
            <a:bodyPr wrap="square" rtlCol="0">
              <a:spAutoFit/>
            </a:bodyPr>
            <a:lstStyle/>
            <a:p>
              <a:pPr>
                <a:lnSpc>
                  <a:spcPct val="120000"/>
                </a:lnSpc>
              </a:pPr>
              <a:r>
                <a:rPr lang="zh-CN" altLang="en-US" sz="2800" kern="1200" dirty="0">
                  <a:solidFill>
                    <a:srgbClr val="4F635A"/>
                  </a:solidFill>
                  <a:latin typeface="微软雅黑" panose="020B0503020204020204" pitchFamily="34" charset="-122"/>
                  <a:ea typeface="微软雅黑" panose="020B0503020204020204" pitchFamily="34" charset="-122"/>
                  <a:cs typeface="+mn-cs"/>
                  <a:sym typeface="微软雅黑" panose="020B0503020204020204" pitchFamily="34" charset="-122"/>
                </a:rPr>
                <a:t>包括承接关系和递进关系</a:t>
              </a:r>
              <a:r>
                <a:rPr lang="en-US" altLang="zh-CN" sz="2800" kern="1200" dirty="0">
                  <a:solidFill>
                    <a:srgbClr val="4F635A"/>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800" kern="1200" dirty="0">
                  <a:solidFill>
                    <a:srgbClr val="4F635A"/>
                  </a:solidFill>
                  <a:latin typeface="微软雅黑" panose="020B0503020204020204" pitchFamily="34" charset="-122"/>
                  <a:ea typeface="微软雅黑" panose="020B0503020204020204" pitchFamily="34" charset="-122"/>
                  <a:cs typeface="+mn-cs"/>
                  <a:sym typeface="微软雅黑" panose="020B0503020204020204" pitchFamily="34" charset="-122"/>
                </a:rPr>
                <a:t>通常表现为</a:t>
              </a:r>
              <a:r>
                <a:rPr lang="en-US" altLang="zh-CN" sz="2800" kern="1200" dirty="0">
                  <a:solidFill>
                    <a:srgbClr val="4F635A"/>
                  </a:solidFill>
                  <a:latin typeface="微软雅黑" panose="020B0503020204020204" pitchFamily="34" charset="-122"/>
                  <a:ea typeface="微软雅黑" panose="020B0503020204020204" pitchFamily="34" charset="-122"/>
                  <a:cs typeface="+mn-cs"/>
                  <a:sym typeface="微软雅黑" panose="020B0503020204020204" pitchFamily="34" charset="-122"/>
                </a:rPr>
                <a:t>：</a:t>
              </a:r>
            </a:p>
            <a:p>
              <a:pPr>
                <a:lnSpc>
                  <a:spcPct val="120000"/>
                </a:lnSpc>
              </a:pPr>
              <a:r>
                <a:rPr lang="zh-CN" altLang="en-US" sz="2800" kern="1200" dirty="0">
                  <a:solidFill>
                    <a:srgbClr val="4F635A"/>
                  </a:solidFill>
                  <a:latin typeface="微软雅黑" panose="020B0503020204020204" pitchFamily="34" charset="-122"/>
                  <a:ea typeface="微软雅黑" panose="020B0503020204020204" pitchFamily="34" charset="-122"/>
                  <a:cs typeface="+mn-cs"/>
                  <a:sym typeface="微软雅黑" panose="020B0503020204020204" pitchFamily="34" charset="-122"/>
                </a:rPr>
                <a:t>由叙事到议论或抒情</a:t>
              </a:r>
              <a:r>
                <a:rPr lang="en-US" altLang="zh-CN" sz="2800" kern="1200" dirty="0">
                  <a:solidFill>
                    <a:srgbClr val="4F635A"/>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800" kern="1200" dirty="0">
                  <a:solidFill>
                    <a:srgbClr val="4F635A"/>
                  </a:solidFill>
                  <a:latin typeface="微软雅黑" panose="020B0503020204020204" pitchFamily="34" charset="-122"/>
                  <a:ea typeface="微软雅黑" panose="020B0503020204020204" pitchFamily="34" charset="-122"/>
                  <a:cs typeface="+mn-cs"/>
                  <a:sym typeface="微软雅黑" panose="020B0503020204020204" pitchFamily="34" charset="-122"/>
                </a:rPr>
                <a:t>由写景到议论或抒情。</a:t>
              </a:r>
            </a:p>
          </p:txBody>
        </p:sp>
      </p:grpSp>
      <p:grpSp>
        <p:nvGrpSpPr>
          <p:cNvPr id="9" name="组合 8"/>
          <p:cNvGrpSpPr/>
          <p:nvPr/>
        </p:nvGrpSpPr>
        <p:grpSpPr>
          <a:xfrm>
            <a:off x="818145" y="2968459"/>
            <a:ext cx="10489196" cy="1099430"/>
            <a:chOff x="818145" y="2968459"/>
            <a:chExt cx="10489196" cy="1099430"/>
          </a:xfrm>
        </p:grpSpPr>
        <p:sp>
          <p:nvSpPr>
            <p:cNvPr id="16" name="矩形: 圆角 15"/>
            <p:cNvSpPr/>
            <p:nvPr/>
          </p:nvSpPr>
          <p:spPr>
            <a:xfrm>
              <a:off x="818145" y="3017928"/>
              <a:ext cx="10489196" cy="1033200"/>
            </a:xfrm>
            <a:prstGeom prst="roundRect">
              <a:avLst>
                <a:gd name="adj" fmla="val 7237"/>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818145" y="3018735"/>
              <a:ext cx="2608447" cy="1049154"/>
            </a:xfrm>
            <a:prstGeom prst="roundRect">
              <a:avLst>
                <a:gd name="adj" fmla="val 8410"/>
              </a:avLst>
            </a:prstGeom>
            <a:blipFill dpi="0" rotWithShape="0">
              <a:blip r:embed="rId4">
                <a:extLst>
                  <a:ext uri="{BEBA8EAE-BF5A-486C-A8C5-ECC9F3942E4B}">
                    <a14:imgProps xmlns:a14="http://schemas.microsoft.com/office/drawing/2010/main">
                      <a14:imgLayer r:embed="rId5">
                        <a14:imgEffect>
                          <a14:brightnessContrast bright="-20000"/>
                        </a14:imgEffect>
                        <a14:imgEffect>
                          <a14:colorTemperature colorTemp="4700"/>
                        </a14:imgEffect>
                        <a14:imgEffect>
                          <a14:saturation sat="80000"/>
                        </a14:imgEffect>
                      </a14:imgLayer>
                    </a14:imgProps>
                  </a:ext>
                </a:extLst>
              </a:blip>
              <a:srcRect/>
              <a:tile tx="0" ty="0" sx="50000" sy="50000" flip="none" algn="ctr"/>
            </a:blipFill>
            <a:ln>
              <a:noFill/>
            </a:ln>
          </p:spPr>
          <p:txBody>
            <a:bodyPr vert="horz" wrap="square" lIns="91440" tIns="45720" rIns="91440" bIns="45720" numCol="1" anchor="t" anchorCtr="0" compatLnSpc="1"/>
            <a:lstStyle/>
            <a:p>
              <a:endParaRPr lang="zh-CN" altLang="en-US">
                <a:solidFill>
                  <a:schemeClr val="tx1"/>
                </a:solidFill>
              </a:endParaRPr>
            </a:p>
          </p:txBody>
        </p:sp>
        <p:sp>
          <p:nvSpPr>
            <p:cNvPr id="11" name="文本框 10"/>
            <p:cNvSpPr txBox="1"/>
            <p:nvPr/>
          </p:nvSpPr>
          <p:spPr>
            <a:xfrm>
              <a:off x="1140751" y="3220146"/>
              <a:ext cx="2271560" cy="646331"/>
            </a:xfrm>
            <a:prstGeom prst="rect">
              <a:avLst/>
            </a:prstGeom>
            <a:noFill/>
          </p:spPr>
          <p:txBody>
            <a:bodyPr wrap="square" rtlCol="0">
              <a:spAutoFit/>
            </a:bodyPr>
            <a:lstStyle/>
            <a:p>
              <a:r>
                <a:rPr lang="zh-CN" altLang="en-US" sz="3600" b="1" kern="1200" dirty="0">
                  <a:solidFill>
                    <a:srgbClr val="E2E8E3"/>
                  </a:solidFill>
                  <a:latin typeface="微软雅黑" panose="020B0503020204020204" pitchFamily="34" charset="-122"/>
                  <a:ea typeface="微软雅黑" panose="020B0503020204020204" pitchFamily="34" charset="-122"/>
                  <a:cs typeface="+mn-cs"/>
                  <a:sym typeface="微软雅黑" panose="020B0503020204020204" pitchFamily="34" charset="-122"/>
                </a:rPr>
                <a:t>相并关系</a:t>
              </a:r>
            </a:p>
          </p:txBody>
        </p:sp>
        <p:sp>
          <p:nvSpPr>
            <p:cNvPr id="14" name="文本框 13"/>
            <p:cNvSpPr txBox="1"/>
            <p:nvPr/>
          </p:nvSpPr>
          <p:spPr>
            <a:xfrm>
              <a:off x="3702518" y="2968459"/>
              <a:ext cx="7211560" cy="1082669"/>
            </a:xfrm>
            <a:prstGeom prst="rect">
              <a:avLst/>
            </a:prstGeom>
            <a:noFill/>
          </p:spPr>
          <p:txBody>
            <a:bodyPr wrap="square" rtlCol="0">
              <a:spAutoFit/>
            </a:bodyPr>
            <a:lstStyle/>
            <a:p>
              <a:pPr>
                <a:lnSpc>
                  <a:spcPct val="120000"/>
                </a:lnSpc>
              </a:pPr>
              <a:r>
                <a:rPr lang="zh-CN" altLang="en-US" sz="2800" kern="1200" dirty="0">
                  <a:solidFill>
                    <a:srgbClr val="4F635A"/>
                  </a:solidFill>
                  <a:latin typeface="微软雅黑" panose="020B0503020204020204" pitchFamily="34" charset="-122"/>
                  <a:ea typeface="微软雅黑" panose="020B0503020204020204" pitchFamily="34" charset="-122"/>
                  <a:cs typeface="+mn-cs"/>
                  <a:sym typeface="微软雅黑" panose="020B0503020204020204" pitchFamily="34" charset="-122"/>
                </a:rPr>
                <a:t>包括并列关系和对照关系，通常有并列式、对比式等。</a:t>
              </a:r>
            </a:p>
          </p:txBody>
        </p:sp>
      </p:grpSp>
      <p:grpSp>
        <p:nvGrpSpPr>
          <p:cNvPr id="19" name="组合 18"/>
          <p:cNvGrpSpPr/>
          <p:nvPr/>
        </p:nvGrpSpPr>
        <p:grpSpPr>
          <a:xfrm>
            <a:off x="818145" y="4450270"/>
            <a:ext cx="10489196" cy="1049154"/>
            <a:chOff x="818145" y="4450270"/>
            <a:chExt cx="10489196" cy="1049154"/>
          </a:xfrm>
        </p:grpSpPr>
        <p:sp>
          <p:nvSpPr>
            <p:cNvPr id="18" name="矩形: 圆角 17"/>
            <p:cNvSpPr/>
            <p:nvPr/>
          </p:nvSpPr>
          <p:spPr>
            <a:xfrm>
              <a:off x="818145" y="4466224"/>
              <a:ext cx="10489196" cy="1033200"/>
            </a:xfrm>
            <a:prstGeom prst="roundRect">
              <a:avLst>
                <a:gd name="adj" fmla="val 7237"/>
              </a:avLst>
            </a:prstGeom>
            <a:solidFill>
              <a:srgbClr val="C0CAB8">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818145" y="4450270"/>
              <a:ext cx="2608447" cy="1049154"/>
            </a:xfrm>
            <a:prstGeom prst="roundRect">
              <a:avLst>
                <a:gd name="adj" fmla="val 10245"/>
              </a:avLst>
            </a:prstGeom>
            <a:blipFill dpi="0" rotWithShape="0">
              <a:blip r:embed="rId4">
                <a:extLst>
                  <a:ext uri="{BEBA8EAE-BF5A-486C-A8C5-ECC9F3942E4B}">
                    <a14:imgProps xmlns:a14="http://schemas.microsoft.com/office/drawing/2010/main">
                      <a14:imgLayer r:embed="rId5">
                        <a14:imgEffect>
                          <a14:brightnessContrast bright="-20000"/>
                        </a14:imgEffect>
                        <a14:imgEffect>
                          <a14:colorTemperature colorTemp="4700"/>
                        </a14:imgEffect>
                        <a14:imgEffect>
                          <a14:saturation sat="80000"/>
                        </a14:imgEffect>
                      </a14:imgLayer>
                    </a14:imgProps>
                  </a:ext>
                </a:extLst>
              </a:blip>
              <a:srcRect/>
              <a:tile tx="0" ty="0" sx="50000" sy="50000" flip="none" algn="ctr"/>
            </a:blipFill>
            <a:ln>
              <a:noFill/>
            </a:ln>
          </p:spPr>
          <p:txBody>
            <a:bodyPr vert="horz" wrap="square" lIns="91440" tIns="45720" rIns="91440" bIns="45720" numCol="1" anchor="t" anchorCtr="0" compatLnSpc="1"/>
            <a:lstStyle/>
            <a:p>
              <a:endParaRPr lang="zh-CN" altLang="en-US">
                <a:solidFill>
                  <a:schemeClr val="tx1"/>
                </a:solidFill>
              </a:endParaRPr>
            </a:p>
          </p:txBody>
        </p:sp>
        <p:sp>
          <p:nvSpPr>
            <p:cNvPr id="12" name="文本框 11"/>
            <p:cNvSpPr txBox="1"/>
            <p:nvPr/>
          </p:nvSpPr>
          <p:spPr>
            <a:xfrm>
              <a:off x="1140751" y="4651681"/>
              <a:ext cx="2271560" cy="646331"/>
            </a:xfrm>
            <a:prstGeom prst="rect">
              <a:avLst/>
            </a:prstGeom>
            <a:noFill/>
          </p:spPr>
          <p:txBody>
            <a:bodyPr wrap="square" rtlCol="0">
              <a:spAutoFit/>
            </a:bodyPr>
            <a:lstStyle/>
            <a:p>
              <a:r>
                <a:rPr lang="zh-CN" altLang="en-US" sz="3600" b="1" kern="1200" dirty="0">
                  <a:solidFill>
                    <a:srgbClr val="E2E8E3"/>
                  </a:solidFill>
                  <a:latin typeface="微软雅黑" panose="020B0503020204020204" pitchFamily="34" charset="-122"/>
                  <a:ea typeface="微软雅黑" panose="020B0503020204020204" pitchFamily="34" charset="-122"/>
                  <a:cs typeface="+mn-cs"/>
                  <a:sym typeface="微软雅黑" panose="020B0503020204020204" pitchFamily="34" charset="-122"/>
                </a:rPr>
                <a:t>相属关系</a:t>
              </a:r>
            </a:p>
          </p:txBody>
        </p:sp>
        <p:sp>
          <p:nvSpPr>
            <p:cNvPr id="15" name="文本框 14"/>
            <p:cNvSpPr txBox="1"/>
            <p:nvPr/>
          </p:nvSpPr>
          <p:spPr>
            <a:xfrm>
              <a:off x="3702516" y="4604175"/>
              <a:ext cx="7334451" cy="597921"/>
            </a:xfrm>
            <a:prstGeom prst="rect">
              <a:avLst/>
            </a:prstGeom>
            <a:noFill/>
          </p:spPr>
          <p:txBody>
            <a:bodyPr wrap="square" rtlCol="0">
              <a:spAutoFit/>
            </a:bodyPr>
            <a:lstStyle/>
            <a:p>
              <a:pPr marL="0" algn="just" defTabSz="914400" rtl="0" eaLnBrk="1" latinLnBrk="0" hangingPunct="1">
                <a:lnSpc>
                  <a:spcPct val="130000"/>
                </a:lnSpc>
                <a:spcAft>
                  <a:spcPct val="0"/>
                </a:spcAft>
                <a:tabLst>
                  <a:tab pos="1188085" algn="l"/>
                  <a:tab pos="2163445" algn="l"/>
                  <a:tab pos="3142615" algn="l"/>
                  <a:tab pos="4190365" algn="l"/>
                </a:tabLst>
              </a:pPr>
              <a:r>
                <a:rPr lang="zh-CN" altLang="en-US" sz="2800" kern="1200" dirty="0">
                  <a:solidFill>
                    <a:srgbClr val="4F635A"/>
                  </a:solidFill>
                  <a:latin typeface="微软雅黑" panose="020B0503020204020204" pitchFamily="34" charset="-122"/>
                  <a:ea typeface="微软雅黑" panose="020B0503020204020204" pitchFamily="34" charset="-122"/>
                  <a:cs typeface="+mn-cs"/>
                  <a:sym typeface="微软雅黑" panose="020B0503020204020204" pitchFamily="34" charset="-122"/>
                </a:rPr>
                <a:t>包括总分关系和分总关系。</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角 1"/>
          <p:cNvSpPr/>
          <p:nvPr/>
        </p:nvSpPr>
        <p:spPr>
          <a:xfrm>
            <a:off x="482600" y="1065235"/>
            <a:ext cx="11214100" cy="528744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③散文风格之美</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nvGraphicFramePr>
        <p:xfrm>
          <a:off x="623889" y="1201307"/>
          <a:ext cx="10938092" cy="4929986"/>
        </p:xfrm>
        <a:graphic>
          <a:graphicData uri="http://schemas.openxmlformats.org/drawingml/2006/table">
            <a:tbl>
              <a:tblPr firstRow="1" firstCol="1" bandRow="1">
                <a:tableStyleId>{5C22544A-7EE6-4342-B048-85BDC9FD1C3A}</a:tableStyleId>
              </a:tblPr>
              <a:tblGrid>
                <a:gridCol w="1387791">
                  <a:extLst>
                    <a:ext uri="{9D8B030D-6E8A-4147-A177-3AD203B41FA5}">
                      <a16:colId xmlns:a16="http://schemas.microsoft.com/office/drawing/2014/main" val="20000"/>
                    </a:ext>
                  </a:extLst>
                </a:gridCol>
                <a:gridCol w="9550301">
                  <a:extLst>
                    <a:ext uri="{9D8B030D-6E8A-4147-A177-3AD203B41FA5}">
                      <a16:colId xmlns:a16="http://schemas.microsoft.com/office/drawing/2014/main" val="20001"/>
                    </a:ext>
                  </a:extLst>
                </a:gridCol>
              </a:tblGrid>
              <a:tr h="622226">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角 度</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特点或作用</a:t>
                      </a: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023086">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豪放</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436262">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柔婉</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48412">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rPr>
                        <a:t>直露</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2" name="文本框 11"/>
          <p:cNvSpPr txBox="1"/>
          <p:nvPr/>
        </p:nvSpPr>
        <p:spPr>
          <a:xfrm>
            <a:off x="2092175" y="2063998"/>
            <a:ext cx="9086748" cy="15997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所表现的题材多为</a:t>
            </a:r>
            <a:r>
              <a:rPr kumimoji="0" lang="zh-CN" altLang="en-US" sz="2800" b="0" i="0" u="none" strike="noStrike" kern="12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雄心伟业</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；所描写的景象</a:t>
            </a:r>
            <a:r>
              <a:rPr kumimoji="0" lang="zh-CN" altLang="en-US" sz="2800" b="0" i="0" u="none" strike="noStrike" kern="12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境界开阔</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；所运用的</a:t>
            </a:r>
            <a:r>
              <a:rPr kumimoji="0" lang="zh-CN" altLang="en-US" sz="2800" b="0" i="0" u="none" strike="noStrike" kern="12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动词富有力度</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，形容词和副词</a:t>
            </a:r>
            <a:r>
              <a:rPr kumimoji="0" lang="zh-CN" altLang="en-US" sz="2800" b="0" i="0" u="none" strike="noStrike" kern="12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色彩鲜明</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；时有激越昂扬地抒情；多用排比、夸张、反复、反问等修辞手法。</a:t>
            </a:r>
          </a:p>
        </p:txBody>
      </p:sp>
      <p:sp>
        <p:nvSpPr>
          <p:cNvPr id="14" name="文本框 13"/>
          <p:cNvSpPr txBox="1"/>
          <p:nvPr/>
        </p:nvSpPr>
        <p:spPr>
          <a:xfrm>
            <a:off x="2092175" y="4015101"/>
            <a:ext cx="9469806" cy="1082669"/>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所表现的对象</a:t>
            </a:r>
            <a:r>
              <a:rPr kumimoji="0" lang="zh-CN" altLang="en-US" sz="2800" b="0" i="0" u="none" strike="noStrike" kern="1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纤巧细致</a:t>
            </a: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，所表现的情感</a:t>
            </a:r>
            <a:r>
              <a:rPr kumimoji="0" lang="zh-CN" altLang="en-US" sz="2800" b="0" i="0" u="none" strike="noStrike" kern="1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细致缠绵</a:t>
            </a: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，所描写的画面色调柔和，修辞上少用排比、夸张、反问等修辞手法。</a:t>
            </a:r>
          </a:p>
        </p:txBody>
      </p:sp>
      <p:sp>
        <p:nvSpPr>
          <p:cNvPr id="15" name="文本框 14"/>
          <p:cNvSpPr txBox="1"/>
          <p:nvPr/>
        </p:nvSpPr>
        <p:spPr>
          <a:xfrm>
            <a:off x="2092175" y="5373886"/>
            <a:ext cx="8309106" cy="56560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表达作者的感受和观点时比较直接。</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from="0" to="1" calcmode="lin" valueType="num">
                                      <p:cBhvr>
                                        <p:cTn id="7" dur="500" fill="hold">
                                          <p:stCondLst>
                                            <p:cond delay="0"/>
                                          </p:stCondLst>
                                        </p:cTn>
                                        <p:tgtEl>
                                          <p:spTgt spid="12"/>
                                        </p:tgtEl>
                                        <p:attrNameLst>
                                          <p:attrName>style.opacity</p:attrName>
                                        </p:attrNameLst>
                                      </p:cBhvr>
                                    </p:anim>
                                    <p:anim to="" calcmode="lin" valueType="num">
                                      <p:cBhvr>
                                        <p:cTn id="8"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from="0" to="1" calcmode="lin" valueType="num">
                                      <p:cBhvr>
                                        <p:cTn id="13" dur="500" fill="hold">
                                          <p:stCondLst>
                                            <p:cond delay="0"/>
                                          </p:stCondLst>
                                        </p:cTn>
                                        <p:tgtEl>
                                          <p:spTgt spid="14"/>
                                        </p:tgtEl>
                                        <p:attrNameLst>
                                          <p:attrName>style.opacity</p:attrName>
                                        </p:attrNameLst>
                                      </p:cBhvr>
                                    </p:anim>
                                    <p:anim to="" calcmode="lin" valueType="num">
                                      <p:cBhvr>
                                        <p:cTn id="14"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from="0" to="1" calcmode="lin" valueType="num">
                                      <p:cBhvr>
                                        <p:cTn id="19" dur="500" fill="hold">
                                          <p:stCondLst>
                                            <p:cond delay="0"/>
                                          </p:stCondLst>
                                        </p:cTn>
                                        <p:tgtEl>
                                          <p:spTgt spid="15"/>
                                        </p:tgtEl>
                                        <p:attrNameLst>
                                          <p:attrName>style.opacity</p:attrName>
                                        </p:attrNameLst>
                                      </p:cBhvr>
                                    </p:anim>
                                    <p:anim to="" calcmode="lin" valueType="num">
                                      <p:cBhvr>
                                        <p:cTn id="20"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角 1"/>
          <p:cNvSpPr/>
          <p:nvPr/>
        </p:nvSpPr>
        <p:spPr>
          <a:xfrm>
            <a:off x="482600" y="1065234"/>
            <a:ext cx="11214100" cy="5373665"/>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③散文风格之美</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nvGraphicFramePr>
        <p:xfrm>
          <a:off x="623889" y="1201307"/>
          <a:ext cx="10938092" cy="4929987"/>
        </p:xfrm>
        <a:graphic>
          <a:graphicData uri="http://schemas.openxmlformats.org/drawingml/2006/table">
            <a:tbl>
              <a:tblPr firstRow="1" firstCol="1" bandRow="1">
                <a:tableStyleId>{5C22544A-7EE6-4342-B048-85BDC9FD1C3A}</a:tableStyleId>
              </a:tblPr>
              <a:tblGrid>
                <a:gridCol w="1387791">
                  <a:extLst>
                    <a:ext uri="{9D8B030D-6E8A-4147-A177-3AD203B41FA5}">
                      <a16:colId xmlns:a16="http://schemas.microsoft.com/office/drawing/2014/main" val="20000"/>
                    </a:ext>
                  </a:extLst>
                </a:gridCol>
                <a:gridCol w="9550301">
                  <a:extLst>
                    <a:ext uri="{9D8B030D-6E8A-4147-A177-3AD203B41FA5}">
                      <a16:colId xmlns:a16="http://schemas.microsoft.com/office/drawing/2014/main" val="20001"/>
                    </a:ext>
                  </a:extLst>
                </a:gridCol>
              </a:tblGrid>
              <a:tr h="569463">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角 度</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特点或作用</a:t>
                      </a: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453508">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含蓄</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4535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质朴</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平实</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45350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rPr>
                        <a:t>华丽</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rPr>
                        <a:t>典雅</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2" name="文本框 11"/>
          <p:cNvSpPr txBox="1"/>
          <p:nvPr/>
        </p:nvSpPr>
        <p:spPr>
          <a:xfrm>
            <a:off x="2092175" y="2063998"/>
            <a:ext cx="9086748" cy="1082669"/>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不直接表达情意，而是托物言志、借景抒情；</a:t>
            </a:r>
            <a:endParaRPr kumimoji="0" lang="en-US" altLang="zh-CN"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多用象征、设问、比喻等修辞手法。</a:t>
            </a:r>
          </a:p>
        </p:txBody>
      </p:sp>
      <p:sp>
        <p:nvSpPr>
          <p:cNvPr id="14" name="文本框 13"/>
          <p:cNvSpPr txBox="1"/>
          <p:nvPr/>
        </p:nvSpPr>
        <p:spPr>
          <a:xfrm>
            <a:off x="2098307" y="3658081"/>
            <a:ext cx="9469806" cy="56560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语言通俗化、口语化，少用修辞，少描绘性语言。</a:t>
            </a:r>
          </a:p>
        </p:txBody>
      </p:sp>
      <p:sp>
        <p:nvSpPr>
          <p:cNvPr id="15" name="文本框 14"/>
          <p:cNvSpPr txBox="1"/>
          <p:nvPr/>
        </p:nvSpPr>
        <p:spPr>
          <a:xfrm>
            <a:off x="2092175" y="4735099"/>
            <a:ext cx="8309106" cy="1082669"/>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讲究节奏和韵律，多描绘性语言；多用引用、排比、对偶、用典等修辞手法。</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from="0" to="1" calcmode="lin" valueType="num">
                                      <p:cBhvr>
                                        <p:cTn id="7" dur="500" fill="hold">
                                          <p:stCondLst>
                                            <p:cond delay="0"/>
                                          </p:stCondLst>
                                        </p:cTn>
                                        <p:tgtEl>
                                          <p:spTgt spid="12"/>
                                        </p:tgtEl>
                                        <p:attrNameLst>
                                          <p:attrName>style.opacity</p:attrName>
                                        </p:attrNameLst>
                                      </p:cBhvr>
                                    </p:anim>
                                    <p:anim to="" calcmode="lin" valueType="num">
                                      <p:cBhvr>
                                        <p:cTn id="8"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from="0" to="1" calcmode="lin" valueType="num">
                                      <p:cBhvr>
                                        <p:cTn id="13" dur="500" fill="hold">
                                          <p:stCondLst>
                                            <p:cond delay="0"/>
                                          </p:stCondLst>
                                        </p:cTn>
                                        <p:tgtEl>
                                          <p:spTgt spid="14"/>
                                        </p:tgtEl>
                                        <p:attrNameLst>
                                          <p:attrName>style.opacity</p:attrName>
                                        </p:attrNameLst>
                                      </p:cBhvr>
                                    </p:anim>
                                    <p:anim to="" calcmode="lin" valueType="num">
                                      <p:cBhvr>
                                        <p:cTn id="14"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from="0" to="1" calcmode="lin" valueType="num">
                                      <p:cBhvr>
                                        <p:cTn id="19" dur="500" fill="hold">
                                          <p:stCondLst>
                                            <p:cond delay="0"/>
                                          </p:stCondLst>
                                        </p:cTn>
                                        <p:tgtEl>
                                          <p:spTgt spid="15"/>
                                        </p:tgtEl>
                                        <p:attrNameLst>
                                          <p:attrName>style.opacity</p:attrName>
                                        </p:attrNameLst>
                                      </p:cBhvr>
                                    </p:anim>
                                    <p:anim to="" calcmode="lin" valueType="num">
                                      <p:cBhvr>
                                        <p:cTn id="20"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角 1"/>
          <p:cNvSpPr/>
          <p:nvPr/>
        </p:nvSpPr>
        <p:spPr>
          <a:xfrm>
            <a:off x="482600" y="1065234"/>
            <a:ext cx="11214100" cy="5373665"/>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③散文风格之美</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nvGraphicFramePr>
        <p:xfrm>
          <a:off x="623889" y="1201307"/>
          <a:ext cx="10938092" cy="4901109"/>
        </p:xfrm>
        <a:graphic>
          <a:graphicData uri="http://schemas.openxmlformats.org/drawingml/2006/table">
            <a:tbl>
              <a:tblPr firstRow="1" firstCol="1" bandRow="1">
                <a:tableStyleId>{5C22544A-7EE6-4342-B048-85BDC9FD1C3A}</a:tableStyleId>
              </a:tblPr>
              <a:tblGrid>
                <a:gridCol w="1387791">
                  <a:extLst>
                    <a:ext uri="{9D8B030D-6E8A-4147-A177-3AD203B41FA5}">
                      <a16:colId xmlns:a16="http://schemas.microsoft.com/office/drawing/2014/main" val="20000"/>
                    </a:ext>
                  </a:extLst>
                </a:gridCol>
                <a:gridCol w="9550301">
                  <a:extLst>
                    <a:ext uri="{9D8B030D-6E8A-4147-A177-3AD203B41FA5}">
                      <a16:colId xmlns:a16="http://schemas.microsoft.com/office/drawing/2014/main" val="20001"/>
                    </a:ext>
                  </a:extLst>
                </a:gridCol>
              </a:tblGrid>
              <a:tr h="595414">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角 度</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特点或作用</a:t>
                      </a: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42715">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庄重</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876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诙谐</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876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rPr>
                        <a:t>简洁</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876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rPr>
                        <a:t>细腻</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2" name="文本框 11"/>
          <p:cNvSpPr txBox="1"/>
          <p:nvPr/>
        </p:nvSpPr>
        <p:spPr>
          <a:xfrm>
            <a:off x="2092175" y="1953629"/>
            <a:ext cx="9086748" cy="1082669"/>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文章的话题较为严肃、语言凝重，句式整齐、完整而绵长；关联词运用完整准确。</a:t>
            </a:r>
          </a:p>
        </p:txBody>
      </p:sp>
      <p:sp>
        <p:nvSpPr>
          <p:cNvPr id="14" name="文本框 13"/>
          <p:cNvSpPr txBox="1"/>
          <p:nvPr/>
        </p:nvSpPr>
        <p:spPr>
          <a:xfrm>
            <a:off x="2098307" y="3323921"/>
            <a:ext cx="9469806" cy="56560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语气轻松幽默，多夸张、反语、比喻，有趣味。</a:t>
            </a:r>
          </a:p>
        </p:txBody>
      </p:sp>
      <p:sp>
        <p:nvSpPr>
          <p:cNvPr id="15" name="文本框 14"/>
          <p:cNvSpPr txBox="1"/>
          <p:nvPr/>
        </p:nvSpPr>
        <p:spPr>
          <a:xfrm>
            <a:off x="2092175" y="4359161"/>
            <a:ext cx="8309106" cy="56560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语势流畅，多用短句。</a:t>
            </a:r>
          </a:p>
        </p:txBody>
      </p:sp>
      <p:sp>
        <p:nvSpPr>
          <p:cNvPr id="3" name="文本框 2"/>
          <p:cNvSpPr txBox="1"/>
          <p:nvPr/>
        </p:nvSpPr>
        <p:spPr>
          <a:xfrm>
            <a:off x="2092175" y="5307690"/>
            <a:ext cx="8309106" cy="56560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多用长句，多用对比和辩证性语言。</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from="0" to="1" calcmode="lin" valueType="num">
                                      <p:cBhvr>
                                        <p:cTn id="7" dur="500" fill="hold">
                                          <p:stCondLst>
                                            <p:cond delay="0"/>
                                          </p:stCondLst>
                                        </p:cTn>
                                        <p:tgtEl>
                                          <p:spTgt spid="12"/>
                                        </p:tgtEl>
                                        <p:attrNameLst>
                                          <p:attrName>style.opacity</p:attrName>
                                        </p:attrNameLst>
                                      </p:cBhvr>
                                    </p:anim>
                                    <p:anim to="" calcmode="lin" valueType="num">
                                      <p:cBhvr>
                                        <p:cTn id="8"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from="0" to="1" calcmode="lin" valueType="num">
                                      <p:cBhvr>
                                        <p:cTn id="13" dur="500" fill="hold">
                                          <p:stCondLst>
                                            <p:cond delay="0"/>
                                          </p:stCondLst>
                                        </p:cTn>
                                        <p:tgtEl>
                                          <p:spTgt spid="14"/>
                                        </p:tgtEl>
                                        <p:attrNameLst>
                                          <p:attrName>style.opacity</p:attrName>
                                        </p:attrNameLst>
                                      </p:cBhvr>
                                    </p:anim>
                                    <p:anim to="" calcmode="lin" valueType="num">
                                      <p:cBhvr>
                                        <p:cTn id="14"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from="0" to="1" calcmode="lin" valueType="num">
                                      <p:cBhvr>
                                        <p:cTn id="19" dur="500" fill="hold">
                                          <p:stCondLst>
                                            <p:cond delay="0"/>
                                          </p:stCondLst>
                                        </p:cTn>
                                        <p:tgtEl>
                                          <p:spTgt spid="15"/>
                                        </p:tgtEl>
                                        <p:attrNameLst>
                                          <p:attrName>style.opacity</p:attrName>
                                        </p:attrNameLst>
                                      </p:cBhvr>
                                    </p:anim>
                                    <p:anim to="" calcmode="lin" valueType="num">
                                      <p:cBhvr>
                                        <p:cTn id="20"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decel="10000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from="0" to="1" calcmode="lin" valueType="num">
                                      <p:cBhvr>
                                        <p:cTn id="25" dur="500" fill="hold">
                                          <p:stCondLst>
                                            <p:cond delay="0"/>
                                          </p:stCondLst>
                                        </p:cTn>
                                        <p:tgtEl>
                                          <p:spTgt spid="3"/>
                                        </p:tgtEl>
                                        <p:attrNameLst>
                                          <p:attrName>style.opacity</p:attrName>
                                        </p:attrNameLst>
                                      </p:cBhvr>
                                    </p:anim>
                                    <p:anim to="" calcmode="lin" valueType="num">
                                      <p:cBhvr>
                                        <p:cTn id="26"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角 1"/>
          <p:cNvSpPr/>
          <p:nvPr/>
        </p:nvSpPr>
        <p:spPr>
          <a:xfrm>
            <a:off x="482600" y="1065234"/>
            <a:ext cx="11214100" cy="5373665"/>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④散文手法之美</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7" name="表格 6"/>
          <p:cNvGraphicFramePr>
            <a:graphicFrameLocks noGrp="1"/>
          </p:cNvGraphicFramePr>
          <p:nvPr/>
        </p:nvGraphicFramePr>
        <p:xfrm>
          <a:off x="623889" y="1201306"/>
          <a:ext cx="10938092" cy="3956906"/>
        </p:xfrm>
        <a:graphic>
          <a:graphicData uri="http://schemas.openxmlformats.org/drawingml/2006/table">
            <a:tbl>
              <a:tblPr firstRow="1" firstCol="1" bandRow="1">
                <a:tableStyleId>{5C22544A-7EE6-4342-B048-85BDC9FD1C3A}</a:tableStyleId>
              </a:tblPr>
              <a:tblGrid>
                <a:gridCol w="1705425">
                  <a:extLst>
                    <a:ext uri="{9D8B030D-6E8A-4147-A177-3AD203B41FA5}">
                      <a16:colId xmlns:a16="http://schemas.microsoft.com/office/drawing/2014/main" val="20000"/>
                    </a:ext>
                  </a:extLst>
                </a:gridCol>
                <a:gridCol w="9232667">
                  <a:extLst>
                    <a:ext uri="{9D8B030D-6E8A-4147-A177-3AD203B41FA5}">
                      <a16:colId xmlns:a16="http://schemas.microsoft.com/office/drawing/2014/main" val="20001"/>
                    </a:ext>
                  </a:extLst>
                </a:gridCol>
              </a:tblGrid>
              <a:tr h="495580">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角 度</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altLang="en-US" sz="2800" kern="100" dirty="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特点或作用</a:t>
                      </a: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28104">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sym typeface="微软雅黑" panose="020B0503020204020204" pitchFamily="34" charset="-122"/>
                        </a:rPr>
                        <a:t>修辞之美</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72810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kern="100" dirty="0">
                          <a:solidFill>
                            <a:srgbClr val="566C62"/>
                          </a:solidFill>
                          <a:latin typeface="微软雅黑" panose="020B0503020204020204" pitchFamily="34" charset="-122"/>
                          <a:ea typeface="微软雅黑" panose="020B0503020204020204" pitchFamily="34" charset="-122"/>
                          <a:cs typeface="+mn-cs"/>
                        </a:rPr>
                        <a:t>描写之美</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pPr>
                      <a:endParaRPr lang="zh-CN" altLang="zh-CN" sz="2400" kern="100" dirty="0">
                        <a:solidFill>
                          <a:srgbClr val="566C62"/>
                        </a:solidFill>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3685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2" name="文本框 11"/>
          <p:cNvSpPr txBox="1"/>
          <p:nvPr/>
        </p:nvSpPr>
        <p:spPr>
          <a:xfrm>
            <a:off x="2571884" y="1817556"/>
            <a:ext cx="8871826" cy="15997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如比喻句、排比句、拟人句、对偶句、反问句等。修辞方式是指修饰文字词句，运用各种方法，使语言表达得准确、鲜明而生动有力，情感真挚、强烈而又引人入胜。</a:t>
            </a:r>
          </a:p>
        </p:txBody>
      </p:sp>
      <p:sp>
        <p:nvSpPr>
          <p:cNvPr id="3" name="文本框 2"/>
          <p:cNvSpPr txBox="1"/>
          <p:nvPr/>
        </p:nvSpPr>
        <p:spPr>
          <a:xfrm>
            <a:off x="2571884" y="3486403"/>
            <a:ext cx="8766676" cy="15997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多如白描，细描，动静结合</a:t>
            </a:r>
            <a:r>
              <a:rPr kumimoji="0" lang="en-US" altLang="zh-CN"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以动衬静</a:t>
            </a:r>
            <a:r>
              <a:rPr kumimoji="0" lang="en-US" altLang="zh-CN"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，视、嗅、听结合</a:t>
            </a:r>
            <a:r>
              <a:rPr kumimoji="0" lang="en-US" altLang="zh-CN"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有色有声</a:t>
            </a:r>
            <a:r>
              <a:rPr kumimoji="0" lang="en-US" altLang="zh-CN"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，对比衬托，铺陈渲染等，使描写细致生动，形象鲜明。</a:t>
            </a:r>
          </a:p>
        </p:txBody>
      </p:sp>
      <p:sp>
        <p:nvSpPr>
          <p:cNvPr id="10" name="文本框 9"/>
          <p:cNvSpPr txBox="1"/>
          <p:nvPr/>
        </p:nvSpPr>
        <p:spPr>
          <a:xfrm>
            <a:off x="747136" y="5204536"/>
            <a:ext cx="10591424" cy="1082669"/>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zh-CN" sz="2800" b="1"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提示</a:t>
            </a:r>
            <a:r>
              <a:rPr kumimoji="0" lang="zh-CN" altLang="en-US" sz="2800" b="1"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语言</a:t>
            </a: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艺术</a:t>
            </a:r>
            <a:r>
              <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除</a:t>
            </a: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了</a:t>
            </a:r>
            <a:r>
              <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以上</a:t>
            </a: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四个</a:t>
            </a:r>
            <a:r>
              <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角度外，</a:t>
            </a: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有时</a:t>
            </a:r>
            <a:r>
              <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还可以从</a:t>
            </a:r>
            <a:r>
              <a:rPr kumimoji="0" lang="en-US" altLang="zh-CN" sz="2800" b="0" i="0" u="none" strike="noStrike" kern="1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时代特色</a:t>
            </a:r>
            <a:r>
              <a:rPr kumimoji="0" lang="en-US" altLang="zh-CN" sz="2800" b="0" i="0" u="none" strike="noStrike" kern="1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地域特色</a:t>
            </a:r>
            <a:r>
              <a:rPr kumimoji="0" lang="en-US" altLang="zh-CN" sz="2800" b="0" i="0" u="none" strike="noStrike" kern="1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语体特色</a:t>
            </a:r>
            <a:r>
              <a:rPr kumimoji="0" lang="en-US" altLang="zh-CN" sz="2800" b="0" i="0" u="none" strike="noStrike" kern="100" cap="none" spc="0" normalizeH="0" baseline="0" noProof="0" dirty="0">
                <a:ln>
                  <a:noFill/>
                </a:ln>
                <a:solidFill>
                  <a:srgbClr val="9D5A3F"/>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r>
              <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等角度分析</a:t>
            </a:r>
            <a:r>
              <a:rPr kumimoji="0" lang="zh-CN" altLang="en-US"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a:t>
            </a:r>
            <a:endParaRPr kumimoji="0" lang="zh-CN" altLang="zh-CN" sz="2800" b="0" i="0" u="none" strike="noStrike" kern="100" cap="none" spc="0" normalizeH="0" baseline="0" noProof="0" dirty="0">
              <a:ln>
                <a:noFill/>
              </a:ln>
              <a:solidFill>
                <a:srgbClr val="53685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from="0" to="1" calcmode="lin" valueType="num">
                                      <p:cBhvr>
                                        <p:cTn id="7" dur="500" fill="hold">
                                          <p:stCondLst>
                                            <p:cond delay="0"/>
                                          </p:stCondLst>
                                        </p:cTn>
                                        <p:tgtEl>
                                          <p:spTgt spid="12"/>
                                        </p:tgtEl>
                                        <p:attrNameLst>
                                          <p:attrName>style.opacity</p:attrName>
                                        </p:attrNameLst>
                                      </p:cBhvr>
                                    </p:anim>
                                    <p:anim to="" calcmode="lin" valueType="num">
                                      <p:cBhvr>
                                        <p:cTn id="8"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from="0" to="1" calcmode="lin" valueType="num">
                                      <p:cBhvr>
                                        <p:cTn id="13" dur="500" fill="hold">
                                          <p:stCondLst>
                                            <p:cond delay="0"/>
                                          </p:stCondLst>
                                        </p:cTn>
                                        <p:tgtEl>
                                          <p:spTgt spid="3"/>
                                        </p:tgtEl>
                                        <p:attrNameLst>
                                          <p:attrName>style.opacity</p:attrName>
                                        </p:attrNameLst>
                                      </p:cBhvr>
                                    </p:anim>
                                    <p:anim to="" calcmode="lin" valueType="num">
                                      <p:cBhvr>
                                        <p:cTn id="14"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from="0" to="1" calcmode="lin" valueType="num">
                                      <p:cBhvr>
                                        <p:cTn id="19" dur="500" fill="hold">
                                          <p:stCondLst>
                                            <p:cond delay="0"/>
                                          </p:stCondLst>
                                        </p:cTn>
                                        <p:tgtEl>
                                          <p:spTgt spid="10"/>
                                        </p:tgtEl>
                                        <p:attrNameLst>
                                          <p:attrName>style.opacity</p:attrName>
                                        </p:attrNameLst>
                                      </p:cBhvr>
                                    </p:anim>
                                    <p:anim to="" calcmode="lin" valueType="num">
                                      <p:cBhvr>
                                        <p:cTn id="20" dur="500" fill="hold">
                                          <p:stCondLst>
                                            <p:cond delay="0"/>
                                          </p:stCondLst>
                                        </p:cTn>
                                        <p:tgtEl>
                                          <p:spTgt spid="10"/>
                                        </p:tgtEl>
                                        <p:attrNameLst>
                                          <p:attrName>ppt_y</p:attrName>
                                        </p:attrNameLst>
                                      </p:cBhvr>
                                      <p:tavLst>
                                        <p:tav tm="0" fmla="$">
                                          <p:val>
                                            <p:strVal val="#ppt_y+.05"/>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descr="山上的风景&#10;&#10;描述已自动生成"/>
          <p:cNvPicPr>
            <a:picLocks noChangeAspect="1"/>
          </p:cNvPicPr>
          <p:nvPr/>
        </p:nvPicPr>
        <p:blipFill rotWithShape="1">
          <a:blip r:embed="rId2" cstate="print">
            <a:alphaModFix amt="50000"/>
            <a:extLst>
              <a:ext uri="{BEBA8EAE-BF5A-486C-A8C5-ECC9F3942E4B}">
                <a14:imgProps xmlns:a14="http://schemas.microsoft.com/office/drawing/2010/main">
                  <a14:imgLayer r:embed="rId3">
                    <a14:imgEffect>
                      <a14:artisticPaintBrush trans="60000" brushSize="1"/>
                    </a14:imgEffect>
                    <a14:imgEffect>
                      <a14:brightnessContrast bright="-3000" contrast="20000"/>
                    </a14:imgEffect>
                  </a14:imgLayer>
                </a14:imgProps>
              </a:ext>
              <a:ext uri="{28A0092B-C50C-407E-A947-70E740481C1C}">
                <a14:useLocalDpi xmlns:a14="http://schemas.microsoft.com/office/drawing/2010/main" val="0"/>
              </a:ext>
            </a:extLst>
          </a:blip>
          <a:srcRect b="51350"/>
          <a:stretch>
            <a:fillRect/>
          </a:stretch>
        </p:blipFill>
        <p:spPr>
          <a:xfrm flipV="1">
            <a:off x="0" y="0"/>
            <a:ext cx="12191998" cy="1512356"/>
          </a:xfrm>
          <a:custGeom>
            <a:avLst/>
            <a:gdLst>
              <a:gd name="connsiteX0" fmla="*/ 0 w 12191998"/>
              <a:gd name="connsiteY0" fmla="*/ 1512356 h 1512356"/>
              <a:gd name="connsiteX1" fmla="*/ 12191998 w 12191998"/>
              <a:gd name="connsiteY1" fmla="*/ 1512356 h 1512356"/>
              <a:gd name="connsiteX2" fmla="*/ 12191998 w 12191998"/>
              <a:gd name="connsiteY2" fmla="*/ 0 h 1512356"/>
              <a:gd name="connsiteX3" fmla="*/ 0 w 12191998"/>
              <a:gd name="connsiteY3" fmla="*/ 0 h 1512356"/>
            </a:gdLst>
            <a:ahLst/>
            <a:cxnLst>
              <a:cxn ang="0">
                <a:pos x="connsiteX0" y="connsiteY0"/>
              </a:cxn>
              <a:cxn ang="0">
                <a:pos x="connsiteX1" y="connsiteY1"/>
              </a:cxn>
              <a:cxn ang="0">
                <a:pos x="connsiteX2" y="connsiteY2"/>
              </a:cxn>
              <a:cxn ang="0">
                <a:pos x="connsiteX3" y="connsiteY3"/>
              </a:cxn>
            </a:cxnLst>
            <a:rect l="l" t="t" r="r" b="b"/>
            <a:pathLst>
              <a:path w="12191998" h="1512356">
                <a:moveTo>
                  <a:pt x="0" y="1512356"/>
                </a:moveTo>
                <a:lnTo>
                  <a:pt x="12191998" y="1512356"/>
                </a:lnTo>
                <a:lnTo>
                  <a:pt x="12191998" y="0"/>
                </a:lnTo>
                <a:lnTo>
                  <a:pt x="0" y="0"/>
                </a:lnTo>
                <a:close/>
              </a:path>
            </a:pathLst>
          </a:custGeom>
        </p:spPr>
      </p:pic>
      <p:pic>
        <p:nvPicPr>
          <p:cNvPr id="27" name="图片 26" descr="图片包含 烟, 云, 盘子, 蛋糕&#10;&#10;描述已自动生成"/>
          <p:cNvPicPr>
            <a:picLocks noChangeAspect="1"/>
          </p:cNvPicPr>
          <p:nvPr/>
        </p:nvPicPr>
        <p:blipFill>
          <a:blip r:embed="rId4">
            <a:alphaModFix amt="50000"/>
            <a:extLst>
              <a:ext uri="{28A0092B-C50C-407E-A947-70E740481C1C}">
                <a14:useLocalDpi xmlns:a14="http://schemas.microsoft.com/office/drawing/2010/main" val="0"/>
              </a:ext>
            </a:extLst>
          </a:blip>
          <a:srcRect t="24728"/>
          <a:stretch>
            <a:fillRect/>
          </a:stretch>
        </p:blipFill>
        <p:spPr>
          <a:xfrm>
            <a:off x="23528" y="1292"/>
            <a:ext cx="12168472" cy="5650208"/>
          </a:xfrm>
          <a:custGeom>
            <a:avLst/>
            <a:gdLst>
              <a:gd name="connsiteX0" fmla="*/ 0 w 12168472"/>
              <a:gd name="connsiteY0" fmla="*/ 0 h 5224207"/>
              <a:gd name="connsiteX1" fmla="*/ 12168472 w 12168472"/>
              <a:gd name="connsiteY1" fmla="*/ 0 h 5224207"/>
              <a:gd name="connsiteX2" fmla="*/ 12168472 w 12168472"/>
              <a:gd name="connsiteY2" fmla="*/ 5224207 h 5224207"/>
              <a:gd name="connsiteX3" fmla="*/ 0 w 12168472"/>
              <a:gd name="connsiteY3" fmla="*/ 5224207 h 5224207"/>
            </a:gdLst>
            <a:ahLst/>
            <a:cxnLst>
              <a:cxn ang="0">
                <a:pos x="connsiteX0" y="connsiteY0"/>
              </a:cxn>
              <a:cxn ang="0">
                <a:pos x="connsiteX1" y="connsiteY1"/>
              </a:cxn>
              <a:cxn ang="0">
                <a:pos x="connsiteX2" y="connsiteY2"/>
              </a:cxn>
              <a:cxn ang="0">
                <a:pos x="connsiteX3" y="connsiteY3"/>
              </a:cxn>
            </a:cxnLst>
            <a:rect l="l" t="t" r="r" b="b"/>
            <a:pathLst>
              <a:path w="12168472" h="5224207">
                <a:moveTo>
                  <a:pt x="0" y="0"/>
                </a:moveTo>
                <a:lnTo>
                  <a:pt x="12168472" y="0"/>
                </a:lnTo>
                <a:lnTo>
                  <a:pt x="12168472" y="5224207"/>
                </a:lnTo>
                <a:lnTo>
                  <a:pt x="0" y="5224207"/>
                </a:lnTo>
                <a:close/>
              </a:path>
            </a:pathLst>
          </a:custGeom>
        </p:spPr>
      </p:pic>
      <p:pic>
        <p:nvPicPr>
          <p:cNvPr id="37" name="图片 36" descr="查看图片"/>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artisticPaintBrush trans="50000"/>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0243" b="22464"/>
          <a:stretch>
            <a:fillRect/>
          </a:stretch>
        </p:blipFill>
        <p:spPr bwMode="auto">
          <a:xfrm flipH="1">
            <a:off x="-2" y="1551507"/>
            <a:ext cx="6948095" cy="3980746"/>
          </a:xfrm>
          <a:custGeom>
            <a:avLst/>
            <a:gdLst>
              <a:gd name="connsiteX0" fmla="*/ 6948095 w 6948095"/>
              <a:gd name="connsiteY0" fmla="*/ 0 h 6713066"/>
              <a:gd name="connsiteX1" fmla="*/ 0 w 6948095"/>
              <a:gd name="connsiteY1" fmla="*/ 0 h 6713066"/>
              <a:gd name="connsiteX2" fmla="*/ 0 w 6948095"/>
              <a:gd name="connsiteY2" fmla="*/ 6713066 h 6713066"/>
              <a:gd name="connsiteX3" fmla="*/ 6948095 w 6948095"/>
              <a:gd name="connsiteY3" fmla="*/ 6713066 h 6713066"/>
            </a:gdLst>
            <a:ahLst/>
            <a:cxnLst>
              <a:cxn ang="0">
                <a:pos x="connsiteX0" y="connsiteY0"/>
              </a:cxn>
              <a:cxn ang="0">
                <a:pos x="connsiteX1" y="connsiteY1"/>
              </a:cxn>
              <a:cxn ang="0">
                <a:pos x="connsiteX2" y="connsiteY2"/>
              </a:cxn>
              <a:cxn ang="0">
                <a:pos x="connsiteX3" y="connsiteY3"/>
              </a:cxn>
            </a:cxnLst>
            <a:rect l="l" t="t" r="r" b="b"/>
            <a:pathLst>
              <a:path w="6948095" h="6713066">
                <a:moveTo>
                  <a:pt x="6948095" y="0"/>
                </a:moveTo>
                <a:lnTo>
                  <a:pt x="0" y="0"/>
                </a:lnTo>
                <a:lnTo>
                  <a:pt x="0" y="6713066"/>
                </a:lnTo>
                <a:lnTo>
                  <a:pt x="6948095" y="6713066"/>
                </a:lnTo>
                <a:close/>
              </a:path>
            </a:pathLst>
          </a:custGeom>
          <a:noFill/>
          <a:extLst>
            <a:ext uri="{909E8E84-426E-40DD-AFC4-6F175D3DCCD1}">
              <a14:hiddenFill xmlns:a14="http://schemas.microsoft.com/office/drawing/2010/main">
                <a:solidFill>
                  <a:srgbClr val="FFFFFF"/>
                </a:solidFill>
              </a14:hiddenFill>
            </a:ext>
          </a:extLst>
        </p:spPr>
      </p:pic>
      <p:pic>
        <p:nvPicPr>
          <p:cNvPr id="30" name="图片 29" descr="山上的风景&#10;&#10;描述已自动生成"/>
          <p:cNvPicPr>
            <a:picLocks noChangeAspect="1"/>
          </p:cNvPicPr>
          <p:nvPr/>
        </p:nvPicPr>
        <p:blipFill rotWithShape="1">
          <a:blip r:embed="rId2" cstate="print">
            <a:extLst>
              <a:ext uri="{BEBA8EAE-BF5A-486C-A8C5-ECC9F3942E4B}">
                <a14:imgProps xmlns:a14="http://schemas.microsoft.com/office/drawing/2010/main">
                  <a14:imgLayer r:embed="rId3">
                    <a14:imgEffect>
                      <a14:artisticPaintBrush trans="60000" brushSize="1"/>
                    </a14:imgEffect>
                    <a14:imgEffect>
                      <a14:brightnessContrast bright="-3000" contrast="20000"/>
                    </a14:imgEffect>
                  </a14:imgLayer>
                </a14:imgProps>
              </a:ext>
              <a:ext uri="{28A0092B-C50C-407E-A947-70E740481C1C}">
                <a14:useLocalDpi xmlns:a14="http://schemas.microsoft.com/office/drawing/2010/main" val="0"/>
              </a:ext>
            </a:extLst>
          </a:blip>
          <a:srcRect b="15932"/>
          <a:stretch>
            <a:fillRect/>
          </a:stretch>
        </p:blipFill>
        <p:spPr>
          <a:xfrm>
            <a:off x="0" y="4244604"/>
            <a:ext cx="12192000" cy="2613396"/>
          </a:xfrm>
          <a:custGeom>
            <a:avLst/>
            <a:gdLst>
              <a:gd name="connsiteX0" fmla="*/ 0 w 12192000"/>
              <a:gd name="connsiteY0" fmla="*/ 0 h 2613396"/>
              <a:gd name="connsiteX1" fmla="*/ 12192000 w 12192000"/>
              <a:gd name="connsiteY1" fmla="*/ 0 h 2613396"/>
              <a:gd name="connsiteX2" fmla="*/ 12192000 w 12192000"/>
              <a:gd name="connsiteY2" fmla="*/ 2613396 h 2613396"/>
              <a:gd name="connsiteX3" fmla="*/ 0 w 12192000"/>
              <a:gd name="connsiteY3" fmla="*/ 2613396 h 2613396"/>
            </a:gdLst>
            <a:ahLst/>
            <a:cxnLst>
              <a:cxn ang="0">
                <a:pos x="connsiteX0" y="connsiteY0"/>
              </a:cxn>
              <a:cxn ang="0">
                <a:pos x="connsiteX1" y="connsiteY1"/>
              </a:cxn>
              <a:cxn ang="0">
                <a:pos x="connsiteX2" y="connsiteY2"/>
              </a:cxn>
              <a:cxn ang="0">
                <a:pos x="connsiteX3" y="connsiteY3"/>
              </a:cxn>
            </a:cxnLst>
            <a:rect l="l" t="t" r="r" b="b"/>
            <a:pathLst>
              <a:path w="12192000" h="2613396">
                <a:moveTo>
                  <a:pt x="0" y="0"/>
                </a:moveTo>
                <a:lnTo>
                  <a:pt x="12192000" y="0"/>
                </a:lnTo>
                <a:lnTo>
                  <a:pt x="12192000" y="2613396"/>
                </a:lnTo>
                <a:lnTo>
                  <a:pt x="0" y="2613396"/>
                </a:lnTo>
                <a:close/>
              </a:path>
            </a:pathLst>
          </a:custGeom>
        </p:spPr>
      </p:pic>
      <p:pic>
        <p:nvPicPr>
          <p:cNvPr id="11" name="Picture 18" descr="查看图片"/>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4831" y="5532252"/>
            <a:ext cx="7814313" cy="2572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查看图片"/>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a:off x="-1243616" y="5130740"/>
            <a:ext cx="6324729" cy="236821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查看图片"/>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5000" contrast="40000"/>
                    </a14:imgEffect>
                    <a14:imgEffect>
                      <a14:saturation sat="50000"/>
                    </a14:imgEffect>
                  </a14:imgLayer>
                </a14:imgProps>
              </a:ext>
              <a:ext uri="{28A0092B-C50C-407E-A947-70E740481C1C}">
                <a14:useLocalDpi xmlns:a14="http://schemas.microsoft.com/office/drawing/2010/main" val="0"/>
              </a:ext>
            </a:extLst>
          </a:blip>
          <a:srcRect t="39936" b="42472"/>
          <a:stretch>
            <a:fillRect/>
          </a:stretch>
        </p:blipFill>
        <p:spPr bwMode="auto">
          <a:xfrm>
            <a:off x="7897702" y="644955"/>
            <a:ext cx="5153195" cy="90655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p:cNvGrpSpPr/>
          <p:nvPr/>
        </p:nvGrpSpPr>
        <p:grpSpPr>
          <a:xfrm rot="16200000">
            <a:off x="5210076" y="-1494940"/>
            <a:ext cx="1769622" cy="9362664"/>
            <a:chOff x="-314568" y="1639562"/>
            <a:chExt cx="12876211" cy="2560562"/>
          </a:xfrm>
          <a:effectLst/>
        </p:grpSpPr>
        <p:sp>
          <p:nvSpPr>
            <p:cNvPr id="19" name="双波形 18"/>
            <p:cNvSpPr/>
            <p:nvPr/>
          </p:nvSpPr>
          <p:spPr>
            <a:xfrm rot="5400000">
              <a:off x="4846475" y="-3515045"/>
              <a:ext cx="2554126" cy="12876211"/>
            </a:xfrm>
            <a:prstGeom prst="doubleWave">
              <a:avLst>
                <a:gd name="adj1" fmla="val 3004"/>
                <a:gd name="adj2" fmla="val 0"/>
              </a:avLst>
            </a:prstGeom>
            <a:blipFill dpi="0" rotWithShape="0">
              <a:blip r:embed="rId10">
                <a:extLst>
                  <a:ext uri="{BEBA8EAE-BF5A-486C-A8C5-ECC9F3942E4B}">
                    <a14:imgProps xmlns:a14="http://schemas.microsoft.com/office/drawing/2010/main">
                      <a14:imgLayer r:embed="rId11">
                        <a14:imgEffect>
                          <a14:brightnessContrast bright="-20000"/>
                        </a14:imgEffect>
                        <a14:imgEffect>
                          <a14:colorTemperature colorTemp="4700"/>
                        </a14:imgEffect>
                        <a14:imgEffect>
                          <a14:saturation sat="80000"/>
                        </a14:imgEffect>
                      </a14:imgLayer>
                    </a14:imgProps>
                  </a:ext>
                </a:extLst>
              </a:blip>
              <a:srcRect/>
              <a:tile tx="0" ty="0" sx="50000" sy="50000" flip="none" algn="ctr"/>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等线"/>
                <a:cs typeface="+mn-cs"/>
              </a:endParaRPr>
            </a:p>
          </p:txBody>
        </p:sp>
        <p:cxnSp>
          <p:nvCxnSpPr>
            <p:cNvPr id="22" name="直接连接符 21"/>
            <p:cNvCxnSpPr/>
            <p:nvPr/>
          </p:nvCxnSpPr>
          <p:spPr>
            <a:xfrm>
              <a:off x="0" y="1639562"/>
              <a:ext cx="12192000" cy="0"/>
            </a:xfrm>
            <a:prstGeom prst="line">
              <a:avLst/>
            </a:prstGeom>
            <a:ln w="76200">
              <a:solidFill>
                <a:srgbClr val="B1AE8F"/>
              </a:solidFill>
            </a:ln>
            <a:effectLst>
              <a:outerShdw blurRad="50800" dir="5400000" algn="t"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0" y="4200123"/>
              <a:ext cx="12192000" cy="0"/>
            </a:xfrm>
            <a:prstGeom prst="line">
              <a:avLst/>
            </a:prstGeom>
            <a:ln w="76200">
              <a:solidFill>
                <a:srgbClr val="B1AE8F"/>
              </a:solidFill>
            </a:ln>
            <a:effectLst>
              <a:outerShdw blurRad="50800" dir="5400000" algn="t"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291445" y="2578505"/>
            <a:ext cx="9290328" cy="1067343"/>
          </a:xfrm>
          <a:prstGeom prst="rect">
            <a:avLst/>
          </a:prstGeom>
          <a:noFill/>
          <a:ln w="9525">
            <a:noFill/>
          </a:ln>
          <a:effectLst>
            <a:outerShdw blurRad="50800" dist="38100" dir="5400000" algn="t" rotWithShape="0">
              <a:srgbClr val="35433D">
                <a:alpha val="40000"/>
              </a:srgbClr>
            </a:outerShdw>
          </a:effectLst>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E2E8E3"/>
                </a:solidFill>
                <a:effectLst/>
                <a:uLnTx/>
                <a:uFillTx/>
                <a:latin typeface="鸿雷行书简体" panose="00000505000000000000" pitchFamily="2" charset="-122"/>
                <a:ea typeface="鸿雷行书简体" panose="00000505000000000000" pitchFamily="2" charset="-122"/>
                <a:cs typeface="+mn-cs"/>
                <a:sym typeface="微软雅黑" panose="020B0503020204020204" pitchFamily="34" charset="-122"/>
              </a:rPr>
              <a:t>三、探究散文的标题内涵</a:t>
            </a:r>
          </a:p>
        </p:txBody>
      </p:sp>
      <p:pic>
        <p:nvPicPr>
          <p:cNvPr id="34" name="Picture 10" descr="查看图片"/>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7000" contrast="40000"/>
                    </a14:imgEffect>
                    <a14:imgEffect>
                      <a14:saturation sat="40000"/>
                    </a14:imgEffect>
                  </a14:imgLayer>
                </a14:imgProps>
              </a:ext>
              <a:ext uri="{28A0092B-C50C-407E-A947-70E740481C1C}">
                <a14:useLocalDpi xmlns:a14="http://schemas.microsoft.com/office/drawing/2010/main" val="0"/>
              </a:ext>
            </a:extLst>
          </a:blip>
          <a:srcRect l="-22295" t="15477" r="22295" b="66931"/>
          <a:stretch>
            <a:fillRect/>
          </a:stretch>
        </p:blipFill>
        <p:spPr bwMode="auto">
          <a:xfrm>
            <a:off x="9044909" y="2963126"/>
            <a:ext cx="3900622" cy="6861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查看图片"/>
          <p:cNvPicPr>
            <a:picLocks noChangeAspect="1" noChangeArrowheads="1"/>
          </p:cNvPicPr>
          <p:nvPr/>
        </p:nvPicPr>
        <p:blipFill rotWithShape="1">
          <a:blip r:embed="rId14" cstate="print">
            <a:extLst>
              <a:ext uri="{BEBA8EAE-BF5A-486C-A8C5-ECC9F3942E4B}">
                <a14:imgProps xmlns:a14="http://schemas.microsoft.com/office/drawing/2010/main">
                  <a14:imgLayer r:embed="rId9">
                    <a14:imgEffect>
                      <a14:brightnessContrast bright="-10000" contrast="40000"/>
                    </a14:imgEffect>
                    <a14:imgEffect>
                      <a14:saturation sat="50000"/>
                    </a14:imgEffect>
                  </a14:imgLayer>
                </a14:imgProps>
              </a:ext>
              <a:ext uri="{28A0092B-C50C-407E-A947-70E740481C1C}">
                <a14:useLocalDpi xmlns:a14="http://schemas.microsoft.com/office/drawing/2010/main" val="0"/>
              </a:ext>
            </a:extLst>
          </a:blip>
          <a:srcRect l="6494" t="64470" r="24579" b="17938"/>
          <a:stretch>
            <a:fillRect/>
          </a:stretch>
        </p:blipFill>
        <p:spPr bwMode="auto">
          <a:xfrm>
            <a:off x="-610748" y="1911805"/>
            <a:ext cx="3551930" cy="9065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查看图片"/>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9000" contrast="40000"/>
                    </a14:imgEffect>
                    <a14:imgEffect>
                      <a14:saturation sat="50000"/>
                    </a14:imgEffect>
                  </a14:imgLayer>
                </a14:imgProps>
              </a:ext>
              <a:ext uri="{28A0092B-C50C-407E-A947-70E740481C1C}">
                <a14:useLocalDpi xmlns:a14="http://schemas.microsoft.com/office/drawing/2010/main" val="0"/>
              </a:ext>
            </a:extLst>
          </a:blip>
          <a:srcRect t="39936" b="42472"/>
          <a:stretch>
            <a:fillRect/>
          </a:stretch>
        </p:blipFill>
        <p:spPr bwMode="auto">
          <a:xfrm>
            <a:off x="5644831" y="5588629"/>
            <a:ext cx="4060995" cy="714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utoRev="1" fill="hold" nodeType="withEffect">
                                  <p:stCondLst>
                                    <p:cond delay="0"/>
                                  </p:stCondLst>
                                  <p:childTnLst>
                                    <p:animMotion origin="layout" path="M -4.58333E-6 -3.7037E-6 L -0.15013 0.00301 " pathEditMode="relative" rAng="0" ptsTypes="AA">
                                      <p:cBhvr>
                                        <p:cTn id="6" dur="10000" fill="hold"/>
                                        <p:tgtEl>
                                          <p:spTgt spid="2058"/>
                                        </p:tgtEl>
                                        <p:attrNameLst>
                                          <p:attrName>ppt_x</p:attrName>
                                          <p:attrName>ppt_y</p:attrName>
                                        </p:attrNameLst>
                                      </p:cBhvr>
                                      <p:rCtr x="-7513" y="139"/>
                                    </p:animMotion>
                                  </p:childTnLst>
                                </p:cTn>
                              </p:par>
                              <p:par>
                                <p:cTn id="7" presetID="35" presetClass="path" presetSubtype="0" repeatCount="indefinite" autoRev="1" fill="hold" nodeType="withEffect">
                                  <p:stCondLst>
                                    <p:cond delay="0"/>
                                  </p:stCondLst>
                                  <p:childTnLst>
                                    <p:animMotion origin="layout" path="M -4.58333E-6 -3.7037E-6 L -0.15013 0.00301 " pathEditMode="relative" rAng="0" ptsTypes="AA">
                                      <p:cBhvr>
                                        <p:cTn id="8" dur="10000" spd="-100000" fill="hold"/>
                                        <p:tgtEl>
                                          <p:spTgt spid="43"/>
                                        </p:tgtEl>
                                        <p:attrNameLst>
                                          <p:attrName>ppt_x</p:attrName>
                                          <p:attrName>ppt_y</p:attrName>
                                        </p:attrNameLst>
                                      </p:cBhvr>
                                      <p:rCtr x="-7513" y="139"/>
                                    </p:animMotion>
                                  </p:childTnLst>
                                </p:cTn>
                              </p:par>
                              <p:par>
                                <p:cTn id="9" presetID="35" presetClass="path" presetSubtype="0" repeatCount="indefinite" autoRev="1" fill="hold" nodeType="withEffect">
                                  <p:stCondLst>
                                    <p:cond delay="0"/>
                                  </p:stCondLst>
                                  <p:childTnLst>
                                    <p:animMotion origin="layout" path="M -4.58333E-6 -3.7037E-6 L -0.15013 0.00301 " pathEditMode="relative" rAng="0" ptsTypes="AA">
                                      <p:cBhvr>
                                        <p:cTn id="10" dur="10000" fill="hold"/>
                                        <p:tgtEl>
                                          <p:spTgt spid="35"/>
                                        </p:tgtEl>
                                        <p:attrNameLst>
                                          <p:attrName>ppt_x</p:attrName>
                                          <p:attrName>ppt_y</p:attrName>
                                        </p:attrNameLst>
                                      </p:cBhvr>
                                      <p:rCtr x="-751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611186" y="1259064"/>
            <a:ext cx="10956928" cy="4535344"/>
            <a:chOff x="623889" y="1193533"/>
            <a:chExt cx="10944224" cy="5072512"/>
          </a:xfrm>
        </p:grpSpPr>
        <p:sp>
          <p:nvSpPr>
            <p:cNvPr id="36" name="矩形: 剪去对角 35"/>
            <p:cNvSpPr/>
            <p:nvPr/>
          </p:nvSpPr>
          <p:spPr>
            <a:xfrm>
              <a:off x="623889" y="1193533"/>
              <a:ext cx="10944224" cy="5072512"/>
            </a:xfrm>
            <a:prstGeom prst="snip2DiagRect">
              <a:avLst>
                <a:gd name="adj1" fmla="val 9111"/>
                <a:gd name="adj2" fmla="val 8923"/>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7" name="矩形 36"/>
            <p:cNvSpPr/>
            <p:nvPr/>
          </p:nvSpPr>
          <p:spPr>
            <a:xfrm>
              <a:off x="730250" y="1326814"/>
              <a:ext cx="10731502" cy="4805950"/>
            </a:xfrm>
            <a:prstGeom prst="rect">
              <a:avLst/>
            </a:prstGeom>
            <a:noFill/>
            <a:ln w="12700">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grpSp>
      <p:sp>
        <p:nvSpPr>
          <p:cNvPr id="3" name="文本框 2"/>
          <p:cNvSpPr txBox="1"/>
          <p:nvPr/>
        </p:nvSpPr>
        <p:spPr>
          <a:xfrm>
            <a:off x="1079634" y="1570052"/>
            <a:ext cx="10032732" cy="2838534"/>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7366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一部好的作品，标题犹如画龙所点之睛。文学作品的标题直接影响作品</a:t>
            </a: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内容的表达和阅读的效果</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。出色的标题往往与标题中词语的使用艺术和恰当使用的修辞手法密不可分。</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73660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文学作品的标题不仅</a:t>
            </a: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饱含着作者的种种情感因素</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，同时还能够</a:t>
            </a:r>
            <a:r>
              <a:rPr kumimoji="0" lang="zh-CN" altLang="en-US" sz="2800" b="0"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深化主题思想</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，增强全篇的艺术感染力。</a:t>
            </a:r>
          </a:p>
        </p:txBody>
      </p:sp>
      <p:sp>
        <p:nvSpPr>
          <p:cNvPr id="5" name="文本框 4"/>
          <p:cNvSpPr txBox="1"/>
          <p:nvPr/>
        </p:nvSpPr>
        <p:spPr>
          <a:xfrm>
            <a:off x="3131820" y="200568"/>
            <a:ext cx="5928361" cy="76944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4400" b="1" i="0" u="none" strike="noStrike" kern="1200" cap="none" spc="0" normalizeH="0" baseline="0" noProof="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标题的含义、作用</a:t>
            </a:r>
          </a:p>
        </p:txBody>
      </p:sp>
      <p:pic>
        <p:nvPicPr>
          <p:cNvPr id="2" name="图片 1"/>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30625" b="50250"/>
          <a:stretch>
            <a:fillRect/>
          </a:stretch>
        </p:blipFill>
        <p:spPr>
          <a:xfrm flipH="1">
            <a:off x="723894" y="3634301"/>
            <a:ext cx="10740396" cy="205402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5"/>
            <a:ext cx="11214100" cy="4956154"/>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3600" b="1" i="0" u="none" strike="noStrike" kern="1200" cap="none" spc="0" normalizeH="0" baseline="0" noProof="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标题的含义</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pSp>
        <p:nvGrpSpPr>
          <p:cNvPr id="10" name="组合 9"/>
          <p:cNvGrpSpPr/>
          <p:nvPr/>
        </p:nvGrpSpPr>
        <p:grpSpPr>
          <a:xfrm>
            <a:off x="626954" y="1306382"/>
            <a:ext cx="10938093" cy="631287"/>
            <a:chOff x="1566803" y="1306382"/>
            <a:chExt cx="10938093" cy="631287"/>
          </a:xfrm>
        </p:grpSpPr>
        <p:sp>
          <p:nvSpPr>
            <p:cNvPr id="6" name="矩形: 圆角 5"/>
            <p:cNvSpPr/>
            <p:nvPr/>
          </p:nvSpPr>
          <p:spPr>
            <a:xfrm>
              <a:off x="1566803" y="1321425"/>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9" name="文本框 8"/>
            <p:cNvSpPr txBox="1"/>
            <p:nvPr/>
          </p:nvSpPr>
          <p:spPr>
            <a:xfrm>
              <a:off x="2804409" y="1306382"/>
              <a:ext cx="8462880" cy="584775"/>
            </a:xfrm>
            <a:prstGeom prst="rect">
              <a:avLst/>
            </a:prstGeom>
            <a:noFill/>
          </p:spPr>
          <p:txBody>
            <a:bodyPr vert="horz" wrap="square">
              <a:spAutoFit/>
            </a:bodyPr>
            <a:lstStyle>
              <a:defPPr>
                <a:defRPr lang="zh-CN"/>
              </a:defPPr>
              <a:lvl1pPr marR="0" lvl="0" indent="0" fontAlgn="auto">
                <a:lnSpc>
                  <a:spcPct val="100000"/>
                </a:lnSpc>
                <a:spcBef>
                  <a:spcPts val="0"/>
                </a:spcBef>
                <a:spcAft>
                  <a:spcPts val="0"/>
                </a:spcAft>
                <a:buClrTx/>
                <a:buSzTx/>
                <a:buFontTx/>
                <a:buNone/>
                <a:defRPr kumimoji="1" sz="3600" b="1"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E2E8E3"/>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标题的含义包括表层含义和深层含义</a:t>
              </a:r>
            </a:p>
          </p:txBody>
        </p:sp>
      </p:grpSp>
      <p:pic>
        <p:nvPicPr>
          <p:cNvPr id="25" name="图片 24"/>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58" t="24207" r="-58" b="43006"/>
          <a:stretch>
            <a:fillRect/>
          </a:stretch>
        </p:blipFill>
        <p:spPr>
          <a:xfrm>
            <a:off x="489131" y="4185920"/>
            <a:ext cx="11196320" cy="1835468"/>
          </a:xfrm>
          <a:prstGeom prst="rect">
            <a:avLst/>
          </a:prstGeom>
        </p:spPr>
      </p:pic>
      <p:graphicFrame>
        <p:nvGraphicFramePr>
          <p:cNvPr id="28" name="表格 27"/>
          <p:cNvGraphicFramePr>
            <a:graphicFrameLocks noGrp="1"/>
          </p:cNvGraphicFramePr>
          <p:nvPr/>
        </p:nvGraphicFramePr>
        <p:xfrm>
          <a:off x="688055" y="1937669"/>
          <a:ext cx="10815888" cy="3714193"/>
        </p:xfrm>
        <a:graphic>
          <a:graphicData uri="http://schemas.openxmlformats.org/drawingml/2006/table">
            <a:tbl>
              <a:tblPr firstRow="1" firstCol="1" bandRow="1">
                <a:tableStyleId>{5C22544A-7EE6-4342-B048-85BDC9FD1C3A}</a:tableStyleId>
              </a:tblPr>
              <a:tblGrid>
                <a:gridCol w="1735105">
                  <a:extLst>
                    <a:ext uri="{9D8B030D-6E8A-4147-A177-3AD203B41FA5}">
                      <a16:colId xmlns:a16="http://schemas.microsoft.com/office/drawing/2014/main" val="20000"/>
                    </a:ext>
                  </a:extLst>
                </a:gridCol>
                <a:gridCol w="9080783">
                  <a:extLst>
                    <a:ext uri="{9D8B030D-6E8A-4147-A177-3AD203B41FA5}">
                      <a16:colId xmlns:a16="http://schemas.microsoft.com/office/drawing/2014/main" val="20001"/>
                    </a:ext>
                  </a:extLst>
                </a:gridCol>
              </a:tblGrid>
              <a:tr h="1441953">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表层含义</a:t>
                      </a:r>
                      <a:endParaRPr lang="zh-CN" altLang="zh-CN" sz="2800" b="1" kern="10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272240">
                <a:tc>
                  <a:txBody>
                    <a:bodyPr/>
                    <a:lstStyle/>
                    <a:p>
                      <a:pPr marL="0" marR="0" lvl="0" indent="0" algn="ctr" defTabSz="914400" rtl="0" eaLnBrk="1" fontAlgn="auto" latinLnBrk="0" hangingPunct="1">
                        <a:lnSpc>
                          <a:spcPct val="130000"/>
                        </a:lnSpc>
                        <a:spcBef>
                          <a:spcPts val="1400"/>
                        </a:spcBef>
                        <a:spcAft>
                          <a:spcPts val="1450"/>
                        </a:spcAft>
                        <a:buClrTx/>
                        <a:buSzTx/>
                        <a:buFontTx/>
                        <a:buNone/>
                        <a:defRPr/>
                      </a:pPr>
                      <a:r>
                        <a:rPr lang="zh-CN" altLang="en-US" sz="2800" b="1" kern="100" noProof="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深层含义</a:t>
                      </a:r>
                      <a:endParaRPr lang="zh-CN" altLang="zh-CN" sz="2800" b="1" kern="100" noProof="0" dirty="0">
                        <a:solidFill>
                          <a:srgbClr val="566C62"/>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384A4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384A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0" name="文本框 29"/>
          <p:cNvSpPr txBox="1"/>
          <p:nvPr/>
        </p:nvSpPr>
        <p:spPr>
          <a:xfrm>
            <a:off x="2719298" y="2389278"/>
            <a:ext cx="6189571" cy="565604"/>
          </a:xfrm>
          <a:prstGeom prst="rect">
            <a:avLst/>
          </a:prstGeom>
          <a:noFill/>
        </p:spPr>
        <p:txBody>
          <a:bodyPr wrap="square">
            <a:spAutoFit/>
          </a:bodyPr>
          <a:lstStyle>
            <a:defPPr>
              <a:defRPr lang="zh-CN"/>
            </a:defPPr>
            <a:lvl1pPr indent="0">
              <a:lnSpc>
                <a:spcPct val="120000"/>
              </a:lnSpc>
              <a:spcBef>
                <a:spcPts val="0"/>
              </a:spcBef>
              <a:spcAft>
                <a:spcPts val="0"/>
              </a:spcAft>
              <a:defRPr sz="2400" b="0" kern="100">
                <a:solidFill>
                  <a:srgbClr val="4C6057"/>
                </a:solidFill>
                <a:effectLst/>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一般指</a:t>
            </a:r>
            <a:r>
              <a:rPr kumimoji="0" lang="zh-CN" altLang="zh-CN" sz="28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字</a:t>
            </a:r>
            <a:r>
              <a:rPr kumimoji="0" lang="zh-CN" altLang="en-US" sz="28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面</a:t>
            </a:r>
            <a:r>
              <a:rPr kumimoji="0" lang="zh-CN" altLang="zh-CN" sz="28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义</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和</a:t>
            </a:r>
            <a:r>
              <a:rPr kumimoji="0" lang="zh-CN" altLang="zh-CN" sz="28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常用义</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文本框 30"/>
          <p:cNvSpPr txBox="1"/>
          <p:nvPr/>
        </p:nvSpPr>
        <p:spPr>
          <a:xfrm>
            <a:off x="2719298" y="3645046"/>
            <a:ext cx="7860691" cy="1599733"/>
          </a:xfrm>
          <a:prstGeom prst="rect">
            <a:avLst/>
          </a:prstGeom>
          <a:noFill/>
        </p:spPr>
        <p:txBody>
          <a:bodyPr wrap="square">
            <a:spAutoFit/>
          </a:bodyPr>
          <a:lstStyle>
            <a:defPPr>
              <a:defRPr lang="zh-CN"/>
            </a:defPPr>
            <a:lvl1pPr indent="0">
              <a:lnSpc>
                <a:spcPct val="120000"/>
              </a:lnSpc>
              <a:spcBef>
                <a:spcPts val="0"/>
              </a:spcBef>
              <a:spcAft>
                <a:spcPts val="0"/>
              </a:spcAft>
              <a:defRPr sz="2400" b="0" kern="100">
                <a:solidFill>
                  <a:srgbClr val="4C6057"/>
                </a:solidFill>
                <a:effectLst/>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即</a:t>
            </a:r>
            <a:r>
              <a:rPr kumimoji="0" lang="zh-CN"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引申义、比喻义、象征义</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等，</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要结合当时的语言环境</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联系全文内容</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，联系</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文章主旨</a:t>
            </a: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探究它与文章中心的关系。</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from="0" to="1" calcmode="lin" valueType="num">
                                      <p:cBhvr>
                                        <p:cTn id="7" dur="10" fill="hold">
                                          <p:stCondLst>
                                            <p:cond delay="0"/>
                                          </p:stCondLst>
                                        </p:cTn>
                                        <p:tgtEl>
                                          <p:spTgt spid="30"/>
                                        </p:tgtEl>
                                        <p:attrNameLst>
                                          <p:attrName>style.opacity</p:attrName>
                                        </p:attrNameLst>
                                      </p:cBhvr>
                                    </p:anim>
                                    <p:anim to="" calcmode="lin" valueType="num">
                                      <p:cBhvr>
                                        <p:cTn id="8" dur="10" fill="hold">
                                          <p:stCondLst>
                                            <p:cond delay="0"/>
                                          </p:stCondLst>
                                        </p:cTn>
                                        <p:tgtEl>
                                          <p:spTgt spid="30"/>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from="0" to="1" calcmode="lin" valueType="num">
                                      <p:cBhvr>
                                        <p:cTn id="13" dur="10" fill="hold">
                                          <p:stCondLst>
                                            <p:cond delay="0"/>
                                          </p:stCondLst>
                                        </p:cTn>
                                        <p:tgtEl>
                                          <p:spTgt spid="31"/>
                                        </p:tgtEl>
                                        <p:attrNameLst>
                                          <p:attrName>style.opacity</p:attrName>
                                        </p:attrNameLst>
                                      </p:cBhvr>
                                    </p:anim>
                                    <p:anim to="" calcmode="lin" valueType="num">
                                      <p:cBhvr>
                                        <p:cTn id="14" dur="10" fill="hold">
                                          <p:stCondLst>
                                            <p:cond delay="0"/>
                                          </p:stCondLst>
                                        </p:cTn>
                                        <p:tgtEl>
                                          <p:spTgt spid="31"/>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4"/>
            <a:ext cx="11214100" cy="5265897"/>
          </a:xfrm>
          <a:prstGeom prst="roundRect">
            <a:avLst>
              <a:gd name="adj" fmla="val 1490"/>
            </a:avLst>
          </a:prstGeom>
          <a:blipFill>
            <a:blip r:embed="rId6">
              <a:extLst>
                <a:ext uri="{BEBA8EAE-BF5A-486C-A8C5-ECC9F3942E4B}">
                  <a14:imgProps xmlns:a14="http://schemas.microsoft.com/office/drawing/2010/main">
                    <a14:imgLayer r:embed="rId7">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3600" b="1" i="0" u="none" strike="noStrike" kern="1200" cap="none" spc="0" normalizeH="0" baseline="0" noProof="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标题的作用</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pSp>
        <p:nvGrpSpPr>
          <p:cNvPr id="3" name="组合 2"/>
          <p:cNvGrpSpPr/>
          <p:nvPr/>
        </p:nvGrpSpPr>
        <p:grpSpPr>
          <a:xfrm>
            <a:off x="901566" y="1299553"/>
            <a:ext cx="10408578" cy="905167"/>
            <a:chOff x="901566" y="1299553"/>
            <a:chExt cx="10408578" cy="905167"/>
          </a:xfrm>
        </p:grpSpPr>
        <p:sp>
          <p:nvSpPr>
            <p:cNvPr id="14" name="PA-剪去对角的矩形 27"/>
            <p:cNvSpPr/>
            <p:nvPr>
              <p:custDataLst>
                <p:tags r:id="rId4"/>
              </p:custDataLst>
            </p:nvPr>
          </p:nvSpPr>
          <p:spPr>
            <a:xfrm>
              <a:off x="901566" y="1299553"/>
              <a:ext cx="10388868" cy="905167"/>
            </a:xfrm>
            <a:prstGeom prst="snip2DiagRect">
              <a:avLst>
                <a:gd name="adj1" fmla="val 12021"/>
                <a:gd name="adj2" fmla="val 10685"/>
              </a:avLst>
            </a:prstGeom>
            <a:gradFill>
              <a:gsLst>
                <a:gs pos="0">
                  <a:srgbClr val="E2E8E3">
                    <a:alpha val="50000"/>
                  </a:srgbClr>
                </a:gs>
                <a:gs pos="100000">
                  <a:srgbClr val="DCE1DA">
                    <a:alpha val="80000"/>
                  </a:srgbClr>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8" name="文本框 7"/>
            <p:cNvSpPr txBox="1"/>
            <p:nvPr/>
          </p:nvSpPr>
          <p:spPr>
            <a:xfrm>
              <a:off x="1056030" y="1358360"/>
              <a:ext cx="10254114" cy="662554"/>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①形式新颖独特，含义丰富，吸引读者的</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阅读兴趣</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grpSp>
      <p:grpSp>
        <p:nvGrpSpPr>
          <p:cNvPr id="6" name="组合 5"/>
          <p:cNvGrpSpPr/>
          <p:nvPr/>
        </p:nvGrpSpPr>
        <p:grpSpPr>
          <a:xfrm>
            <a:off x="901566" y="2396833"/>
            <a:ext cx="10408578" cy="905167"/>
            <a:chOff x="901566" y="2396833"/>
            <a:chExt cx="10408578" cy="905167"/>
          </a:xfrm>
        </p:grpSpPr>
        <p:sp>
          <p:nvSpPr>
            <p:cNvPr id="15" name="PA-剪去对角的矩形 27"/>
            <p:cNvSpPr/>
            <p:nvPr>
              <p:custDataLst>
                <p:tags r:id="rId3"/>
              </p:custDataLst>
            </p:nvPr>
          </p:nvSpPr>
          <p:spPr>
            <a:xfrm>
              <a:off x="901566" y="2396833"/>
              <a:ext cx="10388868" cy="905167"/>
            </a:xfrm>
            <a:prstGeom prst="snip2DiagRect">
              <a:avLst>
                <a:gd name="adj1" fmla="val 12021"/>
                <a:gd name="adj2" fmla="val 10685"/>
              </a:avLst>
            </a:prstGeom>
            <a:gradFill>
              <a:gsLst>
                <a:gs pos="0">
                  <a:srgbClr val="E2E8E3">
                    <a:alpha val="50000"/>
                  </a:srgbClr>
                </a:gs>
                <a:gs pos="100000">
                  <a:srgbClr val="DCE1DA">
                    <a:alpha val="80000"/>
                  </a:srgbClr>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1" name="文本框 10"/>
            <p:cNvSpPr txBox="1"/>
            <p:nvPr/>
          </p:nvSpPr>
          <p:spPr>
            <a:xfrm>
              <a:off x="1056030" y="2437474"/>
              <a:ext cx="10254114" cy="662554"/>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引出话题</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或是文章</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感情的触发点</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grpSp>
      <p:grpSp>
        <p:nvGrpSpPr>
          <p:cNvPr id="7" name="组合 6"/>
          <p:cNvGrpSpPr/>
          <p:nvPr/>
        </p:nvGrpSpPr>
        <p:grpSpPr>
          <a:xfrm>
            <a:off x="901566" y="3483953"/>
            <a:ext cx="10408578" cy="905167"/>
            <a:chOff x="901566" y="3483953"/>
            <a:chExt cx="10408578" cy="905167"/>
          </a:xfrm>
        </p:grpSpPr>
        <p:sp>
          <p:nvSpPr>
            <p:cNvPr id="16" name="PA-剪去对角的矩形 27"/>
            <p:cNvSpPr/>
            <p:nvPr>
              <p:custDataLst>
                <p:tags r:id="rId2"/>
              </p:custDataLst>
            </p:nvPr>
          </p:nvSpPr>
          <p:spPr>
            <a:xfrm>
              <a:off x="901566" y="3483953"/>
              <a:ext cx="10388868" cy="905167"/>
            </a:xfrm>
            <a:prstGeom prst="snip2DiagRect">
              <a:avLst>
                <a:gd name="adj1" fmla="val 12021"/>
                <a:gd name="adj2" fmla="val 10685"/>
              </a:avLst>
            </a:prstGeom>
            <a:gradFill>
              <a:gsLst>
                <a:gs pos="0">
                  <a:srgbClr val="E2E8E3">
                    <a:alpha val="50000"/>
                  </a:srgbClr>
                </a:gs>
                <a:gs pos="100000">
                  <a:srgbClr val="DCE1DA">
                    <a:alpha val="80000"/>
                  </a:srgbClr>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2" name="文本框 11"/>
            <p:cNvSpPr txBox="1"/>
            <p:nvPr/>
          </p:nvSpPr>
          <p:spPr>
            <a:xfrm>
              <a:off x="1056030" y="3516588"/>
              <a:ext cx="10254114" cy="662554"/>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③作为</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线索</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贯穿全文，结构完整，前后照应。</a:t>
              </a:r>
            </a:p>
          </p:txBody>
        </p:sp>
      </p:grpSp>
      <p:grpSp>
        <p:nvGrpSpPr>
          <p:cNvPr id="9" name="组合 8"/>
          <p:cNvGrpSpPr/>
          <p:nvPr/>
        </p:nvGrpSpPr>
        <p:grpSpPr>
          <a:xfrm>
            <a:off x="901566" y="4641743"/>
            <a:ext cx="10388868" cy="1281537"/>
            <a:chOff x="901566" y="4641743"/>
            <a:chExt cx="10388868" cy="1281537"/>
          </a:xfrm>
        </p:grpSpPr>
        <p:sp>
          <p:nvSpPr>
            <p:cNvPr id="17" name="PA-剪去对角的矩形 27"/>
            <p:cNvSpPr/>
            <p:nvPr>
              <p:custDataLst>
                <p:tags r:id="rId1"/>
              </p:custDataLst>
            </p:nvPr>
          </p:nvSpPr>
          <p:spPr>
            <a:xfrm>
              <a:off x="901566" y="4662513"/>
              <a:ext cx="10388868" cy="1260767"/>
            </a:xfrm>
            <a:prstGeom prst="snip2DiagRect">
              <a:avLst>
                <a:gd name="adj1" fmla="val 12021"/>
                <a:gd name="adj2" fmla="val 10685"/>
              </a:avLst>
            </a:prstGeom>
            <a:gradFill>
              <a:gsLst>
                <a:gs pos="0">
                  <a:srgbClr val="E2E8E3">
                    <a:alpha val="50000"/>
                  </a:srgbClr>
                </a:gs>
                <a:gs pos="100000">
                  <a:srgbClr val="DCE1DA">
                    <a:alpha val="80000"/>
                  </a:srgbClr>
                </a:gs>
              </a:gsLst>
              <a:lin ang="13500000" scaled="1"/>
            </a:gradFill>
            <a:ln w="9525">
              <a:gradFill>
                <a:gsLst>
                  <a:gs pos="0">
                    <a:srgbClr val="889B8E"/>
                  </a:gs>
                  <a:gs pos="100000">
                    <a:srgbClr val="889B8E"/>
                  </a:gs>
                </a:gsLst>
                <a:lin ang="5400000" scaled="1"/>
              </a:gradFill>
            </a:ln>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sp>
          <p:nvSpPr>
            <p:cNvPr id="13" name="文本框 12"/>
            <p:cNvSpPr txBox="1"/>
            <p:nvPr/>
          </p:nvSpPr>
          <p:spPr>
            <a:xfrm>
              <a:off x="1056030" y="4641743"/>
              <a:ext cx="7561988" cy="1158074"/>
            </a:xfrm>
            <a:prstGeom prst="rect">
              <a:avLst/>
            </a:prstGeom>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④概括文章的内容，或揭示文章的</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思想感情</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，或突出文章的</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主旨</a:t>
              </a:r>
              <a:r>
                <a:rPr kumimoji="0" lang="zh-CN" altLang="en-US" sz="2800" b="0"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，或深化文章的主题。</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from="0" to="1" calcmode="lin" valueType="num">
                                      <p:cBhvr>
                                        <p:cTn id="7" dur="10" fill="hold">
                                          <p:stCondLst>
                                            <p:cond delay="0"/>
                                          </p:stCondLst>
                                        </p:cTn>
                                        <p:tgtEl>
                                          <p:spTgt spid="3"/>
                                        </p:tgtEl>
                                        <p:attrNameLst>
                                          <p:attrName>style.opacity</p:attrName>
                                        </p:attrNameLst>
                                      </p:cBhvr>
                                    </p:anim>
                                    <p:anim to="" calcmode="lin" valueType="num">
                                      <p:cBhvr>
                                        <p:cTn id="8" dur="10" fill="hold">
                                          <p:stCondLst>
                                            <p:cond delay="0"/>
                                          </p:stCondLst>
                                        </p:cTn>
                                        <p:tgtEl>
                                          <p:spTgt spid="3"/>
                                        </p:tgtEl>
                                        <p:attrNameLst>
                                          <p:attrName>ppt_x</p:attrName>
                                        </p:attrNameLst>
                                      </p:cBhvr>
                                      <p:tavLst>
                                        <p:tav tm="0" fmla="$">
                                          <p:val>
                                            <p:strVal val="#ppt_x-.05"/>
                                          </p:val>
                                        </p:tav>
                                        <p:tav tm="100000" fmla="$">
                                          <p:val>
                                            <p:strVal val="#ppt_x"/>
                                          </p:val>
                                        </p:tav>
                                      </p:tavLst>
                                    </p:anim>
                                  </p:childTnLst>
                                </p:cTn>
                              </p:par>
                            </p:childTnLst>
                          </p:cTn>
                        </p:par>
                        <p:par>
                          <p:cTn id="9" fill="hold">
                            <p:stCondLst>
                              <p:cond delay="10"/>
                            </p:stCondLst>
                            <p:childTnLst>
                              <p:par>
                                <p:cTn id="10" presetID="10" presetClass="entr" presetSubtype="0" decel="10000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from="0" to="1" calcmode="lin" valueType="num">
                                      <p:cBhvr>
                                        <p:cTn id="12" dur="10" fill="hold">
                                          <p:stCondLst>
                                            <p:cond delay="0"/>
                                          </p:stCondLst>
                                        </p:cTn>
                                        <p:tgtEl>
                                          <p:spTgt spid="6"/>
                                        </p:tgtEl>
                                        <p:attrNameLst>
                                          <p:attrName>style.opacity</p:attrName>
                                        </p:attrNameLst>
                                      </p:cBhvr>
                                    </p:anim>
                                    <p:anim to="" calcmode="lin" valueType="num">
                                      <p:cBhvr>
                                        <p:cTn id="13" dur="1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par>
                          <p:cTn id="14" fill="hold">
                            <p:stCondLst>
                              <p:cond delay="20"/>
                            </p:stCondLst>
                            <p:childTnLst>
                              <p:par>
                                <p:cTn id="15" presetID="10" presetClass="entr" presetSubtype="0" decel="10000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from="0" to="1" calcmode="lin" valueType="num">
                                      <p:cBhvr>
                                        <p:cTn id="17" dur="10" fill="hold">
                                          <p:stCondLst>
                                            <p:cond delay="0"/>
                                          </p:stCondLst>
                                        </p:cTn>
                                        <p:tgtEl>
                                          <p:spTgt spid="7"/>
                                        </p:tgtEl>
                                        <p:attrNameLst>
                                          <p:attrName>style.opacity</p:attrName>
                                        </p:attrNameLst>
                                      </p:cBhvr>
                                    </p:anim>
                                    <p:anim to="" calcmode="lin" valueType="num">
                                      <p:cBhvr>
                                        <p:cTn id="18" dur="1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par>
                          <p:cTn id="19" fill="hold">
                            <p:stCondLst>
                              <p:cond delay="30"/>
                            </p:stCondLst>
                            <p:childTnLst>
                              <p:par>
                                <p:cTn id="20" presetID="10" presetClass="entr" presetSubtype="0" decel="10000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from="0" to="1" calcmode="lin" valueType="num">
                                      <p:cBhvr>
                                        <p:cTn id="22" dur="10" fill="hold">
                                          <p:stCondLst>
                                            <p:cond delay="0"/>
                                          </p:stCondLst>
                                        </p:cTn>
                                        <p:tgtEl>
                                          <p:spTgt spid="9"/>
                                        </p:tgtEl>
                                        <p:attrNameLst>
                                          <p:attrName>style.opacity</p:attrName>
                                        </p:attrNameLst>
                                      </p:cBhvr>
                                    </p:anim>
                                    <p:anim to="" calcmode="lin" valueType="num">
                                      <p:cBhvr>
                                        <p:cTn id="23"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984069"/>
            <a:ext cx="11214100" cy="5659799"/>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怎样确定是考查标题类的题型？</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graphicFrame>
        <p:nvGraphicFramePr>
          <p:cNvPr id="10" name="表格 9"/>
          <p:cNvGraphicFramePr>
            <a:graphicFrameLocks noGrp="1"/>
          </p:cNvGraphicFramePr>
          <p:nvPr/>
        </p:nvGraphicFramePr>
        <p:xfrm>
          <a:off x="682487" y="1162878"/>
          <a:ext cx="10782682" cy="5288994"/>
        </p:xfrm>
        <a:graphic>
          <a:graphicData uri="http://schemas.openxmlformats.org/drawingml/2006/table">
            <a:tbl>
              <a:tblPr firstRow="1" firstCol="1" bandRow="1">
                <a:tableStyleId>{5C22544A-7EE6-4342-B048-85BDC9FD1C3A}</a:tableStyleId>
              </a:tblPr>
              <a:tblGrid>
                <a:gridCol w="964540">
                  <a:extLst>
                    <a:ext uri="{9D8B030D-6E8A-4147-A177-3AD203B41FA5}">
                      <a16:colId xmlns:a16="http://schemas.microsoft.com/office/drawing/2014/main" val="20000"/>
                    </a:ext>
                  </a:extLst>
                </a:gridCol>
                <a:gridCol w="9818142">
                  <a:extLst>
                    <a:ext uri="{9D8B030D-6E8A-4147-A177-3AD203B41FA5}">
                      <a16:colId xmlns:a16="http://schemas.microsoft.com/office/drawing/2014/main" val="20001"/>
                    </a:ext>
                  </a:extLst>
                </a:gridCol>
              </a:tblGrid>
              <a:tr h="987795">
                <a:tc rowSpan="4">
                  <a:txBody>
                    <a:bodyPr/>
                    <a:lstStyle/>
                    <a:p>
                      <a:pPr algn="ctr">
                        <a:lnSpc>
                          <a:spcPct val="100000"/>
                        </a:lnSpc>
                      </a:pPr>
                      <a:r>
                        <a:rPr lang="zh-CN" altLang="en-US" sz="2800" b="1" kern="1200" dirty="0">
                          <a:solidFill>
                            <a:srgbClr val="AE4C2E"/>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题干示例</a:t>
                      </a:r>
                    </a:p>
                  </a:txBody>
                  <a:tcPr marL="68580" marR="68580" marT="0" marB="0" anchor="ctr">
                    <a:lnL w="381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38100" cap="flat" cmpd="sng" algn="ctr">
                      <a:solidFill>
                        <a:srgbClr val="384A41"/>
                      </a:solidFill>
                      <a:prstDash val="solid"/>
                      <a:round/>
                      <a:headEnd type="none" w="med" len="med"/>
                      <a:tailEnd type="none" w="med" len="med"/>
                    </a:lnT>
                    <a:lnB w="38100" cap="flat" cmpd="sng" algn="ctr">
                      <a:solidFill>
                        <a:srgbClr val="384A4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38100" cap="flat" cmpd="sng" algn="ctr">
                      <a:solidFill>
                        <a:srgbClr val="384A41"/>
                      </a:solidFill>
                      <a:prstDash val="solid"/>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87795">
                <a:tc vMerge="1">
                  <a:txBody>
                    <a:bodyPr/>
                    <a:lstStyle/>
                    <a:p>
                      <a:endParaRPr lang="zh-CN"/>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87795">
                <a:tc vMerge="1">
                  <a:txBody>
                    <a:bodyPr/>
                    <a:lstStyle/>
                    <a:p>
                      <a:endParaRPr lang="zh-CN"/>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337814">
                <a:tc vMerge="1">
                  <a:txBody>
                    <a:bodyPr/>
                    <a:lstStyle/>
                    <a:p>
                      <a:endParaRPr lang="zh-CN"/>
                    </a:p>
                  </a:txBody>
                  <a:tcPr marL="68580" marR="68580" marT="0" marB="0" anchor="ctr">
                    <a:lnL w="9525" cap="flat" cmpd="sng" algn="ctr">
                      <a:solidFill>
                        <a:srgbClr val="566C62"/>
                      </a:solidFill>
                      <a:prstDash val="dash"/>
                      <a:round/>
                      <a:headEnd type="none" w="med" len="med"/>
                      <a:tailEnd type="none" w="med" len="med"/>
                    </a:lnL>
                    <a:lnR w="9525" cap="flat" cmpd="sng" algn="ctr">
                      <a:solidFill>
                        <a:srgbClr val="566C62"/>
                      </a:solidFill>
                      <a:prstDash val="dash"/>
                      <a:round/>
                      <a:headEnd type="none" w="med" len="med"/>
                      <a:tailEnd type="none" w="med" len="med"/>
                    </a:lnR>
                    <a:lnT w="9525" cap="flat" cmpd="sng" algn="ctr">
                      <a:solidFill>
                        <a:srgbClr val="566C62"/>
                      </a:solidFill>
                      <a:prstDash val="dash"/>
                      <a:round/>
                      <a:headEnd type="none" w="med" len="med"/>
                      <a:tailEnd type="none" w="med" len="med"/>
                    </a:lnT>
                    <a:lnB w="9525" cap="flat" cmpd="sng" algn="ctr">
                      <a:solidFill>
                        <a:srgbClr val="566C6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9525" cap="flat" cmpd="sng" algn="ctr">
                      <a:solidFill>
                        <a:srgbClr val="566C62"/>
                      </a:solidFill>
                      <a:prstDash val="dash"/>
                      <a:round/>
                      <a:headEnd type="none" w="med" len="med"/>
                      <a:tailEnd type="none" w="med" len="med"/>
                    </a:lnT>
                    <a:lnB w="38100" cap="flat" cmpd="sng" algn="ctr">
                      <a:solidFill>
                        <a:srgbClr val="384A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87795">
                <a:tc>
                  <a:txBody>
                    <a:bodyPr/>
                    <a:lstStyle/>
                    <a:p>
                      <a:pPr marL="0" algn="ctr" defTabSz="914400" rtl="0" eaLnBrk="1" latinLnBrk="0" hangingPunct="1">
                        <a:lnSpc>
                          <a:spcPct val="100000"/>
                        </a:lnSpc>
                      </a:pPr>
                      <a:r>
                        <a:rPr lang="zh-CN" altLang="en-US" sz="2800" b="1" kern="1200" dirty="0">
                          <a:solidFill>
                            <a:srgbClr val="AE4C2E"/>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明辨题型</a:t>
                      </a:r>
                    </a:p>
                  </a:txBody>
                  <a:tcPr marL="68580" marR="68580" marT="0" marB="0" anchor="ctr">
                    <a:lnL w="38100" cap="flat" cmpd="sng" algn="ctr">
                      <a:noFill/>
                      <a:prstDash val="solid"/>
                      <a:round/>
                      <a:headEnd type="none" w="med" len="med"/>
                      <a:tailEnd type="none" w="med" len="med"/>
                    </a:lnL>
                    <a:lnR w="9525" cap="flat" cmpd="sng" algn="ctr">
                      <a:solidFill>
                        <a:srgbClr val="566C62"/>
                      </a:solidFill>
                      <a:prstDash val="dash"/>
                      <a:round/>
                      <a:headEnd type="none" w="med" len="med"/>
                      <a:tailEnd type="none" w="med" len="med"/>
                    </a:lnR>
                    <a:lnT w="38100" cap="flat" cmpd="sng" algn="ctr">
                      <a:solidFill>
                        <a:srgbClr val="384A41"/>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spcBef>
                          <a:spcPts val="0"/>
                        </a:spcBef>
                        <a:spcAft>
                          <a:spcPts val="0"/>
                        </a:spcAft>
                      </a:pPr>
                      <a:endParaRPr lang="zh-CN" altLang="en-US" sz="2400" b="0" kern="100" dirty="0">
                        <a:solidFill>
                          <a:srgbClr val="4C6057"/>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68580" marR="68580" marT="0" marB="0" anchor="ctr">
                    <a:lnL w="9525" cap="flat" cmpd="sng" algn="ctr">
                      <a:solidFill>
                        <a:srgbClr val="566C62"/>
                      </a:solidFill>
                      <a:prstDash val="dash"/>
                      <a:round/>
                      <a:headEnd type="none" w="med" len="med"/>
                      <a:tailEnd type="none" w="med" len="med"/>
                    </a:lnL>
                    <a:lnR w="12700" cap="flat" cmpd="sng" algn="ctr">
                      <a:noFill/>
                      <a:prstDash val="solid"/>
                      <a:round/>
                      <a:headEnd type="none" w="med" len="med"/>
                      <a:tailEnd type="none" w="med" len="med"/>
                    </a:lnR>
                    <a:lnT w="38100" cap="flat" cmpd="sng" algn="ctr">
                      <a:solidFill>
                        <a:srgbClr val="384A41"/>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9" name="文本框 18"/>
          <p:cNvSpPr txBox="1"/>
          <p:nvPr/>
        </p:nvSpPr>
        <p:spPr>
          <a:xfrm>
            <a:off x="1932891" y="1223546"/>
            <a:ext cx="9316746" cy="892552"/>
          </a:xfrm>
          <a:prstGeom prst="rect">
            <a:avLst/>
          </a:prstGeom>
          <a:noFill/>
        </p:spPr>
        <p:txBody>
          <a:bodyPr wrap="square">
            <a:spAutoFit/>
          </a:bodyPr>
          <a:lstStyle>
            <a:defPPr>
              <a:defRPr lang="zh-CN"/>
            </a:defPPr>
            <a:lvl1pPr indent="0">
              <a:lnSpc>
                <a:spcPct val="120000"/>
              </a:lnSpc>
              <a:spcBef>
                <a:spcPts val="0"/>
              </a:spcBef>
              <a:spcAft>
                <a:spcPts val="0"/>
              </a:spcAft>
              <a:defRPr sz="2400" b="0" kern="100">
                <a:solidFill>
                  <a:srgbClr val="4C6057"/>
                </a:solidFill>
                <a:effectLst/>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(2022</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新高考全国Ⅱ卷</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“我”和小岫最终放弃去橘子林</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本文却仍以“到橘子林去”为题</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请简要谈谈你的理解。</a:t>
            </a:r>
          </a:p>
        </p:txBody>
      </p:sp>
      <p:sp>
        <p:nvSpPr>
          <p:cNvPr id="21" name="文本框 20"/>
          <p:cNvSpPr txBox="1"/>
          <p:nvPr/>
        </p:nvSpPr>
        <p:spPr>
          <a:xfrm>
            <a:off x="1932891" y="2210704"/>
            <a:ext cx="9316746" cy="892552"/>
          </a:xfrm>
          <a:prstGeom prst="rect">
            <a:avLst/>
          </a:prstGeom>
          <a:noFill/>
        </p:spPr>
        <p:txBody>
          <a:bodyPr wrap="square">
            <a:spAutoFit/>
          </a:bodyPr>
          <a:lstStyle>
            <a:defPPr>
              <a:defRPr lang="zh-CN"/>
            </a:defPPr>
            <a:lvl1pPr indent="0">
              <a:lnSpc>
                <a:spcPct val="120000"/>
              </a:lnSpc>
              <a:spcBef>
                <a:spcPts val="0"/>
              </a:spcBef>
              <a:spcAft>
                <a:spcPts val="0"/>
              </a:spcAft>
              <a:defRPr sz="2400" b="0" kern="100">
                <a:solidFill>
                  <a:srgbClr val="4C6057"/>
                </a:solidFill>
                <a:effectLst/>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(2021</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北京卷</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请结合文章内容</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谈谈文章标题</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心灵的呼吸</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包含了哪些涵义。</a:t>
            </a:r>
          </a:p>
        </p:txBody>
      </p:sp>
      <p:sp>
        <p:nvSpPr>
          <p:cNvPr id="23" name="文本框 22"/>
          <p:cNvSpPr txBox="1"/>
          <p:nvPr/>
        </p:nvSpPr>
        <p:spPr>
          <a:xfrm>
            <a:off x="1920489" y="3174728"/>
            <a:ext cx="9329148" cy="892552"/>
          </a:xfrm>
          <a:prstGeom prst="rect">
            <a:avLst/>
          </a:prstGeom>
          <a:noFill/>
        </p:spPr>
        <p:txBody>
          <a:bodyPr wrap="square">
            <a:spAutoFit/>
          </a:bodyPr>
          <a:lstStyle>
            <a:defPPr>
              <a:defRPr lang="zh-CN"/>
            </a:defPPr>
            <a:lvl1pPr indent="0">
              <a:lnSpc>
                <a:spcPct val="120000"/>
              </a:lnSpc>
              <a:spcBef>
                <a:spcPts val="0"/>
              </a:spcBef>
              <a:spcAft>
                <a:spcPts val="0"/>
              </a:spcAft>
              <a:defRPr sz="2400" b="0" kern="100">
                <a:solidFill>
                  <a:srgbClr val="4C6057"/>
                </a:solidFill>
                <a:effectLst/>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(2019</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天津卷</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萨丽娃姐姐的春天</a:t>
            </a: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文章的标题具有多重意蕴</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请结合全文加以分析。</a:t>
            </a:r>
          </a:p>
        </p:txBody>
      </p:sp>
      <p:sp>
        <p:nvSpPr>
          <p:cNvPr id="25" name="文本框 24"/>
          <p:cNvSpPr txBox="1"/>
          <p:nvPr/>
        </p:nvSpPr>
        <p:spPr>
          <a:xfrm>
            <a:off x="1932891" y="4155879"/>
            <a:ext cx="8974015" cy="1292662"/>
          </a:xfrm>
          <a:prstGeom prst="rect">
            <a:avLst/>
          </a:prstGeom>
          <a:noFill/>
        </p:spPr>
        <p:txBody>
          <a:bodyPr wrap="square">
            <a:spAutoFit/>
          </a:bodyPr>
          <a:lstStyle>
            <a:defPPr>
              <a:defRPr lang="zh-CN"/>
            </a:defPPr>
            <a:lvl1pPr indent="0">
              <a:lnSpc>
                <a:spcPct val="120000"/>
              </a:lnSpc>
              <a:spcBef>
                <a:spcPts val="0"/>
              </a:spcBef>
              <a:spcAft>
                <a:spcPts val="0"/>
              </a:spcAft>
              <a:defRPr sz="2400" b="0" kern="100">
                <a:solidFill>
                  <a:srgbClr val="4C6057"/>
                </a:solidFill>
                <a:effectLst/>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zh-CN" sz="2600" b="1"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其他设问方式</a:t>
            </a:r>
            <a:r>
              <a:rPr kumimoji="0" lang="zh-CN" altLang="en-US" sz="2600" b="1"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zh-CN" sz="2600" b="1"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①</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作者以</a:t>
            </a: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为题的意图是什么？</a:t>
            </a: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②</a:t>
            </a: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题目在全文的结构中有什么作用？</a:t>
            </a:r>
          </a:p>
        </p:txBody>
      </p:sp>
      <p:sp>
        <p:nvSpPr>
          <p:cNvPr id="27" name="文本框 26"/>
          <p:cNvSpPr txBox="1"/>
          <p:nvPr/>
        </p:nvSpPr>
        <p:spPr>
          <a:xfrm>
            <a:off x="1920489" y="5523308"/>
            <a:ext cx="8979184" cy="892552"/>
          </a:xfrm>
          <a:prstGeom prst="rect">
            <a:avLst/>
          </a:prstGeom>
          <a:noFill/>
        </p:spPr>
        <p:txBody>
          <a:bodyPr wrap="square">
            <a:spAutoFit/>
          </a:bodyPr>
          <a:lstStyle>
            <a:defPPr>
              <a:defRPr lang="zh-CN"/>
            </a:defPPr>
            <a:lvl1pPr indent="0">
              <a:lnSpc>
                <a:spcPct val="120000"/>
              </a:lnSpc>
              <a:spcBef>
                <a:spcPts val="0"/>
              </a:spcBef>
              <a:spcAft>
                <a:spcPts val="0"/>
              </a:spcAft>
              <a:defRPr sz="2400" b="0" kern="100">
                <a:solidFill>
                  <a:srgbClr val="4C6057"/>
                </a:solidFill>
                <a:effectLst/>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题干中有</a:t>
            </a: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题目</a:t>
            </a: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标题</a:t>
            </a: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等字样</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题干中有</a:t>
            </a: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探究</a:t>
            </a: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理解</a:t>
            </a: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分析</a:t>
            </a:r>
            <a:r>
              <a:rPr kumimoji="0" lang="en-US"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等字样</a:t>
            </a:r>
            <a:r>
              <a:rPr kumimoji="0" lang="zh-CN" altLang="en-US"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zh-CN" sz="26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4"/>
            <a:ext cx="11214100" cy="5569246"/>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3600" b="1" i="0" u="none" strike="noStrike" kern="1200" cap="none" spc="0" normalizeH="0" baseline="0" noProof="0" dirty="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标题类题型答题“六思考”</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sp>
        <p:nvSpPr>
          <p:cNvPr id="3" name="矩形: 圆角 2"/>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6" name="表格 5"/>
          <p:cNvGraphicFramePr>
            <a:graphicFrameLocks noGrp="1"/>
          </p:cNvGraphicFramePr>
          <p:nvPr/>
        </p:nvGraphicFramePr>
        <p:xfrm>
          <a:off x="623889" y="1201312"/>
          <a:ext cx="10927645" cy="5325826"/>
        </p:xfrm>
        <a:graphic>
          <a:graphicData uri="http://schemas.openxmlformats.org/drawingml/2006/table">
            <a:tbl>
              <a:tblPr firstRow="1" firstCol="1" bandRow="1">
                <a:tableStyleId>{5C22544A-7EE6-4342-B048-85BDC9FD1C3A}</a:tableStyleId>
              </a:tblPr>
              <a:tblGrid>
                <a:gridCol w="1839911">
                  <a:extLst>
                    <a:ext uri="{9D8B030D-6E8A-4147-A177-3AD203B41FA5}">
                      <a16:colId xmlns:a16="http://schemas.microsoft.com/office/drawing/2014/main" val="20000"/>
                    </a:ext>
                  </a:extLst>
                </a:gridCol>
                <a:gridCol w="9087734">
                  <a:extLst>
                    <a:ext uri="{9D8B030D-6E8A-4147-A177-3AD203B41FA5}">
                      <a16:colId xmlns:a16="http://schemas.microsoft.com/office/drawing/2014/main" val="20001"/>
                    </a:ext>
                  </a:extLst>
                </a:gridCol>
              </a:tblGrid>
              <a:tr h="586357">
                <a:tc>
                  <a:txBody>
                    <a:bodyPr/>
                    <a:lstStyle/>
                    <a:p>
                      <a:pPr algn="ctr">
                        <a:lnSpc>
                          <a:spcPct val="130000"/>
                        </a:lnSpc>
                      </a:pPr>
                      <a:r>
                        <a:rPr lang="zh-CN" altLang="en-US" sz="2800" kern="10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思考角度</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altLang="en-US" sz="2800" kern="10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具体阐释</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37851">
                <a:tc>
                  <a:txBody>
                    <a:bodyPr/>
                    <a:lstStyle/>
                    <a:p>
                      <a:pPr algn="ctr">
                        <a:lnSpc>
                          <a:spcPct val="120000"/>
                        </a:lnSpc>
                        <a:spcBef>
                          <a:spcPts val="0"/>
                        </a:spcBef>
                        <a:spcAft>
                          <a:spcPts val="0"/>
                        </a:spcAft>
                      </a:pPr>
                      <a:r>
                        <a:rPr lang="en-US" altLang="zh-CN"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01</a:t>
                      </a:r>
                    </a:p>
                    <a:p>
                      <a:pPr algn="ctr">
                        <a:lnSpc>
                          <a:spcPct val="120000"/>
                        </a:lnSpc>
                        <a:spcBef>
                          <a:spcPts val="0"/>
                        </a:spcBef>
                        <a:spcAft>
                          <a:spcPts val="0"/>
                        </a:spcAft>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标题本身</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spcBef>
                          <a:spcPts val="1400"/>
                        </a:spcBef>
                        <a:spcAft>
                          <a:spcPts val="1450"/>
                        </a:spcAft>
                      </a:pPr>
                      <a:endParaRPr lang="zh-CN" altLang="en-US" sz="2400" kern="100" dirty="0">
                        <a:solidFill>
                          <a:srgbClr val="AE4C2E"/>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01618">
                <a:tc>
                  <a:txBody>
                    <a:bodyPr/>
                    <a:lstStyle/>
                    <a:p>
                      <a:pPr algn="ctr">
                        <a:lnSpc>
                          <a:spcPct val="120000"/>
                        </a:lnSpc>
                        <a:spcBef>
                          <a:spcPts val="0"/>
                        </a:spcBef>
                        <a:spcAft>
                          <a:spcPts val="0"/>
                        </a:spcAft>
                      </a:pPr>
                      <a:r>
                        <a:rPr lang="en-US" altLang="zh-CN"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02</a:t>
                      </a:r>
                    </a:p>
                    <a:p>
                      <a:pPr algn="ctr">
                        <a:lnSpc>
                          <a:spcPct val="120000"/>
                        </a:lnSpc>
                        <a:spcBef>
                          <a:spcPts val="0"/>
                        </a:spcBef>
                        <a:spcAft>
                          <a:spcPts val="0"/>
                        </a:spcAft>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写作内容</a:t>
                      </a:r>
                      <a:r>
                        <a:rPr 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 </a:t>
                      </a:r>
                      <a:endParaRPr lang="zh-CN" sz="2800" b="1"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pPr>
                      <a:endParaRPr lang="zh-CN" altLang="en-US" sz="2400" kern="100" dirty="0">
                        <a:solidFill>
                          <a:schemeClr val="tx1"/>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9" name="文本框 8"/>
          <p:cNvSpPr txBox="1"/>
          <p:nvPr/>
        </p:nvSpPr>
        <p:spPr>
          <a:xfrm>
            <a:off x="2555896" y="1880052"/>
            <a:ext cx="8746498" cy="1599733"/>
          </a:xfrm>
          <a:prstGeom prst="rect">
            <a:avLst/>
          </a:prstGeom>
          <a:noFill/>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以</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词组或短语为标题</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的，要注意词语的</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引申义、比喻义、象征义</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等；以</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语句为标题</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的，要注意标题的</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表层含义</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和在文中的</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深层含义</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11" name="文本框 10"/>
          <p:cNvSpPr txBox="1"/>
          <p:nvPr/>
        </p:nvSpPr>
        <p:spPr>
          <a:xfrm>
            <a:off x="2555896" y="3686530"/>
            <a:ext cx="8746498" cy="2633863"/>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思考标题是否点明了写作对象的特点或写作内容。</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有的标题直接点明了写作对象，解答时要特别关注该对象的特点，探究作者为何写这一对象。有的标题在对象前添加了修饰或者限制性词语，解答时要注意</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通过修饰语，结合文章内容揣摩其内在含义，明确作者的观点和态度</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from="0" to="1" calcmode="lin" valueType="num">
                                      <p:cBhvr>
                                        <p:cTn id="7" dur="10" fill="hold">
                                          <p:stCondLst>
                                            <p:cond delay="0"/>
                                          </p:stCondLst>
                                        </p:cTn>
                                        <p:tgtEl>
                                          <p:spTgt spid="9"/>
                                        </p:tgtEl>
                                        <p:attrNameLst>
                                          <p:attrName>style.opacity</p:attrName>
                                        </p:attrNameLst>
                                      </p:cBhvr>
                                    </p:anim>
                                    <p:anim to="" calcmode="lin" valueType="num">
                                      <p:cBhvr>
                                        <p:cTn id="8"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from="0" to="1" calcmode="lin" valueType="num">
                                      <p:cBhvr>
                                        <p:cTn id="13" dur="10" fill="hold">
                                          <p:stCondLst>
                                            <p:cond delay="0"/>
                                          </p:stCondLst>
                                        </p:cTn>
                                        <p:tgtEl>
                                          <p:spTgt spid="11"/>
                                        </p:tgtEl>
                                        <p:attrNameLst>
                                          <p:attrName>style.opacity</p:attrName>
                                        </p:attrNameLst>
                                      </p:cBhvr>
                                    </p:anim>
                                    <p:anim to="" calcmode="lin" valueType="num">
                                      <p:cBhvr>
                                        <p:cTn id="14"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5"/>
            <a:ext cx="11214100" cy="4956154"/>
          </a:xfrm>
          <a:prstGeom prst="roundRect">
            <a:avLst>
              <a:gd name="adj" fmla="val 1490"/>
            </a:avLst>
          </a:prstGeom>
          <a:blipFill>
            <a:blip r:embed="rId3">
              <a:extLst>
                <a:ext uri="{BEBA8EAE-BF5A-486C-A8C5-ECC9F3942E4B}">
                  <a14:imgProps xmlns:a14="http://schemas.microsoft.com/office/drawing/2010/main">
                    <a14:imgLayer r:embed="rId4">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latin typeface="Arial" panose="020B0604020202090204"/>
              <a:ea typeface="等线"/>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graphicFrame>
        <p:nvGraphicFramePr>
          <p:cNvPr id="3" name="表格 2"/>
          <p:cNvGraphicFramePr>
            <a:graphicFrameLocks noGrp="1"/>
          </p:cNvGraphicFramePr>
          <p:nvPr>
            <p:custDataLst>
              <p:tags r:id="rId1"/>
            </p:custDataLst>
            <p:extLst>
              <p:ext uri="{D42A27DB-BD31-4B8C-83A1-F6EECF244321}">
                <p14:modId xmlns:p14="http://schemas.microsoft.com/office/powerpoint/2010/main" val="3085997853"/>
              </p:ext>
            </p:extLst>
          </p:nvPr>
        </p:nvGraphicFramePr>
        <p:xfrm>
          <a:off x="623888" y="1171817"/>
          <a:ext cx="10944224" cy="4620947"/>
        </p:xfrm>
        <a:graphic>
          <a:graphicData uri="http://schemas.openxmlformats.org/drawingml/2006/table">
            <a:tbl>
              <a:tblPr firstRow="1" firstCol="1" bandRow="1">
                <a:tableStyleId>{5C22544A-7EE6-4342-B048-85BDC9FD1C3A}</a:tableStyleId>
              </a:tblPr>
              <a:tblGrid>
                <a:gridCol w="1800530">
                  <a:extLst>
                    <a:ext uri="{9D8B030D-6E8A-4147-A177-3AD203B41FA5}">
                      <a16:colId xmlns:a16="http://schemas.microsoft.com/office/drawing/2014/main" val="20000"/>
                    </a:ext>
                  </a:extLst>
                </a:gridCol>
                <a:gridCol w="9143694">
                  <a:extLst>
                    <a:ext uri="{9D8B030D-6E8A-4147-A177-3AD203B41FA5}">
                      <a16:colId xmlns:a16="http://schemas.microsoft.com/office/drawing/2014/main" val="20001"/>
                    </a:ext>
                  </a:extLst>
                </a:gridCol>
              </a:tblGrid>
              <a:tr h="697882">
                <a:tc>
                  <a:txBody>
                    <a:bodyPr/>
                    <a:lstStyle/>
                    <a:p>
                      <a:pPr algn="ctr">
                        <a:lnSpc>
                          <a:spcPct val="150000"/>
                        </a:lnSpc>
                        <a:spcAft>
                          <a:spcPct val="0"/>
                        </a:spcAft>
                      </a:pPr>
                      <a:r>
                        <a:rPr lang="zh-CN"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结构技巧</a:t>
                      </a:r>
                      <a:endParaRPr lang="zh-CN" sz="2800" b="1" kern="100" dirty="0">
                        <a:solidFill>
                          <a:srgbClr val="E2E8E3"/>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ct val="0"/>
                        </a:spcAft>
                      </a:pPr>
                      <a:r>
                        <a:rPr lang="zh-CN"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方式</a:t>
                      </a:r>
                      <a:r>
                        <a:rPr lang="zh-CN" altLang="en-US"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及</a:t>
                      </a:r>
                      <a:r>
                        <a:rPr lang="zh-CN"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作用</a:t>
                      </a:r>
                      <a:endParaRPr lang="zh-CN" sz="2800" b="1" kern="100" dirty="0">
                        <a:solidFill>
                          <a:srgbClr val="E2E8E3"/>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14385">
                <a:tc>
                  <a:txBody>
                    <a:bodyPr/>
                    <a:lstStyle/>
                    <a:p>
                      <a:pPr algn="ctr">
                        <a:lnSpc>
                          <a:spcPct val="150000"/>
                        </a:lnSpc>
                        <a:spcAft>
                          <a:spcPct val="0"/>
                        </a:spcAft>
                      </a:pPr>
                      <a:r>
                        <a:rPr lang="zh-CN" sz="2800" b="1"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铺垫</a:t>
                      </a:r>
                      <a:endParaRPr lang="zh-CN" sz="2800" b="1" kern="100" dirty="0">
                        <a:solidFill>
                          <a:srgbClr val="4F635A"/>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nchor="ctr">
                    <a:lnL w="12700" cap="flat" cmpd="sng" algn="ctr">
                      <a:noFill/>
                      <a:prstDash val="solid"/>
                      <a:round/>
                      <a:headEnd type="none" w="med" len="med"/>
                      <a:tailEnd type="none" w="med" len="med"/>
                    </a:lnL>
                    <a:lnR w="12700" cap="flat" cmpd="sng" algn="ctr">
                      <a:solidFill>
                        <a:srgbClr val="4F635A"/>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a:lnSpc>
                          <a:spcPct val="120000"/>
                        </a:lnSpc>
                        <a:spcAft>
                          <a:spcPct val="0"/>
                        </a:spcAft>
                      </a:pP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为表现主要内容提前做基础性描写</a:t>
                      </a:r>
                      <a:r>
                        <a:rPr lang="zh-CN" altLang="en-US"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a:t>
                      </a: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通过叙事、写人、</a:t>
                      </a:r>
                      <a:endParaRPr lang="en-US" alt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20000"/>
                        </a:lnSpc>
                        <a:spcAft>
                          <a:spcPct val="0"/>
                        </a:spcAft>
                      </a:pP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描景引出重要内容</a:t>
                      </a:r>
                      <a:r>
                        <a:rPr lang="zh-CN" altLang="en-US"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a:t>
                      </a: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烘托人或事</a:t>
                      </a: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zh-CN"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突出</a:t>
                      </a: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形象，</a:t>
                      </a:r>
                      <a:r>
                        <a:rPr lang="zh-CN" altLang="zh-CN"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深化</a:t>
                      </a: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主题</a:t>
                      </a: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a:t>
                      </a:r>
                      <a:endParaRPr lang="zh-CN" sz="2800" b="0" kern="100" dirty="0">
                        <a:solidFill>
                          <a:srgbClr val="4F635A"/>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nchor="ctr">
                    <a:lnL w="12700" cap="flat" cmpd="sng" algn="ctr">
                      <a:solidFill>
                        <a:srgbClr val="4F635A"/>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04340">
                <a:tc>
                  <a:txBody>
                    <a:bodyPr/>
                    <a:lstStyle/>
                    <a:p>
                      <a:pPr algn="ctr">
                        <a:lnSpc>
                          <a:spcPct val="150000"/>
                        </a:lnSpc>
                        <a:spcAft>
                          <a:spcPct val="0"/>
                        </a:spcAft>
                      </a:pPr>
                      <a:r>
                        <a:rPr lang="zh-CN" sz="2800" b="1"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伏笔</a:t>
                      </a:r>
                      <a:endParaRPr lang="zh-CN" sz="2800" b="1" kern="100" dirty="0">
                        <a:solidFill>
                          <a:srgbClr val="4F635A"/>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nchor="ctr">
                    <a:lnL w="12700" cap="flat" cmpd="sng" algn="ctr">
                      <a:noFill/>
                      <a:prstDash val="solid"/>
                      <a:round/>
                      <a:headEnd type="none" w="med" len="med"/>
                      <a:tailEnd type="none" w="med" len="med"/>
                    </a:lnL>
                    <a:lnR w="12700" cap="flat" cmpd="sng" algn="ctr">
                      <a:solidFill>
                        <a:srgbClr val="4F635A"/>
                      </a:solidFill>
                      <a:prstDash val="dash"/>
                      <a:round/>
                      <a:headEnd type="none" w="med" len="med"/>
                      <a:tailEnd type="none" w="med" len="med"/>
                    </a:lnR>
                    <a:lnT w="12700" cap="flat" cmpd="sng" algn="ctr">
                      <a:solidFill>
                        <a:srgbClr val="4F635A"/>
                      </a:solidFill>
                      <a:prstDash val="dash"/>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a:lnSpc>
                          <a:spcPct val="120000"/>
                        </a:lnSpc>
                        <a:spcAft>
                          <a:spcPct val="0"/>
                        </a:spcAft>
                      </a:pP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交代含蓄</a:t>
                      </a:r>
                      <a:r>
                        <a:rPr lang="zh-CN" altLang="en-US"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a:t>
                      </a: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在文章的前面</a:t>
                      </a:r>
                      <a:r>
                        <a:rPr lang="zh-CN" altLang="en-US"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对</a:t>
                      </a: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表现对象预先作出暗示</a:t>
                      </a:r>
                      <a:r>
                        <a:rPr lang="zh-CN" altLang="en-US"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20000"/>
                        </a:lnSpc>
                        <a:spcAft>
                          <a:spcPct val="0"/>
                        </a:spcAft>
                      </a:pP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不至于突兀。</a:t>
                      </a:r>
                      <a:r>
                        <a:rPr lang="zh-CN" altLang="en-US"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使</a:t>
                      </a: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全文达到结构严谨、内容发展合理的效果。</a:t>
                      </a:r>
                      <a:endParaRPr lang="zh-CN" sz="2800" b="0" kern="100" dirty="0">
                        <a:solidFill>
                          <a:srgbClr val="4F635A"/>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nchor="ctr">
                    <a:lnL w="12700" cap="flat" cmpd="sng" algn="ctr">
                      <a:solidFill>
                        <a:srgbClr val="4F635A"/>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rgbClr val="4F635A"/>
                      </a:solidFill>
                      <a:prstDash val="dash"/>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304340">
                <a:tc>
                  <a:txBody>
                    <a:bodyPr/>
                    <a:lstStyle/>
                    <a:p>
                      <a:pPr algn="ctr">
                        <a:lnSpc>
                          <a:spcPct val="150000"/>
                        </a:lnSpc>
                        <a:spcAft>
                          <a:spcPct val="0"/>
                        </a:spcAft>
                      </a:pPr>
                      <a:r>
                        <a:rPr lang="zh-CN" sz="2800" b="1"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照应</a:t>
                      </a:r>
                      <a:endParaRPr lang="zh-CN" sz="2800" b="1" kern="100" dirty="0">
                        <a:solidFill>
                          <a:srgbClr val="4F635A"/>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nchor="ctr">
                    <a:lnL w="12700" cap="flat" cmpd="sng" algn="ctr">
                      <a:noFill/>
                      <a:prstDash val="solid"/>
                      <a:round/>
                      <a:headEnd type="none" w="med" len="med"/>
                      <a:tailEnd type="none" w="med" len="med"/>
                    </a:lnL>
                    <a:lnR w="12700" cap="flat" cmpd="sng" algn="ctr">
                      <a:solidFill>
                        <a:srgbClr val="4F635A"/>
                      </a:solidFill>
                      <a:prstDash val="dash"/>
                      <a:round/>
                      <a:headEnd type="none" w="med" len="med"/>
                      <a:tailEnd type="none" w="med" len="med"/>
                    </a:lnR>
                    <a:lnT w="12700" cap="flat" cmpd="sng" algn="ctr">
                      <a:solidFill>
                        <a:srgbClr val="4F635A"/>
                      </a:solidFill>
                      <a:prstDash val="dash"/>
                      <a:round/>
                      <a:headEnd type="none" w="med" len="med"/>
                      <a:tailEnd type="none" w="med" len="med"/>
                    </a:lnT>
                    <a:lnB w="38100" cap="flat" cmpd="sng" algn="ctr">
                      <a:solidFill>
                        <a:srgbClr val="4F635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20000"/>
                        </a:lnSpc>
                        <a:spcAft>
                          <a:spcPct val="0"/>
                        </a:spcAft>
                      </a:pP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文章前后内容的相互关照和呼应。前面提到的内容</a:t>
                      </a:r>
                      <a:r>
                        <a:rPr lang="zh-CN" altLang="en-US"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20000"/>
                        </a:lnSpc>
                        <a:spcAft>
                          <a:spcPct val="0"/>
                        </a:spcAft>
                      </a:pP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后面有着落</a:t>
                      </a:r>
                      <a:r>
                        <a:rPr lang="zh-CN" altLang="en-US"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a:t>
                      </a: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前后呼应</a:t>
                      </a:r>
                      <a:r>
                        <a:rPr lang="zh-CN" altLang="en-US"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a:t>
                      </a:r>
                      <a:r>
                        <a:rPr lang="zh-CN" sz="2800" b="0"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使结构严谨。</a:t>
                      </a:r>
                      <a:endParaRPr lang="zh-CN" sz="2800" b="0" kern="100" dirty="0">
                        <a:solidFill>
                          <a:srgbClr val="4F635A"/>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nchor="ctr">
                    <a:lnL w="12700" cap="flat" cmpd="sng" algn="ctr">
                      <a:solidFill>
                        <a:srgbClr val="4F635A"/>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rgbClr val="4F635A"/>
                      </a:solidFill>
                      <a:prstDash val="dash"/>
                      <a:round/>
                      <a:headEnd type="none" w="med" len="med"/>
                      <a:tailEnd type="none" w="med" len="med"/>
                    </a:lnT>
                    <a:lnB w="38100" cap="flat" cmpd="sng" algn="ctr">
                      <a:solidFill>
                        <a:srgbClr val="4F635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en-US" altLang="zh-CN" dirty="0">
                <a:sym typeface="微软雅黑" panose="020B0503020204020204" pitchFamily="34" charset="-122"/>
              </a:rPr>
              <a:t>4.</a:t>
            </a:r>
            <a:r>
              <a:rPr lang="zh-CN" altLang="en-US" dirty="0">
                <a:sym typeface="微软雅黑" panose="020B0503020204020204" pitchFamily="34" charset="-122"/>
              </a:rPr>
              <a:t>行文结构技巧及作用</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CAB8"/>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4"/>
            <a:ext cx="11214100" cy="5578634"/>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3600" b="1" i="0" u="none" strike="noStrike" kern="1200" cap="none" spc="0" normalizeH="0" baseline="0" noProof="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标题类题型答题“六思考”</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sp>
        <p:nvSpPr>
          <p:cNvPr id="3" name="矩形: 圆角 2"/>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6" name="表格 5"/>
          <p:cNvGraphicFramePr>
            <a:graphicFrameLocks noGrp="1"/>
          </p:cNvGraphicFramePr>
          <p:nvPr/>
        </p:nvGraphicFramePr>
        <p:xfrm>
          <a:off x="623889" y="1201312"/>
          <a:ext cx="10927645" cy="5108047"/>
        </p:xfrm>
        <a:graphic>
          <a:graphicData uri="http://schemas.openxmlformats.org/drawingml/2006/table">
            <a:tbl>
              <a:tblPr firstRow="1" firstCol="1" bandRow="1">
                <a:tableStyleId>{5C22544A-7EE6-4342-B048-85BDC9FD1C3A}</a:tableStyleId>
              </a:tblPr>
              <a:tblGrid>
                <a:gridCol w="2084587">
                  <a:extLst>
                    <a:ext uri="{9D8B030D-6E8A-4147-A177-3AD203B41FA5}">
                      <a16:colId xmlns:a16="http://schemas.microsoft.com/office/drawing/2014/main" val="20000"/>
                    </a:ext>
                  </a:extLst>
                </a:gridCol>
                <a:gridCol w="8843058">
                  <a:extLst>
                    <a:ext uri="{9D8B030D-6E8A-4147-A177-3AD203B41FA5}">
                      <a16:colId xmlns:a16="http://schemas.microsoft.com/office/drawing/2014/main" val="20001"/>
                    </a:ext>
                  </a:extLst>
                </a:gridCol>
              </a:tblGrid>
              <a:tr h="560102">
                <a:tc>
                  <a:txBody>
                    <a:bodyPr/>
                    <a:lstStyle/>
                    <a:p>
                      <a:pPr algn="ctr">
                        <a:lnSpc>
                          <a:spcPct val="130000"/>
                        </a:lnSpc>
                      </a:pPr>
                      <a:r>
                        <a:rPr lang="zh-CN" altLang="en-US" sz="2800" kern="10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思考角度</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altLang="en-US" sz="2800" kern="10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具体阐释</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174454">
                <a:tc>
                  <a:txBody>
                    <a:bodyPr/>
                    <a:lstStyle/>
                    <a:p>
                      <a:pPr algn="ctr">
                        <a:lnSpc>
                          <a:spcPct val="130000"/>
                        </a:lnSpc>
                        <a:spcBef>
                          <a:spcPts val="0"/>
                        </a:spcBef>
                        <a:spcAft>
                          <a:spcPts val="0"/>
                        </a:spcAft>
                      </a:pPr>
                      <a:r>
                        <a:rPr lang="en-US" altLang="zh-CN"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03</a:t>
                      </a:r>
                    </a:p>
                    <a:p>
                      <a:pPr algn="ctr">
                        <a:lnSpc>
                          <a:spcPct val="130000"/>
                        </a:lnSpc>
                        <a:spcBef>
                          <a:spcPts val="0"/>
                        </a:spcBef>
                        <a:spcAft>
                          <a:spcPts val="0"/>
                        </a:spcAft>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作者情感</a:t>
                      </a:r>
                    </a:p>
                    <a:p>
                      <a:pPr algn="ctr">
                        <a:lnSpc>
                          <a:spcPct val="130000"/>
                        </a:lnSpc>
                        <a:spcBef>
                          <a:spcPts val="0"/>
                        </a:spcBef>
                        <a:spcAft>
                          <a:spcPts val="0"/>
                        </a:spcAft>
                      </a:pPr>
                      <a:r>
                        <a:rPr lang="en-US" altLang="zh-CN"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态度</a:t>
                      </a:r>
                      <a:r>
                        <a:rPr lang="en-US" altLang="zh-CN"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spcBef>
                          <a:spcPts val="1400"/>
                        </a:spcBef>
                        <a:spcAft>
                          <a:spcPts val="1450"/>
                        </a:spcAft>
                      </a:pPr>
                      <a:endParaRPr lang="zh-CN" altLang="en-US" sz="2400" kern="100" dirty="0">
                        <a:solidFill>
                          <a:srgbClr val="AE4C2E"/>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73491">
                <a:tc>
                  <a:txBody>
                    <a:bodyPr/>
                    <a:lstStyle/>
                    <a:p>
                      <a:pPr algn="ctr">
                        <a:lnSpc>
                          <a:spcPct val="130000"/>
                        </a:lnSpc>
                      </a:pPr>
                      <a:r>
                        <a:rPr lang="en-US" altLang="zh-CN"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04</a:t>
                      </a:r>
                    </a:p>
                    <a:p>
                      <a:pPr algn="ctr">
                        <a:lnSpc>
                          <a:spcPct val="130000"/>
                        </a:lnSpc>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文章主旨</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pPr>
                      <a:endParaRPr lang="zh-CN" altLang="en-US" sz="2400" kern="100" dirty="0">
                        <a:solidFill>
                          <a:schemeClr val="tx1"/>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9" name="文本框 8"/>
          <p:cNvSpPr txBox="1"/>
          <p:nvPr/>
        </p:nvSpPr>
        <p:spPr>
          <a:xfrm>
            <a:off x="2835902" y="2107191"/>
            <a:ext cx="8568000" cy="1599733"/>
          </a:xfrm>
          <a:prstGeom prst="rect">
            <a:avLst/>
          </a:prstGeom>
          <a:noFill/>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思考标题是否表达了作者的主观感情和态度。</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要特别注意</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标题中表达感情的词语</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，这些词语往往是作者对描写对象的主体特征内在感情的一种概括。</a:t>
            </a:r>
          </a:p>
        </p:txBody>
      </p:sp>
      <p:sp>
        <p:nvSpPr>
          <p:cNvPr id="11" name="文本框 10"/>
          <p:cNvSpPr txBox="1"/>
          <p:nvPr/>
        </p:nvSpPr>
        <p:spPr>
          <a:xfrm>
            <a:off x="2835902" y="4384609"/>
            <a:ext cx="8568000" cy="1599733"/>
          </a:xfrm>
          <a:prstGeom prst="rect">
            <a:avLst/>
          </a:prstGeom>
          <a:noFill/>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思考标题是否揭示了文章的主旨或哲理。</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有些标题是</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以句子的形式呈现</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的，这种情况下</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标题常常就是主旨的表达或哲理的启示</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from="0" to="1" calcmode="lin" valueType="num">
                                      <p:cBhvr>
                                        <p:cTn id="7" dur="10" fill="hold">
                                          <p:stCondLst>
                                            <p:cond delay="0"/>
                                          </p:stCondLst>
                                        </p:cTn>
                                        <p:tgtEl>
                                          <p:spTgt spid="9"/>
                                        </p:tgtEl>
                                        <p:attrNameLst>
                                          <p:attrName>style.opacity</p:attrName>
                                        </p:attrNameLst>
                                      </p:cBhvr>
                                    </p:anim>
                                    <p:anim to="" calcmode="lin" valueType="num">
                                      <p:cBhvr>
                                        <p:cTn id="8"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from="0" to="1" calcmode="lin" valueType="num">
                                      <p:cBhvr>
                                        <p:cTn id="13" dur="10" fill="hold">
                                          <p:stCondLst>
                                            <p:cond delay="0"/>
                                          </p:stCondLst>
                                        </p:cTn>
                                        <p:tgtEl>
                                          <p:spTgt spid="11"/>
                                        </p:tgtEl>
                                        <p:attrNameLst>
                                          <p:attrName>style.opacity</p:attrName>
                                        </p:attrNameLst>
                                      </p:cBhvr>
                                    </p:anim>
                                    <p:anim to="" calcmode="lin" valueType="num">
                                      <p:cBhvr>
                                        <p:cTn id="14"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4"/>
            <a:ext cx="11214100" cy="5578634"/>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Arial" panose="020B0604020202090204"/>
              <a:ea typeface="等线"/>
              <a:cs typeface="+mn-cs"/>
            </a:endParaRPr>
          </a:p>
        </p:txBody>
      </p:sp>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3600" b="1" i="0" u="none" strike="noStrike" kern="1200" cap="none" spc="0" normalizeH="0" baseline="0" noProof="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标题类题型答题“六思考”</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CAB8"/>
              </a:solidFill>
              <a:effectLst/>
              <a:uLnTx/>
              <a:uFillTx/>
              <a:latin typeface="Arial" panose="020B0604020202090204"/>
              <a:ea typeface="等线"/>
              <a:cs typeface="+mn-cs"/>
            </a:endParaRPr>
          </a:p>
        </p:txBody>
      </p:sp>
      <p:sp>
        <p:nvSpPr>
          <p:cNvPr id="3" name="矩形: 圆角 2"/>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noFill/>
              <a:effectLst/>
              <a:uLnTx/>
              <a:uFillTx/>
              <a:latin typeface="Arial" panose="020B0604020202090204" pitchFamily="34" charset="0"/>
              <a:ea typeface="微软雅黑" panose="020B0503020204020204" pitchFamily="34" charset="-122"/>
              <a:cs typeface="+mn-cs"/>
            </a:endParaRPr>
          </a:p>
        </p:txBody>
      </p:sp>
      <p:graphicFrame>
        <p:nvGraphicFramePr>
          <p:cNvPr id="6" name="表格 5"/>
          <p:cNvGraphicFramePr>
            <a:graphicFrameLocks noGrp="1"/>
          </p:cNvGraphicFramePr>
          <p:nvPr>
            <p:extLst>
              <p:ext uri="{D42A27DB-BD31-4B8C-83A1-F6EECF244321}">
                <p14:modId xmlns:p14="http://schemas.microsoft.com/office/powerpoint/2010/main" val="1433349058"/>
              </p:ext>
            </p:extLst>
          </p:nvPr>
        </p:nvGraphicFramePr>
        <p:xfrm>
          <a:off x="623889" y="1201313"/>
          <a:ext cx="10927645" cy="5291346"/>
        </p:xfrm>
        <a:graphic>
          <a:graphicData uri="http://schemas.openxmlformats.org/drawingml/2006/table">
            <a:tbl>
              <a:tblPr firstRow="1" firstCol="1" bandRow="1">
                <a:tableStyleId>{5C22544A-7EE6-4342-B048-85BDC9FD1C3A}</a:tableStyleId>
              </a:tblPr>
              <a:tblGrid>
                <a:gridCol w="2084587">
                  <a:extLst>
                    <a:ext uri="{9D8B030D-6E8A-4147-A177-3AD203B41FA5}">
                      <a16:colId xmlns:a16="http://schemas.microsoft.com/office/drawing/2014/main" val="20000"/>
                    </a:ext>
                  </a:extLst>
                </a:gridCol>
                <a:gridCol w="8843058">
                  <a:extLst>
                    <a:ext uri="{9D8B030D-6E8A-4147-A177-3AD203B41FA5}">
                      <a16:colId xmlns:a16="http://schemas.microsoft.com/office/drawing/2014/main" val="20001"/>
                    </a:ext>
                  </a:extLst>
                </a:gridCol>
              </a:tblGrid>
              <a:tr h="541886">
                <a:tc>
                  <a:txBody>
                    <a:bodyPr/>
                    <a:lstStyle/>
                    <a:p>
                      <a:pPr algn="ctr">
                        <a:lnSpc>
                          <a:spcPct val="130000"/>
                        </a:lnSpc>
                      </a:pPr>
                      <a:r>
                        <a:rPr lang="zh-CN" altLang="en-US" sz="2800" kern="10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思考角度</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pPr>
                      <a:r>
                        <a:rPr lang="zh-CN" altLang="en-US" sz="2800" kern="100">
                          <a:solidFill>
                            <a:srgbClr val="F7F6F4"/>
                          </a:solidFill>
                          <a:effectLst/>
                          <a:latin typeface="微软雅黑" panose="020B0503020204020204" pitchFamily="34" charset="-122"/>
                          <a:ea typeface="微软雅黑" panose="020B0503020204020204" pitchFamily="34" charset="-122"/>
                          <a:sym typeface="微软雅黑" panose="020B0503020204020204" pitchFamily="34" charset="-122"/>
                        </a:rPr>
                        <a:t>具体阐释</a:t>
                      </a: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17740">
                <a:tc>
                  <a:txBody>
                    <a:bodyPr/>
                    <a:lstStyle/>
                    <a:p>
                      <a:pPr algn="ctr">
                        <a:lnSpc>
                          <a:spcPct val="130000"/>
                        </a:lnSpc>
                        <a:spcBef>
                          <a:spcPts val="0"/>
                        </a:spcBef>
                        <a:spcAft>
                          <a:spcPts val="0"/>
                        </a:spcAft>
                      </a:pPr>
                      <a:r>
                        <a:rPr lang="en-US" altLang="zh-CN"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05</a:t>
                      </a:r>
                    </a:p>
                    <a:p>
                      <a:pPr algn="ctr">
                        <a:lnSpc>
                          <a:spcPct val="130000"/>
                        </a:lnSpc>
                        <a:spcBef>
                          <a:spcPts val="0"/>
                        </a:spcBef>
                        <a:spcAft>
                          <a:spcPts val="0"/>
                        </a:spcAft>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结构思路</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l">
                        <a:lnSpc>
                          <a:spcPct val="130000"/>
                        </a:lnSpc>
                        <a:spcBef>
                          <a:spcPts val="1400"/>
                        </a:spcBef>
                        <a:spcAft>
                          <a:spcPts val="1450"/>
                        </a:spcAft>
                      </a:pPr>
                      <a:endParaRPr lang="zh-CN" altLang="en-US" sz="2400" kern="100" dirty="0">
                        <a:solidFill>
                          <a:srgbClr val="AE4C2E"/>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635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31720">
                <a:tc>
                  <a:txBody>
                    <a:bodyPr/>
                    <a:lstStyle/>
                    <a:p>
                      <a:pPr algn="ctr">
                        <a:lnSpc>
                          <a:spcPct val="130000"/>
                        </a:lnSpc>
                      </a:pPr>
                      <a:r>
                        <a:rPr lang="en-US" altLang="zh-CN"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06</a:t>
                      </a:r>
                    </a:p>
                    <a:p>
                      <a:pPr algn="ctr">
                        <a:lnSpc>
                          <a:spcPct val="130000"/>
                        </a:lnSpc>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从手法和</a:t>
                      </a:r>
                      <a:endParaRPr lang="en-US" altLang="zh-CN"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30000"/>
                        </a:lnSpc>
                      </a:pPr>
                      <a:r>
                        <a:rPr lang="zh-CN" altLang="en-US" sz="2800" kern="100" dirty="0">
                          <a:solidFill>
                            <a:srgbClr val="566C62"/>
                          </a:solidFill>
                          <a:effectLst/>
                          <a:latin typeface="微软雅黑" panose="020B0503020204020204" pitchFamily="34" charset="-122"/>
                          <a:ea typeface="微软雅黑" panose="020B0503020204020204" pitchFamily="34" charset="-122"/>
                          <a:sym typeface="微软雅黑" panose="020B0503020204020204" pitchFamily="34" charset="-122"/>
                        </a:rPr>
                        <a:t>读者的角度</a:t>
                      </a:r>
                    </a:p>
                  </a:txBody>
                  <a:tcPr marL="68580" marR="68580" marT="0" marB="0" anchor="ctr">
                    <a:lnL w="12700" cap="flat" cmpd="sng" algn="ctr">
                      <a:no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130000"/>
                        </a:lnSpc>
                      </a:pPr>
                      <a:endParaRPr lang="zh-CN" altLang="en-US" sz="2400" kern="100" dirty="0">
                        <a:solidFill>
                          <a:schemeClr val="tx1"/>
                        </a:solidFill>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txBody>
                  <a:tcPr marL="68580" marR="68580" marT="0" marB="0" anchor="ctr">
                    <a:lnL w="6350" cap="flat" cmpd="sng" algn="ctr">
                      <a:solidFill>
                        <a:srgbClr val="566C62"/>
                      </a:solidFill>
                      <a:prstDash val="solid"/>
                      <a:round/>
                      <a:headEnd type="none" w="med" len="med"/>
                      <a:tailEnd type="none" w="med" len="med"/>
                    </a:lnL>
                    <a:lnR w="6350" cap="flat" cmpd="sng" algn="ctr">
                      <a:solidFill>
                        <a:srgbClr val="566C62"/>
                      </a:solidFill>
                      <a:prstDash val="solid"/>
                      <a:round/>
                      <a:headEnd type="none" w="med" len="med"/>
                      <a:tailEnd type="none" w="med" len="med"/>
                    </a:lnR>
                    <a:lnT w="6350" cap="flat" cmpd="sng" algn="ctr">
                      <a:solidFill>
                        <a:srgbClr val="566C62"/>
                      </a:solidFill>
                      <a:prstDash val="solid"/>
                      <a:round/>
                      <a:headEnd type="none" w="med" len="med"/>
                      <a:tailEnd type="none" w="med" len="med"/>
                    </a:lnT>
                    <a:lnB w="38100" cap="flat" cmpd="sng" algn="ctr">
                      <a:solidFill>
                        <a:srgbClr val="566C6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9" name="文本框 8"/>
          <p:cNvSpPr txBox="1"/>
          <p:nvPr/>
        </p:nvSpPr>
        <p:spPr>
          <a:xfrm>
            <a:off x="2743305" y="1972539"/>
            <a:ext cx="8715632" cy="2116798"/>
          </a:xfrm>
          <a:prstGeom prst="rect">
            <a:avLst/>
          </a:prstGeom>
          <a:noFill/>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思考标题是否表明了文章的线索或暗示了结构思路。</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从构思看，</a:t>
            </a: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写景状物的散文</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如果</a:t>
            </a: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以写作对象为标题</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，这个</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写作对象常常就是文章的线索</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，并能够设定全文的结构思路。</a:t>
            </a:r>
          </a:p>
        </p:txBody>
      </p:sp>
      <p:sp>
        <p:nvSpPr>
          <p:cNvPr id="11" name="文本框 10"/>
          <p:cNvSpPr txBox="1"/>
          <p:nvPr/>
        </p:nvSpPr>
        <p:spPr>
          <a:xfrm>
            <a:off x="2743305" y="4560545"/>
            <a:ext cx="8715632" cy="1599733"/>
          </a:xfrm>
          <a:prstGeom prst="rect">
            <a:avLst/>
          </a:prstGeom>
          <a:noFill/>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9060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思考标题是否运用了双关、象征、借代、比喻等手法；以及标题给读者的感受：</a:t>
            </a:r>
            <a:r>
              <a:rPr kumimoji="0" lang="zh-CN" altLang="en-US" sz="2800" b="0" i="0" u="none" strike="noStrike" kern="1200" cap="none" spc="0" normalizeH="0" baseline="0" noProof="0" dirty="0">
                <a:ln>
                  <a:noFill/>
                </a:ln>
                <a:solidFill>
                  <a:srgbClr val="566C62"/>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吸引读者，激发读者想象，给读者留有回味余地等。</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from="0" to="1" calcmode="lin" valueType="num">
                                      <p:cBhvr>
                                        <p:cTn id="7" dur="10" fill="hold">
                                          <p:stCondLst>
                                            <p:cond delay="0"/>
                                          </p:stCondLst>
                                        </p:cTn>
                                        <p:tgtEl>
                                          <p:spTgt spid="9"/>
                                        </p:tgtEl>
                                        <p:attrNameLst>
                                          <p:attrName>style.opacity</p:attrName>
                                        </p:attrNameLst>
                                      </p:cBhvr>
                                    </p:anim>
                                    <p:anim to="" calcmode="lin" valueType="num">
                                      <p:cBhvr>
                                        <p:cTn id="8" dur="1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from="0" to="1" calcmode="lin" valueType="num">
                                      <p:cBhvr>
                                        <p:cTn id="13" dur="10" fill="hold">
                                          <p:stCondLst>
                                            <p:cond delay="0"/>
                                          </p:stCondLst>
                                        </p:cTn>
                                        <p:tgtEl>
                                          <p:spTgt spid="11"/>
                                        </p:tgtEl>
                                        <p:attrNameLst>
                                          <p:attrName>style.opacity</p:attrName>
                                        </p:attrNameLst>
                                      </p:cBhvr>
                                    </p:anim>
                                    <p:anim to="" calcmode="lin" valueType="num">
                                      <p:cBhvr>
                                        <p:cTn id="14" dur="1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868611"/>
            <a:ext cx="11214100" cy="557029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 name="文本框 2"/>
          <p:cNvSpPr txBox="1"/>
          <p:nvPr/>
        </p:nvSpPr>
        <p:spPr>
          <a:xfrm>
            <a:off x="1010653" y="1334425"/>
            <a:ext cx="10116151" cy="1082669"/>
          </a:xfrm>
          <a:prstGeom prst="rect">
            <a:avLst/>
          </a:prstGeom>
        </p:spPr>
        <p:txBody>
          <a:bodyPr wrap="square" rtlCol="0">
            <a:spAutoFit/>
          </a:bodyPr>
          <a:lstStyle>
            <a:defPPr>
              <a:defRPr lang="zh-CN"/>
            </a:defPPr>
            <a:lvl1pPr>
              <a:defRPr sz="3200" b="1">
                <a:solidFill>
                  <a:srgbClr val="C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(2019·</a:t>
            </a:r>
            <a:r>
              <a:rPr kumimoji="0" lang="zh-CN" altLang="en-US"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天津卷</a:t>
            </a:r>
            <a:r>
              <a:rPr kumimoji="0" lang="en-US" altLang="zh-CN"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萨丽娃姐姐的春天</a:t>
            </a:r>
            <a:r>
              <a:rPr kumimoji="0" lang="en-US" altLang="zh-CN"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1" i="0" u="none" strike="noStrike" kern="1200" cap="none" spc="0" normalizeH="0" baseline="0" noProof="0" dirty="0">
                <a:ln>
                  <a:noFill/>
                </a:ln>
                <a:solidFill>
                  <a:srgbClr val="4F635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文章的标题具有多重意蕴，请结合全文加以分析。</a:t>
            </a:r>
          </a:p>
        </p:txBody>
      </p:sp>
      <p:sp>
        <p:nvSpPr>
          <p:cNvPr id="5" name="文本框 4"/>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高考真题</a:t>
            </a:r>
            <a:endParaRPr kumimoji="0"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6" name="直接连接符 5"/>
          <p:cNvCxnSpPr/>
          <p:nvPr/>
        </p:nvCxnSpPr>
        <p:spPr>
          <a:xfrm>
            <a:off x="1116531" y="2667818"/>
            <a:ext cx="9904394" cy="0"/>
          </a:xfrm>
          <a:prstGeom prst="line">
            <a:avLst/>
          </a:prstGeom>
          <a:ln w="12700">
            <a:solidFill>
              <a:srgbClr val="4F635A"/>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010653" y="2885548"/>
            <a:ext cx="10237632" cy="2838534"/>
          </a:xfrm>
          <a:prstGeom prst="rect">
            <a:avLst/>
          </a:prstGeom>
          <a:noFill/>
          <a:ln w="9525">
            <a:noFill/>
          </a:ln>
        </p:spPr>
        <p:txBody>
          <a:bodyPr wrap="square">
            <a:spAutoFit/>
          </a:bodyPr>
          <a:lstStyle>
            <a:defPPr>
              <a:defRPr lang="zh-CN"/>
            </a:defPPr>
            <a:lvl1pPr algn="just">
              <a:lnSpc>
                <a:spcPct val="130000"/>
              </a:lnSpc>
              <a:defRPr sz="2800" kern="100">
                <a:latin typeface="微软雅黑" panose="020B0503020204020204" pitchFamily="34" charset="-122"/>
                <a:ea typeface="微软雅黑" panose="020B0503020204020204" pitchFamily="34" charset="-122"/>
                <a:cs typeface="Times New Roman" panose="02020503050405090304" pitchFamily="18" charset="0"/>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参考答案：</a:t>
            </a:r>
            <a:endParaRPr kumimoji="0" lang="en-US" altLang="zh-CN" sz="2800" b="1"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①呼伦贝尔草原大自然的春天；</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②羊羔生长期的春天；</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③萨丽娃事业的春天；</a:t>
            </a:r>
            <a:endParaRPr kumimoji="0" lang="en-US" altLang="zh-CN"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4C6057"/>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④以萨丽娃为代表的新一代牧民未来生活的春天。</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from="0" to="1" calcmode="lin" valueType="num">
                                      <p:cBhvr>
                                        <p:cTn id="7" dur="10" fill="hold">
                                          <p:stCondLst>
                                            <p:cond delay="0"/>
                                          </p:stCondLst>
                                        </p:cTn>
                                        <p:tgtEl>
                                          <p:spTgt spid="9">
                                            <p:txEl>
                                              <p:pRg st="0" end="0"/>
                                            </p:txEl>
                                          </p:spTgt>
                                        </p:tgtEl>
                                        <p:attrNameLst>
                                          <p:attrName>style.opacity</p:attrName>
                                        </p:attrNameLst>
                                      </p:cBhvr>
                                    </p:anim>
                                    <p:anim to="" calcmode="lin" valueType="num">
                                      <p:cBhvr>
                                        <p:cTn id="8" dur="10" fill="hold">
                                          <p:stCondLst>
                                            <p:cond delay="0"/>
                                          </p:stCondLst>
                                        </p:cTn>
                                        <p:tgtEl>
                                          <p:spTgt spid="9">
                                            <p:txEl>
                                              <p:pRg st="0" end="0"/>
                                            </p:txEl>
                                          </p:spTgt>
                                        </p:tgtEl>
                                        <p:attrNameLst>
                                          <p:attrName>ppt_x</p:attrName>
                                        </p:attrNameLst>
                                      </p:cBhvr>
                                      <p:tavLst>
                                        <p:tav tm="0" fmla="$">
                                          <p:val>
                                            <p:strVal val="#ppt_x-.05"/>
                                          </p:val>
                                        </p:tav>
                                        <p:tav tm="100000" fmla="$">
                                          <p:val>
                                            <p:strVal val="#ppt_x"/>
                                          </p:val>
                                        </p:tav>
                                      </p:tavLst>
                                    </p:anim>
                                  </p:childTnLst>
                                </p:cTn>
                              </p:par>
                            </p:childTnLst>
                          </p:cTn>
                        </p:par>
                        <p:par>
                          <p:cTn id="9" fill="hold">
                            <p:stCondLst>
                              <p:cond delay="10"/>
                            </p:stCondLst>
                            <p:childTnLst>
                              <p:par>
                                <p:cTn id="10" presetID="10" presetClass="entr" presetSubtype="0" decel="100000" fill="hold" grpId="0" nodeType="after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 from="0" to="1" calcmode="lin" valueType="num">
                                      <p:cBhvr>
                                        <p:cTn id="12" dur="10" fill="hold">
                                          <p:stCondLst>
                                            <p:cond delay="0"/>
                                          </p:stCondLst>
                                        </p:cTn>
                                        <p:tgtEl>
                                          <p:spTgt spid="9">
                                            <p:txEl>
                                              <p:pRg st="1" end="1"/>
                                            </p:txEl>
                                          </p:spTgt>
                                        </p:tgtEl>
                                        <p:attrNameLst>
                                          <p:attrName>style.opacity</p:attrName>
                                        </p:attrNameLst>
                                      </p:cBhvr>
                                    </p:anim>
                                    <p:anim to="" calcmode="lin" valueType="num">
                                      <p:cBhvr>
                                        <p:cTn id="13" dur="10" fill="hold">
                                          <p:stCondLst>
                                            <p:cond delay="0"/>
                                          </p:stCondLst>
                                        </p:cTn>
                                        <p:tgtEl>
                                          <p:spTgt spid="9">
                                            <p:txEl>
                                              <p:pRg st="1" end="1"/>
                                            </p:txEl>
                                          </p:spTgt>
                                        </p:tgtEl>
                                        <p:attrNameLst>
                                          <p:attrName>ppt_x</p:attrName>
                                        </p:attrNameLst>
                                      </p:cBhvr>
                                      <p:tavLst>
                                        <p:tav tm="0" fmla="$">
                                          <p:val>
                                            <p:strVal val="#ppt_x-.05"/>
                                          </p:val>
                                        </p:tav>
                                        <p:tav tm="100000" fmla="$">
                                          <p:val>
                                            <p:strVal val="#ppt_x"/>
                                          </p:val>
                                        </p:tav>
                                      </p:tavLst>
                                    </p:anim>
                                  </p:childTnLst>
                                </p:cTn>
                              </p:par>
                            </p:childTnLst>
                          </p:cTn>
                        </p:par>
                        <p:par>
                          <p:cTn id="14" fill="hold">
                            <p:stCondLst>
                              <p:cond delay="20"/>
                            </p:stCondLst>
                            <p:childTnLst>
                              <p:par>
                                <p:cTn id="15" presetID="10" presetClass="entr" presetSubtype="0" decel="100000" fill="hold" grpId="0" nodeType="after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from="0" to="1" calcmode="lin" valueType="num">
                                      <p:cBhvr>
                                        <p:cTn id="17" dur="10" fill="hold">
                                          <p:stCondLst>
                                            <p:cond delay="0"/>
                                          </p:stCondLst>
                                        </p:cTn>
                                        <p:tgtEl>
                                          <p:spTgt spid="9">
                                            <p:txEl>
                                              <p:pRg st="2" end="2"/>
                                            </p:txEl>
                                          </p:spTgt>
                                        </p:tgtEl>
                                        <p:attrNameLst>
                                          <p:attrName>style.opacity</p:attrName>
                                        </p:attrNameLst>
                                      </p:cBhvr>
                                    </p:anim>
                                    <p:anim to="" calcmode="lin" valueType="num">
                                      <p:cBhvr>
                                        <p:cTn id="18" dur="10" fill="hold">
                                          <p:stCondLst>
                                            <p:cond delay="0"/>
                                          </p:stCondLst>
                                        </p:cTn>
                                        <p:tgtEl>
                                          <p:spTgt spid="9">
                                            <p:txEl>
                                              <p:pRg st="2" end="2"/>
                                            </p:txEl>
                                          </p:spTgt>
                                        </p:tgtEl>
                                        <p:attrNameLst>
                                          <p:attrName>ppt_x</p:attrName>
                                        </p:attrNameLst>
                                      </p:cBhvr>
                                      <p:tavLst>
                                        <p:tav tm="0" fmla="$">
                                          <p:val>
                                            <p:strVal val="#ppt_x-.05"/>
                                          </p:val>
                                        </p:tav>
                                        <p:tav tm="100000" fmla="$">
                                          <p:val>
                                            <p:strVal val="#ppt_x"/>
                                          </p:val>
                                        </p:tav>
                                      </p:tavLst>
                                    </p:anim>
                                  </p:childTnLst>
                                </p:cTn>
                              </p:par>
                            </p:childTnLst>
                          </p:cTn>
                        </p:par>
                        <p:par>
                          <p:cTn id="19" fill="hold">
                            <p:stCondLst>
                              <p:cond delay="30"/>
                            </p:stCondLst>
                            <p:childTnLst>
                              <p:par>
                                <p:cTn id="20" presetID="10" presetClass="entr" presetSubtype="0" decel="100000" fill="hold" grpId="0" nodeType="after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 from="0" to="1" calcmode="lin" valueType="num">
                                      <p:cBhvr>
                                        <p:cTn id="22" dur="10" fill="hold">
                                          <p:stCondLst>
                                            <p:cond delay="0"/>
                                          </p:stCondLst>
                                        </p:cTn>
                                        <p:tgtEl>
                                          <p:spTgt spid="9">
                                            <p:txEl>
                                              <p:pRg st="3" end="3"/>
                                            </p:txEl>
                                          </p:spTgt>
                                        </p:tgtEl>
                                        <p:attrNameLst>
                                          <p:attrName>style.opacity</p:attrName>
                                        </p:attrNameLst>
                                      </p:cBhvr>
                                    </p:anim>
                                    <p:anim to="" calcmode="lin" valueType="num">
                                      <p:cBhvr>
                                        <p:cTn id="23" dur="10" fill="hold">
                                          <p:stCondLst>
                                            <p:cond delay="0"/>
                                          </p:stCondLst>
                                        </p:cTn>
                                        <p:tgtEl>
                                          <p:spTgt spid="9">
                                            <p:txEl>
                                              <p:pRg st="3" end="3"/>
                                            </p:txEl>
                                          </p:spTgt>
                                        </p:tgtEl>
                                        <p:attrNameLst>
                                          <p:attrName>ppt_x</p:attrName>
                                        </p:attrNameLst>
                                      </p:cBhvr>
                                      <p:tavLst>
                                        <p:tav tm="0" fmla="$">
                                          <p:val>
                                            <p:strVal val="#ppt_x-.05"/>
                                          </p:val>
                                        </p:tav>
                                        <p:tav tm="100000" fmla="$">
                                          <p:val>
                                            <p:strVal val="#ppt_x"/>
                                          </p:val>
                                        </p:tav>
                                      </p:tavLst>
                                    </p:anim>
                                  </p:childTnLst>
                                </p:cTn>
                              </p:par>
                            </p:childTnLst>
                          </p:cTn>
                        </p:par>
                        <p:par>
                          <p:cTn id="24" fill="hold">
                            <p:stCondLst>
                              <p:cond delay="40"/>
                            </p:stCondLst>
                            <p:childTnLst>
                              <p:par>
                                <p:cTn id="25" presetID="10" presetClass="entr" presetSubtype="0" decel="100000" fill="hold" grpId="0"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from="0" to="1" calcmode="lin" valueType="num">
                                      <p:cBhvr>
                                        <p:cTn id="27" dur="10" fill="hold">
                                          <p:stCondLst>
                                            <p:cond delay="0"/>
                                          </p:stCondLst>
                                        </p:cTn>
                                        <p:tgtEl>
                                          <p:spTgt spid="9">
                                            <p:txEl>
                                              <p:pRg st="4" end="4"/>
                                            </p:txEl>
                                          </p:spTgt>
                                        </p:tgtEl>
                                        <p:attrNameLst>
                                          <p:attrName>style.opacity</p:attrName>
                                        </p:attrNameLst>
                                      </p:cBhvr>
                                    </p:anim>
                                    <p:anim to="" calcmode="lin" valueType="num">
                                      <p:cBhvr>
                                        <p:cTn id="28" dur="10" fill="hold">
                                          <p:stCondLst>
                                            <p:cond delay="0"/>
                                          </p:stCondLst>
                                        </p:cTn>
                                        <p:tgtEl>
                                          <p:spTgt spid="9">
                                            <p:txEl>
                                              <p:pRg st="4" end="4"/>
                                            </p:txEl>
                                          </p:spTgt>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868611"/>
            <a:ext cx="11214100" cy="557029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5" name="文本框 4"/>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高考真题</a:t>
            </a:r>
            <a:endParaRPr kumimoji="0"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文本框 3"/>
          <p:cNvSpPr txBox="1"/>
          <p:nvPr/>
        </p:nvSpPr>
        <p:spPr>
          <a:xfrm>
            <a:off x="1020932" y="1109160"/>
            <a:ext cx="10228493" cy="2633863"/>
          </a:xfrm>
          <a:prstGeom prst="rect">
            <a:avLst/>
          </a:prstGeom>
          <a:noFill/>
          <a:ln w="9525">
            <a:noFill/>
          </a:ln>
        </p:spPr>
        <p:txBody>
          <a:bodyPr vert="horz" wrap="square" lIns="91440" tIns="45720" rIns="91440" bIns="45720" rtlCol="0">
            <a:spAutoFit/>
          </a:bodyPr>
          <a:lstStyle>
            <a:defPPr>
              <a:defRPr lang="zh-CN"/>
            </a:defPPr>
            <a:lvl1pPr indent="0" algn="just">
              <a:lnSpc>
                <a:spcPct val="130000"/>
              </a:lnSpc>
              <a:spcBef>
                <a:spcPts val="0"/>
              </a:spcBef>
              <a:buFont typeface="Arial" panose="020B0604020202090204" pitchFamily="34" charset="0"/>
              <a:buNone/>
              <a:defRPr sz="2800" kern="100">
                <a:latin typeface="微软雅黑" panose="020B0503020204020204" pitchFamily="34" charset="-122"/>
                <a:ea typeface="微软雅黑" panose="020B0503020204020204" pitchFamily="34" charset="-122"/>
                <a:cs typeface="Times New Roman" panose="02020503050405090304" pitchFamily="18" charset="0"/>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just" defTabSz="914400" rtl="0" eaLnBrk="1" fontAlgn="auto" latinLnBrk="0" hangingPunct="1">
              <a:lnSpc>
                <a:spcPct val="120000"/>
              </a:lnSpc>
              <a:spcBef>
                <a:spcPts val="0"/>
              </a:spcBef>
              <a:spcAft>
                <a:spcPts val="0"/>
              </a:spcAft>
              <a:buClrTx/>
              <a:buSzTx/>
              <a:buFont typeface="Arial" panose="020B0604020202090204" pitchFamily="34" charset="0"/>
              <a:buNone/>
              <a:tabLst/>
              <a:defRPr/>
            </a:pPr>
            <a:r>
              <a:rPr kumimoji="0" lang="zh-CN" altLang="en-US" sz="2800" b="1"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字面含义：</a:t>
            </a:r>
            <a:r>
              <a:rPr kumimoji="0" lang="zh-CN" altLang="en-US" sz="2800" b="0" i="0" u="none" strike="noStrike" kern="100" cap="none" spc="0" normalizeH="0" baseline="0" noProof="0" dirty="0">
                <a:ln>
                  <a:noFill/>
                </a:ln>
                <a:solidFill>
                  <a:srgbClr val="475D5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“春天”指</a:t>
            </a:r>
            <a:r>
              <a:rPr kumimoji="0" lang="zh-CN" altLang="en-US" sz="2800" b="1" i="0" u="none" strike="noStrike" kern="100" cap="none" spc="0" normalizeH="0" baseline="0" noProof="0" dirty="0">
                <a:ln>
                  <a:noFill/>
                </a:ln>
                <a:solidFill>
                  <a:srgbClr val="475D5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呼伦贝尔草原的春天</a:t>
            </a:r>
            <a:r>
              <a:rPr kumimoji="0" lang="zh-CN" altLang="en-US" sz="2800" b="0" i="0" u="none" strike="noStrike" kern="100" cap="none" spc="0" normalizeH="0" baseline="0" noProof="0" dirty="0">
                <a:ln>
                  <a:noFill/>
                </a:ln>
                <a:solidFill>
                  <a:srgbClr val="475D5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，“呼伦贝尔草原不知‘清明时节雨纷纷’‘烟花三月下扬州’为何物，沉寂始于十月、十一月，延至次年的五月，直到了六月才肯葳蕤”；其次，“春天“指</a:t>
            </a:r>
            <a:r>
              <a:rPr kumimoji="0" lang="zh-CN" altLang="en-US" sz="2800" b="1" i="0" u="none" strike="noStrike" kern="100" cap="none" spc="0" normalizeH="0" baseline="0" noProof="0" dirty="0">
                <a:ln>
                  <a:noFill/>
                </a:ln>
                <a:solidFill>
                  <a:srgbClr val="475D5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羊羔生长期的春天</a:t>
            </a:r>
            <a:r>
              <a:rPr kumimoji="0" lang="zh-CN" altLang="en-US" sz="2800" b="0" i="0" u="none" strike="noStrike" kern="100" cap="none" spc="0" normalizeH="0" baseline="0" noProof="0" dirty="0">
                <a:ln>
                  <a:noFill/>
                </a:ln>
                <a:solidFill>
                  <a:srgbClr val="475D5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，“四月接羔，羊羔吃着母乳等待青草，青草和它们的乳牙一起长出来，它们开始奔跑”。</a:t>
            </a:r>
          </a:p>
        </p:txBody>
      </p:sp>
      <p:sp>
        <p:nvSpPr>
          <p:cNvPr id="7" name="文本框 6"/>
          <p:cNvSpPr txBox="1"/>
          <p:nvPr/>
        </p:nvSpPr>
        <p:spPr>
          <a:xfrm>
            <a:off x="1020932" y="3904590"/>
            <a:ext cx="10228493" cy="2116798"/>
          </a:xfrm>
          <a:prstGeom prst="rect">
            <a:avLst/>
          </a:prstGeom>
          <a:noFill/>
          <a:ln w="9525">
            <a:noFill/>
          </a:ln>
        </p:spPr>
        <p:txBody>
          <a:bodyPr vert="horz" wrap="square" lIns="91440" tIns="45720" rIns="91440" bIns="45720" rtlCol="0">
            <a:spAutoFit/>
          </a:bodyPr>
          <a:lstStyle>
            <a:defPPr>
              <a:defRPr lang="zh-CN"/>
            </a:defPPr>
            <a:lvl1pPr indent="0" algn="just">
              <a:lnSpc>
                <a:spcPct val="130000"/>
              </a:lnSpc>
              <a:spcBef>
                <a:spcPts val="0"/>
              </a:spcBef>
              <a:buFont typeface="Arial" panose="020B0604020202090204" pitchFamily="34" charset="0"/>
              <a:buNone/>
              <a:defRPr sz="2800" kern="100">
                <a:latin typeface="微软雅黑" panose="020B0503020204020204" pitchFamily="34" charset="-122"/>
                <a:ea typeface="微软雅黑" panose="020B0503020204020204" pitchFamily="34" charset="-122"/>
                <a:cs typeface="Times New Roman" panose="02020503050405090304" pitchFamily="18" charset="0"/>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just" defTabSz="914400" rtl="0" eaLnBrk="1" fontAlgn="auto" latinLnBrk="0" hangingPunct="1">
              <a:lnSpc>
                <a:spcPct val="120000"/>
              </a:lnSpc>
              <a:spcBef>
                <a:spcPts val="0"/>
              </a:spcBef>
              <a:spcAft>
                <a:spcPts val="0"/>
              </a:spcAft>
              <a:buClrTx/>
              <a:buSzTx/>
              <a:buFont typeface="Arial" panose="020B0604020202090204" pitchFamily="34" charset="0"/>
              <a:buNone/>
              <a:tabLst/>
              <a:defRPr/>
            </a:pPr>
            <a:r>
              <a:rPr kumimoji="0" lang="zh-CN" altLang="en-US" sz="2800" b="1"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深层含义：</a:t>
            </a:r>
            <a:r>
              <a:rPr kumimoji="0" lang="zh-CN" altLang="en-US" sz="2800" b="0" i="0" u="none" strike="noStrike" kern="100" cap="none" spc="0" normalizeH="0" baseline="0" noProof="0" dirty="0">
                <a:ln>
                  <a:noFill/>
                </a:ln>
                <a:solidFill>
                  <a:srgbClr val="475D5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“春天“指</a:t>
            </a:r>
            <a:r>
              <a:rPr kumimoji="0" lang="zh-CN" altLang="en-US" sz="2800" b="1" i="0" u="none" strike="noStrike" kern="100" cap="none" spc="0" normalizeH="0" baseline="0" noProof="0" dirty="0">
                <a:ln>
                  <a:noFill/>
                </a:ln>
                <a:solidFill>
                  <a:srgbClr val="475D5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萨丽娃姐姐事业的春天</a:t>
            </a:r>
            <a:r>
              <a:rPr kumimoji="0" lang="zh-CN" altLang="en-US" sz="2800" b="0" i="0" u="none" strike="noStrike" kern="100" cap="none" spc="0" normalizeH="0" baseline="0" noProof="0" dirty="0">
                <a:ln>
                  <a:noFill/>
                </a:ln>
                <a:solidFill>
                  <a:srgbClr val="475D5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，“萨丽娃姐姐的牧场己经远近闻名。她出售的羊，是实实在在吃过三次夏牧草、长了六个牙的肥腴的羊。萨丽娃姐姐有了自己的广告词一一养最有品质的羊”。</a:t>
            </a:r>
          </a:p>
        </p:txBody>
      </p:sp>
      <p:cxnSp>
        <p:nvCxnSpPr>
          <p:cNvPr id="6" name="直接连接符 5"/>
          <p:cNvCxnSpPr/>
          <p:nvPr/>
        </p:nvCxnSpPr>
        <p:spPr>
          <a:xfrm>
            <a:off x="1057213" y="3831800"/>
            <a:ext cx="10192212" cy="0"/>
          </a:xfrm>
          <a:prstGeom prst="line">
            <a:avLst/>
          </a:prstGeom>
          <a:ln w="12700">
            <a:solidFill>
              <a:srgbClr val="475D52"/>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from="0" to="1" calcmode="lin" valueType="num">
                                      <p:cBhvr>
                                        <p:cTn id="7" dur="10" fill="hold">
                                          <p:stCondLst>
                                            <p:cond delay="0"/>
                                          </p:stCondLst>
                                        </p:cTn>
                                        <p:tgtEl>
                                          <p:spTgt spid="4">
                                            <p:txEl>
                                              <p:pRg st="0" end="0"/>
                                            </p:txEl>
                                          </p:spTgt>
                                        </p:tgtEl>
                                        <p:attrNameLst>
                                          <p:attrName>style.opacity</p:attrName>
                                        </p:attrNameLst>
                                      </p:cBhvr>
                                    </p:anim>
                                    <p:anim to="" calcmode="lin" valueType="num">
                                      <p:cBhvr>
                                        <p:cTn id="8" dur="10" fill="hold">
                                          <p:stCondLst>
                                            <p:cond delay="0"/>
                                          </p:stCondLst>
                                        </p:cTn>
                                        <p:tgtEl>
                                          <p:spTgt spid="4">
                                            <p:txEl>
                                              <p:pRg st="0" end="0"/>
                                            </p:txEl>
                                          </p:spTgt>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from="0" to="1" calcmode="lin" valueType="num">
                                      <p:cBhvr>
                                        <p:cTn id="13" dur="10" fill="hold">
                                          <p:stCondLst>
                                            <p:cond delay="0"/>
                                          </p:stCondLst>
                                        </p:cTn>
                                        <p:tgtEl>
                                          <p:spTgt spid="7">
                                            <p:txEl>
                                              <p:pRg st="0" end="0"/>
                                            </p:txEl>
                                          </p:spTgt>
                                        </p:tgtEl>
                                        <p:attrNameLst>
                                          <p:attrName>style.opacity</p:attrName>
                                        </p:attrNameLst>
                                      </p:cBhvr>
                                    </p:anim>
                                    <p:anim to="" calcmode="lin" valueType="num">
                                      <p:cBhvr>
                                        <p:cTn id="14" dur="10" fill="hold">
                                          <p:stCondLst>
                                            <p:cond delay="0"/>
                                          </p:stCondLst>
                                        </p:cTn>
                                        <p:tgtEl>
                                          <p:spTgt spid="7">
                                            <p:txEl>
                                              <p:pRg st="0" end="0"/>
                                            </p:txEl>
                                          </p:spTgt>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482600" y="868611"/>
            <a:ext cx="11214100" cy="557029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5" name="文本框 4"/>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高考真题</a:t>
            </a:r>
            <a:endParaRPr kumimoji="0"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 name="图片 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t="57707"/>
          <a:stretch>
            <a:fillRect/>
          </a:stretch>
        </p:blipFill>
        <p:spPr>
          <a:xfrm>
            <a:off x="0" y="3429000"/>
            <a:ext cx="12192000" cy="3429000"/>
          </a:xfrm>
          <a:prstGeom prst="rect">
            <a:avLst/>
          </a:prstGeom>
        </p:spPr>
      </p:pic>
      <p:sp>
        <p:nvSpPr>
          <p:cNvPr id="7" name="文本框 6"/>
          <p:cNvSpPr txBox="1"/>
          <p:nvPr/>
        </p:nvSpPr>
        <p:spPr>
          <a:xfrm>
            <a:off x="673100" y="1217540"/>
            <a:ext cx="10909300" cy="2278381"/>
          </a:xfrm>
          <a:prstGeom prst="rect">
            <a:avLst/>
          </a:prstGeom>
          <a:noFill/>
          <a:ln w="9525">
            <a:noFill/>
          </a:ln>
        </p:spPr>
        <p:txBody>
          <a:bodyPr vert="horz" wrap="square" lIns="91440" tIns="45720" rIns="91440" bIns="45720" rtlCol="0">
            <a:spAutoFit/>
          </a:bodyPr>
          <a:lstStyle>
            <a:defPPr>
              <a:defRPr lang="zh-CN"/>
            </a:defPPr>
            <a:lvl1pPr indent="0" algn="just">
              <a:lnSpc>
                <a:spcPct val="130000"/>
              </a:lnSpc>
              <a:spcBef>
                <a:spcPts val="0"/>
              </a:spcBef>
              <a:buFont typeface="Arial" panose="020B0604020202090204" pitchFamily="34" charset="0"/>
              <a:buNone/>
              <a:defRPr sz="2800" kern="100">
                <a:latin typeface="微软雅黑" panose="020B0503020204020204" pitchFamily="34" charset="-122"/>
                <a:ea typeface="微软雅黑" panose="020B0503020204020204" pitchFamily="34" charset="-122"/>
                <a:cs typeface="Times New Roman" panose="02020503050405090304" pitchFamily="18" charset="0"/>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just" defTabSz="914400" rtl="0" eaLnBrk="1" fontAlgn="auto" latinLnBrk="0" hangingPunct="1">
              <a:lnSpc>
                <a:spcPct val="130000"/>
              </a:lnSpc>
              <a:spcBef>
                <a:spcPts val="0"/>
              </a:spcBef>
              <a:spcAft>
                <a:spcPts val="0"/>
              </a:spcAft>
              <a:buClrTx/>
              <a:buSzTx/>
              <a:buFont typeface="Arial" panose="020B0604020202090204" pitchFamily="34" charset="0"/>
              <a:buNone/>
              <a:tabLst/>
              <a:defRPr/>
            </a:pPr>
            <a:r>
              <a:rPr kumimoji="0" lang="zh-CN" altLang="en-US" sz="2800" b="1"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主旨含义：</a:t>
            </a:r>
            <a:r>
              <a:rPr kumimoji="0" lang="zh-CN" altLang="en-US" sz="2800" b="0" i="0" u="none" strike="noStrike" kern="100" cap="none" spc="0" normalizeH="0" baseline="0" noProof="0" dirty="0">
                <a:ln>
                  <a:noFill/>
                </a:ln>
                <a:solidFill>
                  <a:srgbClr val="475D5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“春天“指以萨丽娃为代表的</a:t>
            </a:r>
            <a:r>
              <a:rPr kumimoji="0" lang="zh-CN" altLang="en-US" sz="2800" b="1" i="0" u="none" strike="noStrike" kern="100" cap="none" spc="0" normalizeH="0" baseline="0" noProof="0" dirty="0">
                <a:ln>
                  <a:noFill/>
                </a:ln>
                <a:solidFill>
                  <a:srgbClr val="475D5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新一代牧民的未来生活</a:t>
            </a:r>
            <a:r>
              <a:rPr kumimoji="0" lang="zh-CN" altLang="en-US" sz="2800" b="0" i="0" u="none" strike="noStrike" kern="100" cap="none" spc="0" normalizeH="0" baseline="0" noProof="0" dirty="0">
                <a:ln>
                  <a:noFill/>
                </a:ln>
                <a:solidFill>
                  <a:srgbClr val="475D52"/>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，“春天依然晚晚地来，快快地走，却把希望和富足留在了呼伦贝尔草原上。萨丽娃姐姐唱的劝奶歌是老祖母在春天里传下来的，草原人那如云的羊群和飞驰的骏马是春天赐予的”。</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descr="山上的风景&#10;&#10;描述已自动生成"/>
          <p:cNvPicPr>
            <a:picLocks noChangeAspect="1"/>
          </p:cNvPicPr>
          <p:nvPr/>
        </p:nvPicPr>
        <p:blipFill rotWithShape="1">
          <a:blip r:embed="rId2" cstate="print">
            <a:alphaModFix amt="50000"/>
            <a:extLst>
              <a:ext uri="{BEBA8EAE-BF5A-486C-A8C5-ECC9F3942E4B}">
                <a14:imgProps xmlns:a14="http://schemas.microsoft.com/office/drawing/2010/main">
                  <a14:imgLayer r:embed="rId3">
                    <a14:imgEffect>
                      <a14:artisticPaintBrush trans="60000" brushSize="1"/>
                    </a14:imgEffect>
                    <a14:imgEffect>
                      <a14:brightnessContrast bright="-3000" contrast="20000"/>
                    </a14:imgEffect>
                  </a14:imgLayer>
                </a14:imgProps>
              </a:ext>
              <a:ext uri="{28A0092B-C50C-407E-A947-70E740481C1C}">
                <a14:useLocalDpi xmlns:a14="http://schemas.microsoft.com/office/drawing/2010/main" val="0"/>
              </a:ext>
            </a:extLst>
          </a:blip>
          <a:srcRect b="51350"/>
          <a:stretch>
            <a:fillRect/>
          </a:stretch>
        </p:blipFill>
        <p:spPr>
          <a:xfrm flipV="1">
            <a:off x="0" y="0"/>
            <a:ext cx="12191998" cy="1512356"/>
          </a:xfrm>
          <a:custGeom>
            <a:avLst/>
            <a:gdLst>
              <a:gd name="connsiteX0" fmla="*/ 0 w 12191998"/>
              <a:gd name="connsiteY0" fmla="*/ 1512356 h 1512356"/>
              <a:gd name="connsiteX1" fmla="*/ 12191998 w 12191998"/>
              <a:gd name="connsiteY1" fmla="*/ 1512356 h 1512356"/>
              <a:gd name="connsiteX2" fmla="*/ 12191998 w 12191998"/>
              <a:gd name="connsiteY2" fmla="*/ 0 h 1512356"/>
              <a:gd name="connsiteX3" fmla="*/ 0 w 12191998"/>
              <a:gd name="connsiteY3" fmla="*/ 0 h 1512356"/>
            </a:gdLst>
            <a:ahLst/>
            <a:cxnLst>
              <a:cxn ang="0">
                <a:pos x="connsiteX0" y="connsiteY0"/>
              </a:cxn>
              <a:cxn ang="0">
                <a:pos x="connsiteX1" y="connsiteY1"/>
              </a:cxn>
              <a:cxn ang="0">
                <a:pos x="connsiteX2" y="connsiteY2"/>
              </a:cxn>
              <a:cxn ang="0">
                <a:pos x="connsiteX3" y="connsiteY3"/>
              </a:cxn>
            </a:cxnLst>
            <a:rect l="l" t="t" r="r" b="b"/>
            <a:pathLst>
              <a:path w="12191998" h="1512356">
                <a:moveTo>
                  <a:pt x="0" y="1512356"/>
                </a:moveTo>
                <a:lnTo>
                  <a:pt x="12191998" y="1512356"/>
                </a:lnTo>
                <a:lnTo>
                  <a:pt x="12191998" y="0"/>
                </a:lnTo>
                <a:lnTo>
                  <a:pt x="0" y="0"/>
                </a:lnTo>
                <a:close/>
              </a:path>
            </a:pathLst>
          </a:custGeom>
        </p:spPr>
      </p:pic>
      <p:pic>
        <p:nvPicPr>
          <p:cNvPr id="27" name="图片 26" descr="图片包含 烟, 云, 盘子, 蛋糕&#10;&#10;描述已自动生成"/>
          <p:cNvPicPr>
            <a:picLocks noChangeAspect="1"/>
          </p:cNvPicPr>
          <p:nvPr/>
        </p:nvPicPr>
        <p:blipFill>
          <a:blip r:embed="rId4">
            <a:alphaModFix amt="50000"/>
            <a:extLst>
              <a:ext uri="{28A0092B-C50C-407E-A947-70E740481C1C}">
                <a14:useLocalDpi xmlns:a14="http://schemas.microsoft.com/office/drawing/2010/main" val="0"/>
              </a:ext>
            </a:extLst>
          </a:blip>
          <a:srcRect t="24728"/>
          <a:stretch>
            <a:fillRect/>
          </a:stretch>
        </p:blipFill>
        <p:spPr>
          <a:xfrm>
            <a:off x="23528" y="1292"/>
            <a:ext cx="12168472" cy="5650208"/>
          </a:xfrm>
          <a:custGeom>
            <a:avLst/>
            <a:gdLst>
              <a:gd name="connsiteX0" fmla="*/ 0 w 12168472"/>
              <a:gd name="connsiteY0" fmla="*/ 0 h 5224207"/>
              <a:gd name="connsiteX1" fmla="*/ 12168472 w 12168472"/>
              <a:gd name="connsiteY1" fmla="*/ 0 h 5224207"/>
              <a:gd name="connsiteX2" fmla="*/ 12168472 w 12168472"/>
              <a:gd name="connsiteY2" fmla="*/ 5224207 h 5224207"/>
              <a:gd name="connsiteX3" fmla="*/ 0 w 12168472"/>
              <a:gd name="connsiteY3" fmla="*/ 5224207 h 5224207"/>
            </a:gdLst>
            <a:ahLst/>
            <a:cxnLst>
              <a:cxn ang="0">
                <a:pos x="connsiteX0" y="connsiteY0"/>
              </a:cxn>
              <a:cxn ang="0">
                <a:pos x="connsiteX1" y="connsiteY1"/>
              </a:cxn>
              <a:cxn ang="0">
                <a:pos x="connsiteX2" y="connsiteY2"/>
              </a:cxn>
              <a:cxn ang="0">
                <a:pos x="connsiteX3" y="connsiteY3"/>
              </a:cxn>
            </a:cxnLst>
            <a:rect l="l" t="t" r="r" b="b"/>
            <a:pathLst>
              <a:path w="12168472" h="5224207">
                <a:moveTo>
                  <a:pt x="0" y="0"/>
                </a:moveTo>
                <a:lnTo>
                  <a:pt x="12168472" y="0"/>
                </a:lnTo>
                <a:lnTo>
                  <a:pt x="12168472" y="5224207"/>
                </a:lnTo>
                <a:lnTo>
                  <a:pt x="0" y="5224207"/>
                </a:lnTo>
                <a:close/>
              </a:path>
            </a:pathLst>
          </a:custGeom>
        </p:spPr>
      </p:pic>
      <p:pic>
        <p:nvPicPr>
          <p:cNvPr id="37" name="图片 36" descr="查看图片"/>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artisticPaintBrush trans="50000"/>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0243" b="22464"/>
          <a:stretch>
            <a:fillRect/>
          </a:stretch>
        </p:blipFill>
        <p:spPr bwMode="auto">
          <a:xfrm flipH="1">
            <a:off x="-2" y="1551507"/>
            <a:ext cx="6948095" cy="3980746"/>
          </a:xfrm>
          <a:custGeom>
            <a:avLst/>
            <a:gdLst>
              <a:gd name="connsiteX0" fmla="*/ 6948095 w 6948095"/>
              <a:gd name="connsiteY0" fmla="*/ 0 h 6713066"/>
              <a:gd name="connsiteX1" fmla="*/ 0 w 6948095"/>
              <a:gd name="connsiteY1" fmla="*/ 0 h 6713066"/>
              <a:gd name="connsiteX2" fmla="*/ 0 w 6948095"/>
              <a:gd name="connsiteY2" fmla="*/ 6713066 h 6713066"/>
              <a:gd name="connsiteX3" fmla="*/ 6948095 w 6948095"/>
              <a:gd name="connsiteY3" fmla="*/ 6713066 h 6713066"/>
            </a:gdLst>
            <a:ahLst/>
            <a:cxnLst>
              <a:cxn ang="0">
                <a:pos x="connsiteX0" y="connsiteY0"/>
              </a:cxn>
              <a:cxn ang="0">
                <a:pos x="connsiteX1" y="connsiteY1"/>
              </a:cxn>
              <a:cxn ang="0">
                <a:pos x="connsiteX2" y="connsiteY2"/>
              </a:cxn>
              <a:cxn ang="0">
                <a:pos x="connsiteX3" y="connsiteY3"/>
              </a:cxn>
            </a:cxnLst>
            <a:rect l="l" t="t" r="r" b="b"/>
            <a:pathLst>
              <a:path w="6948095" h="6713066">
                <a:moveTo>
                  <a:pt x="6948095" y="0"/>
                </a:moveTo>
                <a:lnTo>
                  <a:pt x="0" y="0"/>
                </a:lnTo>
                <a:lnTo>
                  <a:pt x="0" y="6713066"/>
                </a:lnTo>
                <a:lnTo>
                  <a:pt x="6948095" y="6713066"/>
                </a:lnTo>
                <a:close/>
              </a:path>
            </a:pathLst>
          </a:custGeom>
          <a:noFill/>
          <a:extLst>
            <a:ext uri="{909E8E84-426E-40DD-AFC4-6F175D3DCCD1}">
              <a14:hiddenFill xmlns:a14="http://schemas.microsoft.com/office/drawing/2010/main">
                <a:solidFill>
                  <a:srgbClr val="FFFFFF"/>
                </a:solidFill>
              </a14:hiddenFill>
            </a:ext>
          </a:extLst>
        </p:spPr>
      </p:pic>
      <p:pic>
        <p:nvPicPr>
          <p:cNvPr id="30" name="图片 29" descr="山上的风景&#10;&#10;描述已自动生成"/>
          <p:cNvPicPr>
            <a:picLocks noChangeAspect="1"/>
          </p:cNvPicPr>
          <p:nvPr/>
        </p:nvPicPr>
        <p:blipFill rotWithShape="1">
          <a:blip r:embed="rId2" cstate="print">
            <a:extLst>
              <a:ext uri="{BEBA8EAE-BF5A-486C-A8C5-ECC9F3942E4B}">
                <a14:imgProps xmlns:a14="http://schemas.microsoft.com/office/drawing/2010/main">
                  <a14:imgLayer r:embed="rId3">
                    <a14:imgEffect>
                      <a14:artisticPaintBrush trans="60000" brushSize="1"/>
                    </a14:imgEffect>
                    <a14:imgEffect>
                      <a14:brightnessContrast bright="-3000" contrast="20000"/>
                    </a14:imgEffect>
                  </a14:imgLayer>
                </a14:imgProps>
              </a:ext>
              <a:ext uri="{28A0092B-C50C-407E-A947-70E740481C1C}">
                <a14:useLocalDpi xmlns:a14="http://schemas.microsoft.com/office/drawing/2010/main" val="0"/>
              </a:ext>
            </a:extLst>
          </a:blip>
          <a:srcRect b="15932"/>
          <a:stretch>
            <a:fillRect/>
          </a:stretch>
        </p:blipFill>
        <p:spPr>
          <a:xfrm>
            <a:off x="0" y="4244604"/>
            <a:ext cx="12192000" cy="2613396"/>
          </a:xfrm>
          <a:custGeom>
            <a:avLst/>
            <a:gdLst>
              <a:gd name="connsiteX0" fmla="*/ 0 w 12192000"/>
              <a:gd name="connsiteY0" fmla="*/ 0 h 2613396"/>
              <a:gd name="connsiteX1" fmla="*/ 12192000 w 12192000"/>
              <a:gd name="connsiteY1" fmla="*/ 0 h 2613396"/>
              <a:gd name="connsiteX2" fmla="*/ 12192000 w 12192000"/>
              <a:gd name="connsiteY2" fmla="*/ 2613396 h 2613396"/>
              <a:gd name="connsiteX3" fmla="*/ 0 w 12192000"/>
              <a:gd name="connsiteY3" fmla="*/ 2613396 h 2613396"/>
            </a:gdLst>
            <a:ahLst/>
            <a:cxnLst>
              <a:cxn ang="0">
                <a:pos x="connsiteX0" y="connsiteY0"/>
              </a:cxn>
              <a:cxn ang="0">
                <a:pos x="connsiteX1" y="connsiteY1"/>
              </a:cxn>
              <a:cxn ang="0">
                <a:pos x="connsiteX2" y="connsiteY2"/>
              </a:cxn>
              <a:cxn ang="0">
                <a:pos x="connsiteX3" y="connsiteY3"/>
              </a:cxn>
            </a:cxnLst>
            <a:rect l="l" t="t" r="r" b="b"/>
            <a:pathLst>
              <a:path w="12192000" h="2613396">
                <a:moveTo>
                  <a:pt x="0" y="0"/>
                </a:moveTo>
                <a:lnTo>
                  <a:pt x="12192000" y="0"/>
                </a:lnTo>
                <a:lnTo>
                  <a:pt x="12192000" y="2613396"/>
                </a:lnTo>
                <a:lnTo>
                  <a:pt x="0" y="2613396"/>
                </a:lnTo>
                <a:close/>
              </a:path>
            </a:pathLst>
          </a:custGeom>
        </p:spPr>
      </p:pic>
      <p:pic>
        <p:nvPicPr>
          <p:cNvPr id="11" name="Picture 18" descr="查看图片"/>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4831" y="5532252"/>
            <a:ext cx="7814313" cy="2572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查看图片"/>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a:off x="-1243616" y="5130740"/>
            <a:ext cx="6324729" cy="236821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查看图片"/>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5000" contrast="40000"/>
                    </a14:imgEffect>
                    <a14:imgEffect>
                      <a14:saturation sat="50000"/>
                    </a14:imgEffect>
                  </a14:imgLayer>
                </a14:imgProps>
              </a:ext>
              <a:ext uri="{28A0092B-C50C-407E-A947-70E740481C1C}">
                <a14:useLocalDpi xmlns:a14="http://schemas.microsoft.com/office/drawing/2010/main" val="0"/>
              </a:ext>
            </a:extLst>
          </a:blip>
          <a:srcRect t="39936" b="42472"/>
          <a:stretch>
            <a:fillRect/>
          </a:stretch>
        </p:blipFill>
        <p:spPr bwMode="auto">
          <a:xfrm>
            <a:off x="7897702" y="644955"/>
            <a:ext cx="5153195" cy="90655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p:cNvGrpSpPr/>
          <p:nvPr/>
        </p:nvGrpSpPr>
        <p:grpSpPr>
          <a:xfrm rot="16200000">
            <a:off x="5210076" y="-1494940"/>
            <a:ext cx="1769622" cy="9362664"/>
            <a:chOff x="-314568" y="1639562"/>
            <a:chExt cx="12876211" cy="2560562"/>
          </a:xfrm>
          <a:effectLst/>
        </p:grpSpPr>
        <p:sp>
          <p:nvSpPr>
            <p:cNvPr id="19" name="双波形 18"/>
            <p:cNvSpPr/>
            <p:nvPr/>
          </p:nvSpPr>
          <p:spPr>
            <a:xfrm rot="5400000">
              <a:off x="4846475" y="-3515045"/>
              <a:ext cx="2554126" cy="12876211"/>
            </a:xfrm>
            <a:prstGeom prst="doubleWave">
              <a:avLst>
                <a:gd name="adj1" fmla="val 3004"/>
                <a:gd name="adj2" fmla="val 0"/>
              </a:avLst>
            </a:prstGeom>
            <a:blipFill dpi="0" rotWithShape="0">
              <a:blip r:embed="rId10">
                <a:extLst>
                  <a:ext uri="{BEBA8EAE-BF5A-486C-A8C5-ECC9F3942E4B}">
                    <a14:imgProps xmlns:a14="http://schemas.microsoft.com/office/drawing/2010/main">
                      <a14:imgLayer r:embed="rId11">
                        <a14:imgEffect>
                          <a14:brightnessContrast bright="-20000"/>
                        </a14:imgEffect>
                        <a14:imgEffect>
                          <a14:colorTemperature colorTemp="4700"/>
                        </a14:imgEffect>
                        <a14:imgEffect>
                          <a14:saturation sat="80000"/>
                        </a14:imgEffect>
                      </a14:imgLayer>
                    </a14:imgProps>
                  </a:ext>
                </a:extLst>
              </a:blip>
              <a:srcRect/>
              <a:tile tx="0" ty="0" sx="50000" sy="50000" flip="none" algn="ctr"/>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等线"/>
                <a:cs typeface="+mn-cs"/>
              </a:endParaRPr>
            </a:p>
          </p:txBody>
        </p:sp>
        <p:cxnSp>
          <p:nvCxnSpPr>
            <p:cNvPr id="22" name="直接连接符 21"/>
            <p:cNvCxnSpPr/>
            <p:nvPr/>
          </p:nvCxnSpPr>
          <p:spPr>
            <a:xfrm>
              <a:off x="0" y="1639562"/>
              <a:ext cx="12192000" cy="0"/>
            </a:xfrm>
            <a:prstGeom prst="line">
              <a:avLst/>
            </a:prstGeom>
            <a:ln w="76200">
              <a:solidFill>
                <a:srgbClr val="B1AE8F"/>
              </a:solidFill>
            </a:ln>
            <a:effectLst>
              <a:outerShdw blurRad="50800" dir="5400000" algn="t"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0" y="4200123"/>
              <a:ext cx="12192000" cy="0"/>
            </a:xfrm>
            <a:prstGeom prst="line">
              <a:avLst/>
            </a:prstGeom>
            <a:ln w="76200">
              <a:solidFill>
                <a:srgbClr val="B1AE8F"/>
              </a:solidFill>
            </a:ln>
            <a:effectLst>
              <a:outerShdw blurRad="50800" dir="5400000" algn="t"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pic>
        <p:nvPicPr>
          <p:cNvPr id="34" name="Picture 10" descr="查看图片"/>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7000" contrast="40000"/>
                    </a14:imgEffect>
                    <a14:imgEffect>
                      <a14:saturation sat="40000"/>
                    </a14:imgEffect>
                  </a14:imgLayer>
                </a14:imgProps>
              </a:ext>
              <a:ext uri="{28A0092B-C50C-407E-A947-70E740481C1C}">
                <a14:useLocalDpi xmlns:a14="http://schemas.microsoft.com/office/drawing/2010/main" val="0"/>
              </a:ext>
            </a:extLst>
          </a:blip>
          <a:srcRect l="-22295" t="15477" r="22295" b="66931"/>
          <a:stretch>
            <a:fillRect/>
          </a:stretch>
        </p:blipFill>
        <p:spPr bwMode="auto">
          <a:xfrm>
            <a:off x="8825904" y="2994928"/>
            <a:ext cx="3900622" cy="6861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查看图片"/>
          <p:cNvPicPr>
            <a:picLocks noChangeAspect="1" noChangeArrowheads="1"/>
          </p:cNvPicPr>
          <p:nvPr/>
        </p:nvPicPr>
        <p:blipFill rotWithShape="1">
          <a:blip r:embed="rId14" cstate="print">
            <a:extLst>
              <a:ext uri="{BEBA8EAE-BF5A-486C-A8C5-ECC9F3942E4B}">
                <a14:imgProps xmlns:a14="http://schemas.microsoft.com/office/drawing/2010/main">
                  <a14:imgLayer r:embed="rId9">
                    <a14:imgEffect>
                      <a14:brightnessContrast bright="-10000" contrast="40000"/>
                    </a14:imgEffect>
                    <a14:imgEffect>
                      <a14:saturation sat="50000"/>
                    </a14:imgEffect>
                  </a14:imgLayer>
                </a14:imgProps>
              </a:ext>
              <a:ext uri="{28A0092B-C50C-407E-A947-70E740481C1C}">
                <a14:useLocalDpi xmlns:a14="http://schemas.microsoft.com/office/drawing/2010/main" val="0"/>
              </a:ext>
            </a:extLst>
          </a:blip>
          <a:srcRect l="6494" t="64470" r="24579" b="17938"/>
          <a:stretch>
            <a:fillRect/>
          </a:stretch>
        </p:blipFill>
        <p:spPr bwMode="auto">
          <a:xfrm>
            <a:off x="-610748" y="1911805"/>
            <a:ext cx="3551930" cy="9065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查看图片"/>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9000" contrast="40000"/>
                    </a14:imgEffect>
                    <a14:imgEffect>
                      <a14:saturation sat="50000"/>
                    </a14:imgEffect>
                  </a14:imgLayer>
                </a14:imgProps>
              </a:ext>
              <a:ext uri="{28A0092B-C50C-407E-A947-70E740481C1C}">
                <a14:useLocalDpi xmlns:a14="http://schemas.microsoft.com/office/drawing/2010/main" val="0"/>
              </a:ext>
            </a:extLst>
          </a:blip>
          <a:srcRect t="39936" b="42472"/>
          <a:stretch>
            <a:fillRect/>
          </a:stretch>
        </p:blipFill>
        <p:spPr bwMode="auto">
          <a:xfrm>
            <a:off x="5644831" y="5588629"/>
            <a:ext cx="4060995" cy="71441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464586" y="2625193"/>
            <a:ext cx="9290328" cy="959045"/>
          </a:xfrm>
          <a:prstGeom prst="rect">
            <a:avLst/>
          </a:prstGeom>
          <a:noFill/>
          <a:ln w="9525">
            <a:noFill/>
          </a:ln>
          <a:effectLst>
            <a:outerShdw blurRad="50800" dist="38100" dir="5400000" algn="t" rotWithShape="0">
              <a:srgbClr val="35433D">
                <a:alpha val="40000"/>
              </a:srgbClr>
            </a:outerShdw>
          </a:effectLst>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E2E8E3"/>
                </a:solidFill>
                <a:effectLst/>
                <a:uLnTx/>
                <a:uFillTx/>
                <a:latin typeface="鸿雷行书简体" panose="00000505000000000000" pitchFamily="2" charset="-122"/>
                <a:ea typeface="鸿雷行书简体" panose="00000505000000000000" pitchFamily="2" charset="-122"/>
                <a:cs typeface="+mn-cs"/>
                <a:sym typeface="微软雅黑" panose="020B0503020204020204" pitchFamily="34" charset="-122"/>
              </a:rPr>
              <a:t>语言文字运用</a:t>
            </a:r>
            <a:r>
              <a:rPr kumimoji="0" lang="en-US" altLang="zh-CN" sz="4800" b="0" i="0" u="none" strike="noStrike" kern="1200" cap="none" spc="0" normalizeH="0" baseline="0" noProof="0" dirty="0">
                <a:ln>
                  <a:noFill/>
                </a:ln>
                <a:solidFill>
                  <a:srgbClr val="E2E8E3"/>
                </a:solidFill>
                <a:effectLst/>
                <a:uLnTx/>
                <a:uFillTx/>
                <a:latin typeface="鸿雷行书简体" panose="00000505000000000000" pitchFamily="2" charset="-122"/>
                <a:ea typeface="鸿雷行书简体" panose="00000505000000000000" pitchFamily="2" charset="-122"/>
                <a:cs typeface="+mn-cs"/>
                <a:sym typeface="微软雅黑" panose="020B0503020204020204" pitchFamily="34" charset="-122"/>
              </a:rPr>
              <a:t>——</a:t>
            </a:r>
            <a:r>
              <a:rPr kumimoji="0" lang="zh-CN" altLang="en-US" sz="4800" b="0" i="0" u="none" strike="noStrike" kern="1200" cap="none" spc="0" normalizeH="0" baseline="0" noProof="0" dirty="0">
                <a:ln>
                  <a:noFill/>
                </a:ln>
                <a:solidFill>
                  <a:srgbClr val="E2E8E3"/>
                </a:solidFill>
                <a:effectLst/>
                <a:uLnTx/>
                <a:uFillTx/>
                <a:latin typeface="鸿雷行书简体" panose="00000505000000000000" pitchFamily="2" charset="-122"/>
                <a:ea typeface="鸿雷行书简体" panose="00000505000000000000" pitchFamily="2" charset="-122"/>
                <a:cs typeface="+mn-cs"/>
                <a:sym typeface="微软雅黑" panose="020B0503020204020204" pitchFamily="34" charset="-122"/>
              </a:rPr>
              <a:t>逻辑推断</a:t>
            </a:r>
            <a:endParaRPr kumimoji="0" lang="zh-CN" altLang="en-US" sz="5400" b="0" i="0" u="none" strike="noStrike" kern="1200" cap="none" spc="0" normalizeH="0" baseline="0" noProof="0" dirty="0">
              <a:ln>
                <a:noFill/>
              </a:ln>
              <a:solidFill>
                <a:srgbClr val="E2E8E3"/>
              </a:solidFill>
              <a:effectLst/>
              <a:uLnTx/>
              <a:uFillTx/>
              <a:latin typeface="鸿雷行书简体" panose="00000505000000000000" pitchFamily="2" charset="-122"/>
              <a:ea typeface="鸿雷行书简体" panose="00000505000000000000" pitchFamily="2" charset="-122"/>
              <a:cs typeface="+mn-cs"/>
              <a:sym typeface="微软雅黑" panose="020B0503020204020204" pitchFamily="34" charset="-122"/>
            </a:endParaRPr>
          </a:p>
        </p:txBody>
      </p:sp>
    </p:spTree>
    <p:extLst>
      <p:ext uri="{BB962C8B-B14F-4D97-AF65-F5344CB8AC3E}">
        <p14:creationId xmlns:p14="http://schemas.microsoft.com/office/powerpoint/2010/main" val="20834441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utoRev="1" fill="hold" nodeType="withEffect">
                                  <p:stCondLst>
                                    <p:cond delay="0"/>
                                  </p:stCondLst>
                                  <p:childTnLst>
                                    <p:animMotion origin="layout" path="M -4.58333E-6 -3.7037E-6 L -0.15013 0.00301 " pathEditMode="relative" rAng="0" ptsTypes="AA">
                                      <p:cBhvr>
                                        <p:cTn id="6" dur="10000" fill="hold"/>
                                        <p:tgtEl>
                                          <p:spTgt spid="2058"/>
                                        </p:tgtEl>
                                        <p:attrNameLst>
                                          <p:attrName>ppt_x</p:attrName>
                                          <p:attrName>ppt_y</p:attrName>
                                        </p:attrNameLst>
                                      </p:cBhvr>
                                      <p:rCtr x="-7513" y="139"/>
                                    </p:animMotion>
                                  </p:childTnLst>
                                </p:cTn>
                              </p:par>
                              <p:par>
                                <p:cTn id="7" presetID="35" presetClass="path" presetSubtype="0" repeatCount="indefinite" autoRev="1" fill="hold" nodeType="withEffect">
                                  <p:stCondLst>
                                    <p:cond delay="0"/>
                                  </p:stCondLst>
                                  <p:childTnLst>
                                    <p:animMotion origin="layout" path="M -4.58333E-6 -3.7037E-6 L -0.15013 0.00301 " pathEditMode="relative" rAng="0" ptsTypes="AA">
                                      <p:cBhvr>
                                        <p:cTn id="8" dur="10000" spd="-100000" fill="hold"/>
                                        <p:tgtEl>
                                          <p:spTgt spid="43"/>
                                        </p:tgtEl>
                                        <p:attrNameLst>
                                          <p:attrName>ppt_x</p:attrName>
                                          <p:attrName>ppt_y</p:attrName>
                                        </p:attrNameLst>
                                      </p:cBhvr>
                                      <p:rCtr x="-7513" y="139"/>
                                    </p:animMotion>
                                  </p:childTnLst>
                                </p:cTn>
                              </p:par>
                              <p:par>
                                <p:cTn id="9" presetID="35" presetClass="path" presetSubtype="0" repeatCount="indefinite" autoRev="1" fill="hold" nodeType="withEffect">
                                  <p:stCondLst>
                                    <p:cond delay="0"/>
                                  </p:stCondLst>
                                  <p:childTnLst>
                                    <p:animMotion origin="layout" path="M -4.58333E-6 -3.7037E-6 L -0.15013 0.00301 " pathEditMode="relative" rAng="0" ptsTypes="AA">
                                      <p:cBhvr>
                                        <p:cTn id="10" dur="10000" fill="hold"/>
                                        <p:tgtEl>
                                          <p:spTgt spid="35"/>
                                        </p:tgtEl>
                                        <p:attrNameLst>
                                          <p:attrName>ppt_x</p:attrName>
                                          <p:attrName>ppt_y</p:attrName>
                                        </p:attrNameLst>
                                      </p:cBhvr>
                                      <p:rCtr x="-751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868611"/>
            <a:ext cx="11214100" cy="5570290"/>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 name="文本框 2"/>
          <p:cNvSpPr txBox="1"/>
          <p:nvPr/>
        </p:nvSpPr>
        <p:spPr>
          <a:xfrm>
            <a:off x="722813" y="1194621"/>
            <a:ext cx="10563496" cy="4918269"/>
          </a:xfrm>
          <a:prstGeom prst="rect">
            <a:avLst/>
          </a:prstGeom>
        </p:spPr>
        <p:txBody>
          <a:bodyPr wrap="square" rtlCol="0">
            <a:spAutoFit/>
          </a:bodyPr>
          <a:lstStyle>
            <a:defPPr>
              <a:defRPr lang="zh-CN"/>
            </a:defPPr>
            <a:lvl1pPr>
              <a:defRPr sz="3200" b="1">
                <a:solidFill>
                  <a:srgbClr val="C00000"/>
                </a:solidFill>
                <a:latin typeface="微软雅黑" panose="020B0503020204020204" pitchFamily="34" charset="-122"/>
                <a:ea typeface="微软雅黑" panose="020B0503020204020204" pitchFamily="34" charset="-122"/>
              </a:defRPr>
            </a:lvl1pPr>
          </a:lstStyle>
          <a:p>
            <a:pPr marL="342900" lvl="0" indent="-342900" fontAlgn="ctr">
              <a:spcBef>
                <a:spcPct val="20000"/>
              </a:spcBef>
              <a:spcAft>
                <a:spcPct val="0"/>
              </a:spcAft>
            </a:pPr>
            <a:r>
              <a:rPr lang="zh-CN" altLang="zh-CN" kern="0" dirty="0">
                <a:solidFill>
                  <a:srgbClr val="000000"/>
                </a:solidFill>
                <a:latin typeface="宋体" panose="02010600030101010101" pitchFamily="2" charset="-122"/>
                <a:ea typeface="宋体" panose="02010600030101010101" pitchFamily="2" charset="-122"/>
              </a:rPr>
              <a:t>下面文段有三处推断存在问题</a:t>
            </a:r>
            <a:r>
              <a:rPr lang="zh-CN" altLang="en-US" kern="0" dirty="0">
                <a:solidFill>
                  <a:srgbClr val="000000"/>
                </a:solidFill>
                <a:latin typeface="宋体" panose="02010600030101010101" pitchFamily="2" charset="-122"/>
                <a:ea typeface="宋体" panose="02010600030101010101" pitchFamily="2" charset="-122"/>
              </a:rPr>
              <a:t>。</a:t>
            </a:r>
            <a:r>
              <a:rPr lang="zh-CN" altLang="zh-CN" kern="0" dirty="0">
                <a:solidFill>
                  <a:srgbClr val="000000"/>
                </a:solidFill>
                <a:latin typeface="宋体" panose="02010600030101010101" pitchFamily="2" charset="-122"/>
                <a:ea typeface="宋体" panose="02010600030101010101" pitchFamily="2" charset="-122"/>
              </a:rPr>
              <a:t>请参照①的方式</a:t>
            </a:r>
            <a:r>
              <a:rPr lang="zh-CN" altLang="en-US" kern="0" dirty="0">
                <a:solidFill>
                  <a:srgbClr val="000000"/>
                </a:solidFill>
                <a:latin typeface="宋体" panose="02010600030101010101" pitchFamily="2" charset="-122"/>
                <a:ea typeface="宋体" panose="02010600030101010101" pitchFamily="2" charset="-122"/>
              </a:rPr>
              <a:t>，</a:t>
            </a:r>
            <a:r>
              <a:rPr lang="zh-CN" altLang="zh-CN" kern="0" dirty="0">
                <a:solidFill>
                  <a:srgbClr val="000000"/>
                </a:solidFill>
                <a:latin typeface="宋体" panose="02010600030101010101" pitchFamily="2" charset="-122"/>
                <a:ea typeface="宋体" panose="02010600030101010101" pitchFamily="2" charset="-122"/>
              </a:rPr>
              <a:t>说明另</a:t>
            </a:r>
            <a:endParaRPr lang="en-US" altLang="zh-CN" kern="0" dirty="0">
              <a:solidFill>
                <a:srgbClr val="000000"/>
              </a:solidFill>
              <a:latin typeface="宋体" panose="02010600030101010101" pitchFamily="2" charset="-122"/>
              <a:ea typeface="宋体" panose="02010600030101010101" pitchFamily="2" charset="-122"/>
            </a:endParaRPr>
          </a:p>
          <a:p>
            <a:pPr marL="342900" lvl="0" indent="-342900" fontAlgn="ctr">
              <a:spcBef>
                <a:spcPct val="20000"/>
              </a:spcBef>
              <a:spcAft>
                <a:spcPct val="0"/>
              </a:spcAft>
            </a:pPr>
            <a:r>
              <a:rPr lang="zh-CN" altLang="zh-CN" kern="0" dirty="0">
                <a:solidFill>
                  <a:srgbClr val="000000"/>
                </a:solidFill>
                <a:latin typeface="宋体" panose="02010600030101010101" pitchFamily="2" charset="-122"/>
                <a:ea typeface="宋体" panose="02010600030101010101" pitchFamily="2" charset="-122"/>
              </a:rPr>
              <a:t>外两处问题。（</a:t>
            </a:r>
            <a:r>
              <a:rPr lang="en-US" altLang="zh-CN" kern="0" dirty="0">
                <a:solidFill>
                  <a:srgbClr val="000000"/>
                </a:solidFill>
                <a:latin typeface="宋体" panose="02010600030101010101" pitchFamily="2" charset="-122"/>
                <a:ea typeface="宋体" panose="02010600030101010101" pitchFamily="2" charset="-122"/>
              </a:rPr>
              <a:t>5</a:t>
            </a:r>
            <a:r>
              <a:rPr lang="zh-CN" altLang="zh-CN" kern="0" dirty="0">
                <a:solidFill>
                  <a:srgbClr val="000000"/>
                </a:solidFill>
                <a:latin typeface="宋体" panose="02010600030101010101" pitchFamily="2" charset="-122"/>
                <a:ea typeface="宋体" panose="02010600030101010101" pitchFamily="2" charset="-122"/>
              </a:rPr>
              <a:t>分）</a:t>
            </a:r>
          </a:p>
          <a:p>
            <a:pPr marL="342900" lvl="0" indent="-342900" fontAlgn="ctr">
              <a:spcBef>
                <a:spcPct val="20000"/>
              </a:spcBef>
              <a:spcAft>
                <a:spcPct val="0"/>
              </a:spcAft>
            </a:pPr>
            <a:r>
              <a:rPr lang="zh-CN" altLang="en-US" kern="0" dirty="0">
                <a:solidFill>
                  <a:srgbClr val="000000"/>
                </a:solidFill>
                <a:latin typeface="Arial"/>
                <a:ea typeface="宋体" panose="02010600030101010101" pitchFamily="2" charset="-122"/>
              </a:rPr>
              <a:t>          </a:t>
            </a:r>
            <a:r>
              <a:rPr lang="zh-CN" altLang="zh-CN" kern="0" dirty="0">
                <a:solidFill>
                  <a:srgbClr val="000000"/>
                </a:solidFill>
                <a:latin typeface="楷体" panose="02010609060101010101" pitchFamily="49" charset="-122"/>
                <a:ea typeface="楷体" panose="02010609060101010101" pitchFamily="49" charset="-122"/>
              </a:rPr>
              <a:t>高考之后，我们将面临大学专业的选择问题，如果有机会，我们要选择工科方面的专业，因为只有学了工科才能激发强烈的好奇心，培养探索未知事物的兴趣，而有了浓厚的兴趣，必将取得好成绩，毕业后也就一定能很好地适应社会需要。</a:t>
            </a:r>
          </a:p>
          <a:p>
            <a:pPr marL="342900" lvl="0" indent="-342900" fontAlgn="ctr">
              <a:spcBef>
                <a:spcPct val="20000"/>
              </a:spcBef>
              <a:spcAft>
                <a:spcPct val="0"/>
              </a:spcAft>
            </a:pPr>
            <a:r>
              <a:rPr lang="zh-CN" altLang="zh-CN" kern="0" dirty="0">
                <a:solidFill>
                  <a:srgbClr val="000000"/>
                </a:solidFill>
                <a:latin typeface="Arial"/>
                <a:ea typeface="宋体" panose="02010600030101010101" pitchFamily="2" charset="-122"/>
              </a:rPr>
              <a:t>①不是只有学了工科才能激发好奇心。</a:t>
            </a:r>
          </a:p>
          <a:p>
            <a:pPr marL="342900" lvl="0" indent="-342900" fontAlgn="ctr">
              <a:spcBef>
                <a:spcPct val="20000"/>
              </a:spcBef>
              <a:spcAft>
                <a:spcPct val="0"/>
              </a:spcAft>
            </a:pPr>
            <a:r>
              <a:rPr lang="zh-CN" altLang="zh-CN" kern="0" dirty="0">
                <a:solidFill>
                  <a:srgbClr val="000000"/>
                </a:solidFill>
                <a:latin typeface="Arial"/>
                <a:ea typeface="宋体" panose="02010600030101010101" pitchFamily="2" charset="-122"/>
              </a:rPr>
              <a:t>②</a:t>
            </a:r>
            <a:r>
              <a:rPr lang="en-US" altLang="zh-CN" u="sng" kern="0" dirty="0">
                <a:solidFill>
                  <a:srgbClr val="000000"/>
                </a:solidFill>
                <a:latin typeface="黑体" panose="02010609060101010101" pitchFamily="49" charset="-122"/>
                <a:ea typeface="黑体" panose="02010609060101010101" pitchFamily="49" charset="-122"/>
              </a:rPr>
              <a:t>__          __</a:t>
            </a:r>
            <a:r>
              <a:rPr lang="zh-CN" altLang="zh-CN" kern="0" dirty="0">
                <a:solidFill>
                  <a:srgbClr val="000000"/>
                </a:solidFill>
                <a:latin typeface="Arial"/>
                <a:ea typeface="宋体" panose="02010600030101010101" pitchFamily="2" charset="-122"/>
              </a:rPr>
              <a:t>。③</a:t>
            </a:r>
            <a:r>
              <a:rPr lang="en-US" altLang="zh-CN" u="sng" kern="0" dirty="0">
                <a:solidFill>
                  <a:srgbClr val="000000"/>
                </a:solidFill>
                <a:latin typeface="黑体" panose="02010609060101010101" pitchFamily="49" charset="-122"/>
                <a:ea typeface="黑体" panose="02010609060101010101" pitchFamily="49" charset="-122"/>
              </a:rPr>
              <a:t>__           __</a:t>
            </a:r>
            <a:r>
              <a:rPr lang="zh-CN" altLang="zh-CN" kern="0" dirty="0">
                <a:solidFill>
                  <a:srgbClr val="000000"/>
                </a:solidFill>
                <a:latin typeface="Arial"/>
                <a:ea typeface="宋体" panose="02010600030101010101" pitchFamily="2" charset="-122"/>
              </a:rPr>
              <a:t>。</a:t>
            </a:r>
            <a:endParaRPr lang="zh-CN" altLang="en-US" kern="0" dirty="0">
              <a:solidFill>
                <a:srgbClr val="000000"/>
              </a:solidFill>
              <a:latin typeface="Arial"/>
              <a:ea typeface="宋体" panose="02010600030101010101" pitchFamily="2" charset="-122"/>
            </a:endParaRPr>
          </a:p>
        </p:txBody>
      </p:sp>
      <p:sp>
        <p:nvSpPr>
          <p:cNvPr id="5" name="文本框 4"/>
          <p:cNvSpPr txBox="1"/>
          <p:nvPr/>
        </p:nvSpPr>
        <p:spPr>
          <a:xfrm>
            <a:off x="4250267" y="17571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高考真题</a:t>
            </a:r>
            <a:endParaRPr kumimoji="0"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1395249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53878" y="619848"/>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高考真题</a:t>
            </a:r>
            <a:endParaRPr kumimoji="0"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内容占位符 2">
            <a:extLst>
              <a:ext uri="{FF2B5EF4-FFF2-40B4-BE49-F238E27FC236}">
                <a16:creationId xmlns:a16="http://schemas.microsoft.com/office/drawing/2014/main" id="{26A8B690-9AED-6FE7-3C6D-2D111A144E89}"/>
              </a:ext>
            </a:extLst>
          </p:cNvPr>
          <p:cNvSpPr txBox="1">
            <a:spLocks/>
          </p:cNvSpPr>
          <p:nvPr/>
        </p:nvSpPr>
        <p:spPr bwMode="auto">
          <a:xfrm>
            <a:off x="907515" y="1867087"/>
            <a:ext cx="10814222" cy="312382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参考答案：</a:t>
            </a:r>
            <a:endParaRPr kumimoji="0" lang="en-US" altLang="zh-CN" sz="2800" b="1" i="0" u="none" strike="noStrike" kern="1200" cap="none" spc="0" normalizeH="0" baseline="0" noProof="0" dirty="0">
              <a:ln>
                <a:noFill/>
              </a:ln>
              <a:solidFill>
                <a:srgbClr val="AE4C2E"/>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a:p>
            <a:pPr eaLnBrk="1" hangingPunct="1">
              <a:buFontTx/>
              <a:buNone/>
            </a:pPr>
            <a:r>
              <a:rPr lang="zh-CN" altLang="en-US" sz="3600" b="1" kern="0" dirty="0">
                <a:ea typeface="宋体" panose="02010600030101010101" pitchFamily="2" charset="-122"/>
              </a:rPr>
              <a:t>②不是有了浓厚的兴趣就一定会取得好成绩。</a:t>
            </a:r>
            <a:endParaRPr lang="en-US" altLang="zh-CN" sz="3600" b="1" kern="0" dirty="0">
              <a:ea typeface="宋体" panose="02010600030101010101" pitchFamily="2" charset="-122"/>
            </a:endParaRPr>
          </a:p>
          <a:p>
            <a:pPr eaLnBrk="1" hangingPunct="1">
              <a:buFontTx/>
              <a:buNone/>
            </a:pPr>
            <a:r>
              <a:rPr lang="zh-CN" altLang="en-US" sz="3600" b="1" kern="0" dirty="0">
                <a:ea typeface="宋体" panose="02010600030101010101" pitchFamily="2" charset="-122"/>
              </a:rPr>
              <a:t>③不是成绩好毕业后就一定能很好地适应社会需要。</a:t>
            </a:r>
          </a:p>
        </p:txBody>
      </p:sp>
    </p:spTree>
    <p:extLst>
      <p:ext uri="{BB962C8B-B14F-4D97-AF65-F5344CB8AC3E}">
        <p14:creationId xmlns:p14="http://schemas.microsoft.com/office/powerpoint/2010/main" val="33452725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304807" y="643854"/>
            <a:ext cx="11537587" cy="6079163"/>
          </a:xfrm>
          <a:prstGeom prst="roundRect">
            <a:avLst>
              <a:gd name="adj" fmla="val 1490"/>
            </a:avLst>
          </a:prstGeom>
          <a:blipFill>
            <a:blip r:embed="rId2">
              <a:extLst>
                <a:ext uri="{BEBA8EAE-BF5A-486C-A8C5-ECC9F3942E4B}">
                  <a14:imgProps xmlns:a14="http://schemas.microsoft.com/office/drawing/2010/main">
                    <a14:imgLayer r:embed="rId3">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Arial" panose="020B0604020202090204"/>
              <a:ea typeface="等线"/>
              <a:cs typeface="+mn-cs"/>
            </a:endParaRPr>
          </a:p>
        </p:txBody>
      </p:sp>
      <p:sp>
        <p:nvSpPr>
          <p:cNvPr id="3" name="文本框 2"/>
          <p:cNvSpPr txBox="1"/>
          <p:nvPr/>
        </p:nvSpPr>
        <p:spPr>
          <a:xfrm>
            <a:off x="400593" y="643855"/>
            <a:ext cx="11234057" cy="6592574"/>
          </a:xfrm>
          <a:prstGeom prst="rect">
            <a:avLst/>
          </a:prstGeom>
        </p:spPr>
        <p:txBody>
          <a:bodyPr wrap="square" rtlCol="0">
            <a:spAutoFit/>
          </a:bodyPr>
          <a:lstStyle>
            <a:defPPr>
              <a:defRPr lang="zh-CN"/>
            </a:defPPr>
            <a:lvl1pPr>
              <a:defRPr sz="3200" b="1">
                <a:solidFill>
                  <a:srgbClr val="C00000"/>
                </a:solidFill>
                <a:latin typeface="微软雅黑" panose="020B0503020204020204" pitchFamily="34" charset="-122"/>
                <a:ea typeface="微软雅黑" panose="020B0503020204020204" pitchFamily="34" charset="-122"/>
              </a:defRPr>
            </a:lvl1pPr>
          </a:lstStyle>
          <a:p>
            <a:pPr algn="l">
              <a:lnSpc>
                <a:spcPct val="120000"/>
              </a:lnSpc>
            </a:pPr>
            <a:r>
              <a:rPr lang="en-US" altLang="zh-CN" sz="3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下面文段有三处推断存在问题，请参考</a:t>
            </a:r>
            <a:r>
              <a:rPr lang="en-US" altLang="zh-CN" sz="3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①</a:t>
            </a:r>
            <a:r>
              <a:rPr lang="zh-CN" altLang="zh-CN" sz="3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的方式，说明另外两处问题。</a:t>
            </a:r>
            <a:r>
              <a:rPr lang="en-US" altLang="zh-CN" sz="3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lnSpc>
                <a:spcPct val="120000"/>
              </a:lnSpc>
            </a:pPr>
            <a:r>
              <a:rPr lang="en-US" altLang="zh-CN" sz="3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俗话说，</a:t>
            </a:r>
            <a:r>
              <a:rPr lang="en-US" altLang="zh-CN" sz="32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zh-CN" sz="32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道不同，不相为谋</a:t>
            </a:r>
            <a:r>
              <a:rPr lang="en-US" altLang="zh-CN" sz="32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zh-CN" sz="32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。可见，相同的价值观是友情延续的重要基础。一旦价值观念产生分歧，必然会造成友情破裂。此外，共同的兴趣爱好也是友情得以延续的重要条件。没有共同爱好，两个人之间就没有共同语言。所谓</a:t>
            </a:r>
            <a:r>
              <a:rPr lang="en-US" altLang="zh-CN" sz="32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zh-CN" sz="32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话不投机半句多</a:t>
            </a:r>
            <a:r>
              <a:rPr lang="en-US" altLang="zh-CN" sz="32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zh-CN" sz="32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，缺少了共同语言，人与人是不可能成为朋友的。</a:t>
            </a:r>
            <a:endParaRPr lang="zh-CN" altLang="zh-CN" sz="3200" kern="100" dirty="0">
              <a:effectLst/>
              <a:latin typeface="楷体" panose="02010609060101010101" pitchFamily="49" charset="-122"/>
              <a:ea typeface="楷体" panose="02010609060101010101" pitchFamily="49" charset="-122"/>
              <a:cs typeface="Times New Roman" panose="02020603050405020304" pitchFamily="18" charset="0"/>
            </a:endParaRPr>
          </a:p>
          <a:p>
            <a:pPr algn="l">
              <a:lnSpc>
                <a:spcPct val="120000"/>
              </a:lnSpc>
            </a:pPr>
            <a:r>
              <a:rPr lang="en-US" altLang="zh-CN" sz="3200"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①</a:t>
            </a:r>
            <a:r>
              <a:rPr lang="zh-CN" altLang="zh-CN" sz="3200"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价值观念产生分歧不一定会造成友情破裂。</a:t>
            </a:r>
            <a:endParaRPr lang="zh-CN" altLang="zh-CN" sz="3200" kern="100" dirty="0">
              <a:effectLst/>
              <a:latin typeface="黑体" panose="02010609060101010101" pitchFamily="49" charset="-122"/>
              <a:ea typeface="黑体" panose="02010609060101010101" pitchFamily="49" charset="-122"/>
              <a:cs typeface="Times New Roman" panose="02020603050405020304" pitchFamily="18" charset="0"/>
            </a:endParaRPr>
          </a:p>
          <a:p>
            <a:pPr algn="l">
              <a:lnSpc>
                <a:spcPct val="120000"/>
              </a:lnSpc>
            </a:pPr>
            <a:r>
              <a:rPr lang="en-US" altLang="zh-CN" sz="3200"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②</a:t>
            </a:r>
            <a:r>
              <a:rPr lang="en-US" altLang="zh-CN" sz="3200" u="sng"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_____                            ___</a:t>
            </a:r>
            <a:r>
              <a:rPr lang="zh-CN" altLang="zh-CN" sz="3200"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3200" kern="100" dirty="0">
              <a:effectLst/>
              <a:latin typeface="黑体" panose="02010609060101010101" pitchFamily="49" charset="-122"/>
              <a:ea typeface="黑体" panose="02010609060101010101" pitchFamily="49" charset="-122"/>
              <a:cs typeface="Times New Roman" panose="02020603050405020304" pitchFamily="18" charset="0"/>
            </a:endParaRPr>
          </a:p>
          <a:p>
            <a:pPr algn="l">
              <a:lnSpc>
                <a:spcPct val="120000"/>
              </a:lnSpc>
            </a:pPr>
            <a:r>
              <a:rPr lang="en-US" altLang="zh-CN" sz="3200"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③</a:t>
            </a:r>
            <a:r>
              <a:rPr lang="en-US" altLang="zh-CN" sz="3200" u="sng"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_____                            ___</a:t>
            </a:r>
            <a:r>
              <a:rPr lang="zh-CN" altLang="zh-CN" sz="3200"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zh-CN" altLang="zh-CN" sz="3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342900" marR="0" lvl="0" indent="-342900" algn="l" defTabSz="914400" rtl="0" eaLnBrk="1" fontAlgn="ctr" latinLnBrk="0" hangingPunct="1">
              <a:lnSpc>
                <a:spcPct val="100000"/>
              </a:lnSpc>
              <a:spcBef>
                <a:spcPct val="20000"/>
              </a:spcBef>
              <a:spcAft>
                <a:spcPct val="0"/>
              </a:spcAft>
              <a:buClrTx/>
              <a:buSzTx/>
              <a:buFontTx/>
              <a:buNone/>
              <a:tabLst/>
              <a:defRPr/>
            </a:pPr>
            <a:endParaRPr kumimoji="0" lang="zh-CN" altLang="en-US" sz="32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endParaRPr>
          </a:p>
        </p:txBody>
      </p:sp>
      <p:sp>
        <p:nvSpPr>
          <p:cNvPr id="5" name="文本框 4"/>
          <p:cNvSpPr txBox="1"/>
          <p:nvPr/>
        </p:nvSpPr>
        <p:spPr>
          <a:xfrm>
            <a:off x="4119638" y="0"/>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模考题</a:t>
            </a:r>
            <a:endParaRPr kumimoji="0"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2827217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53878" y="79917"/>
            <a:ext cx="3691466" cy="646331"/>
          </a:xfrm>
          <a:prstGeom prst="rect">
            <a:avLst/>
          </a:prstGeom>
          <a:noFill/>
          <a:ln w="9525">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44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模考题</a:t>
            </a:r>
            <a:endParaRPr kumimoji="0" sz="3600" b="1" i="0" u="none" strike="noStrike" kern="1200" cap="none" spc="0" normalizeH="0" baseline="0" noProof="0" dirty="0">
              <a:ln>
                <a:noFill/>
              </a:ln>
              <a:gradFill flip="none" rotWithShape="1">
                <a:gsLst>
                  <a:gs pos="94828">
                    <a:srgbClr val="CAA774"/>
                  </a:gs>
                  <a:gs pos="68000">
                    <a:srgbClr val="4F635A"/>
                  </a:gs>
                  <a:gs pos="0">
                    <a:srgbClr val="CAA774"/>
                  </a:gs>
                  <a:gs pos="37000">
                    <a:srgbClr val="5F776C"/>
                  </a:gs>
                </a:gsLst>
                <a:lin ang="2700000" scaled="1"/>
                <a:tileRect/>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内容占位符 2">
            <a:extLst>
              <a:ext uri="{FF2B5EF4-FFF2-40B4-BE49-F238E27FC236}">
                <a16:creationId xmlns:a16="http://schemas.microsoft.com/office/drawing/2014/main" id="{26A8B690-9AED-6FE7-3C6D-2D111A144E89}"/>
              </a:ext>
            </a:extLst>
          </p:cNvPr>
          <p:cNvSpPr txBox="1">
            <a:spLocks/>
          </p:cNvSpPr>
          <p:nvPr/>
        </p:nvSpPr>
        <p:spPr bwMode="auto">
          <a:xfrm>
            <a:off x="343989" y="796383"/>
            <a:ext cx="11504022" cy="57089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AE4C2E"/>
                </a:solidFill>
                <a:effectLst/>
                <a:uLnTx/>
                <a:uFillTx/>
                <a:latin typeface="黑体" panose="02010609060101010101" pitchFamily="49" charset="-122"/>
                <a:ea typeface="黑体" panose="02010609060101010101" pitchFamily="49" charset="-122"/>
                <a:cs typeface="Times New Roman" panose="02020503050405090304" pitchFamily="18" charset="0"/>
                <a:sym typeface="微软雅黑" panose="020B0503020204020204" pitchFamily="34" charset="-122"/>
              </a:rPr>
              <a:t>参考答案：</a:t>
            </a:r>
            <a:endParaRPr kumimoji="0" lang="en-US" altLang="zh-CN" sz="2800" b="1" i="0" u="none" strike="noStrike" kern="1200" cap="none" spc="0" normalizeH="0" baseline="0" noProof="0" dirty="0">
              <a:ln>
                <a:noFill/>
              </a:ln>
              <a:solidFill>
                <a:srgbClr val="AE4C2E"/>
              </a:solidFill>
              <a:effectLst/>
              <a:uLnTx/>
              <a:uFillTx/>
              <a:latin typeface="黑体" panose="02010609060101010101" pitchFamily="49" charset="-122"/>
              <a:ea typeface="黑体" panose="02010609060101010101" pitchFamily="49" charset="-122"/>
              <a:cs typeface="Times New Roman" panose="02020503050405090304" pitchFamily="18" charset="0"/>
              <a:sym typeface="微软雅黑" panose="020B0503020204020204" pitchFamily="34" charset="-122"/>
            </a:endParaRPr>
          </a:p>
          <a:p>
            <a:pPr marL="0" indent="0">
              <a:lnSpc>
                <a:spcPct val="120000"/>
              </a:lnSpc>
              <a:buNone/>
            </a:pPr>
            <a:r>
              <a:rPr kumimoji="0" lang="en-US" altLang="zh-CN" sz="2800" b="1" i="0" u="none" strike="noStrike" kern="1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   ②</a:t>
            </a:r>
            <a:r>
              <a:rPr lang="zh-CN" altLang="zh-CN" sz="28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没有共同的爱好并不意味着两人之间就没有共同语言</a:t>
            </a:r>
            <a:r>
              <a:rPr lang="zh-CN" altLang="en-US" sz="28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28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20000"/>
              </a:lnSpc>
              <a:buNone/>
            </a:pPr>
            <a:r>
              <a:rPr kumimoji="0" lang="en-US" altLang="zh-CN" sz="2800" b="1" i="0" u="none" strike="noStrike" kern="1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   ③</a:t>
            </a:r>
            <a:r>
              <a:rPr lang="zh-CN" altLang="zh-CN" sz="28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缺少了共同语言并不能说明人与人就成不了朋友</a:t>
            </a:r>
            <a:r>
              <a:rPr lang="zh-CN" altLang="en-US" sz="28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28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rPr>
              <a:t>   </a:t>
            </a:r>
            <a:endParaRPr lang="zh-CN" altLang="zh-CN" sz="2800" b="1" kern="100" dirty="0">
              <a:effectLst/>
              <a:latin typeface="黑体" panose="02010609060101010101" pitchFamily="49" charset="-122"/>
              <a:ea typeface="黑体" panose="02010609060101010101" pitchFamily="49" charset="-122"/>
              <a:cs typeface="Times New Roman" panose="02020603050405020304" pitchFamily="18" charset="0"/>
            </a:endParaRPr>
          </a:p>
          <a:p>
            <a:pPr marL="0" indent="0" algn="l">
              <a:lnSpc>
                <a:spcPct val="120000"/>
              </a:lnSpc>
              <a:buNone/>
            </a:pPr>
            <a:r>
              <a:rPr lang="zh-CN" altLang="zh-CN" sz="28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【解析】</a:t>
            </a:r>
            <a:r>
              <a:rPr lang="zh-CN"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此题注意抓住语段中表述绝对的句子</a:t>
            </a:r>
            <a:r>
              <a:rPr lang="en-US"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没有共同爱好，两个人之间就没有共同语言</a:t>
            </a:r>
            <a:r>
              <a:rPr lang="en-US"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缺少了共同语言，人与人是不可能成为朋友的</a:t>
            </a:r>
            <a:r>
              <a:rPr lang="en-US"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，两个句子前后的关系是</a:t>
            </a:r>
            <a:r>
              <a:rPr lang="en-US"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可能</a:t>
            </a:r>
            <a:r>
              <a:rPr lang="en-US"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，不是</a:t>
            </a:r>
            <a:r>
              <a:rPr lang="en-US"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必然</a:t>
            </a:r>
            <a:r>
              <a:rPr lang="en-US"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zh-CN" sz="2800" b="1"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 </a:t>
            </a:r>
            <a:endParaRPr lang="zh-CN" altLang="zh-CN" sz="2800" b="1" kern="100" dirty="0">
              <a:effectLst/>
              <a:latin typeface="楷体" panose="02010609060101010101" pitchFamily="49" charset="-122"/>
              <a:ea typeface="楷体" panose="02010609060101010101" pitchFamily="49" charset="-122"/>
              <a:cs typeface="Times New Roman" panose="02020603050405020304" pitchFamily="18" charset="0"/>
            </a:endParaRPr>
          </a:p>
          <a:p>
            <a:pPr marL="0" indent="0" algn="l">
              <a:lnSpc>
                <a:spcPct val="120000"/>
              </a:lnSpc>
              <a:buNone/>
            </a:pPr>
            <a:r>
              <a:rPr lang="zh-CN" altLang="zh-CN" sz="28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【点评】</a:t>
            </a:r>
            <a:r>
              <a:rPr lang="zh-CN" altLang="zh-CN" sz="2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本题考查考生推断的能力。此题首先要研读语段，找出推断存在问题、表述不准确的地方。</a:t>
            </a:r>
            <a:r>
              <a:rPr lang="en-US" altLang="zh-CN" sz="2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②③</a:t>
            </a:r>
            <a:r>
              <a:rPr lang="zh-CN" altLang="zh-CN" sz="2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句对应原文中相关句子。仿照</a:t>
            </a:r>
            <a:r>
              <a:rPr lang="en-US" altLang="zh-CN" sz="2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①</a:t>
            </a:r>
            <a:r>
              <a:rPr lang="zh-CN" altLang="zh-CN" sz="2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句，写出后两个句子。要注意例句的结构、句式、修辞、字数等，尽量保持一致。</a:t>
            </a:r>
            <a:endParaRPr lang="zh-CN" altLang="zh-CN" sz="2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880027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
                                        <p:tgtEl>
                                          <p:spTgt spid="4">
                                            <p:txEl>
                                              <p:pRg st="3" end="3"/>
                                            </p:txEl>
                                          </p:spTgt>
                                        </p:tgtEl>
                                      </p:cBhvr>
                                    </p:animEffect>
                                  </p:childTnLst>
                                </p:cTn>
                              </p:par>
                            </p:childTnLst>
                          </p:cTn>
                        </p:par>
                        <p:par>
                          <p:cTn id="8" fill="hold">
                            <p:stCondLst>
                              <p:cond delay="10"/>
                            </p:stCondLst>
                            <p:childTnLst>
                              <p:par>
                                <p:cTn id="9" presetID="10" presetClass="entr" presetSubtype="0" fill="hold" nodeType="after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Effect transition="in" filter="fade">
                                      <p:cBhvr>
                                        <p:cTn id="11" dur="1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1065234"/>
            <a:ext cx="11214100" cy="5373666"/>
          </a:xfrm>
          <a:prstGeom prst="roundRect">
            <a:avLst>
              <a:gd name="adj" fmla="val 1490"/>
            </a:avLst>
          </a:prstGeom>
          <a:blipFill>
            <a:blip r:embed="rId3">
              <a:extLst>
                <a:ext uri="{BEBA8EAE-BF5A-486C-A8C5-ECC9F3942E4B}">
                  <a14:imgProps xmlns:a14="http://schemas.microsoft.com/office/drawing/2010/main">
                    <a14:imgLayer r:embed="rId4">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latin typeface="Arial" panose="020B0604020202090204"/>
              <a:ea typeface="等线"/>
            </a:endParaRPr>
          </a:p>
        </p:txBody>
      </p:sp>
      <p:sp>
        <p:nvSpPr>
          <p:cNvPr id="6" name="矩形: 圆角 5"/>
          <p:cNvSpPr/>
          <p:nvPr/>
        </p:nvSpPr>
        <p:spPr>
          <a:xfrm>
            <a:off x="630019" y="1201312"/>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graphicFrame>
        <p:nvGraphicFramePr>
          <p:cNvPr id="3" name="表格 2"/>
          <p:cNvGraphicFramePr>
            <a:graphicFrameLocks noGrp="1"/>
          </p:cNvGraphicFramePr>
          <p:nvPr>
            <p:custDataLst>
              <p:tags r:id="rId1"/>
            </p:custDataLst>
            <p:extLst>
              <p:ext uri="{D42A27DB-BD31-4B8C-83A1-F6EECF244321}">
                <p14:modId xmlns:p14="http://schemas.microsoft.com/office/powerpoint/2010/main" val="3812675694"/>
              </p:ext>
            </p:extLst>
          </p:nvPr>
        </p:nvGraphicFramePr>
        <p:xfrm>
          <a:off x="623888" y="1171817"/>
          <a:ext cx="10944224" cy="4963513"/>
        </p:xfrm>
        <a:graphic>
          <a:graphicData uri="http://schemas.openxmlformats.org/drawingml/2006/table">
            <a:tbl>
              <a:tblPr firstRow="1" firstCol="1" bandRow="1">
                <a:tableStyleId>{5C22544A-7EE6-4342-B048-85BDC9FD1C3A}</a:tableStyleId>
              </a:tblPr>
              <a:tblGrid>
                <a:gridCol w="1943143">
                  <a:extLst>
                    <a:ext uri="{9D8B030D-6E8A-4147-A177-3AD203B41FA5}">
                      <a16:colId xmlns:a16="http://schemas.microsoft.com/office/drawing/2014/main" val="20000"/>
                    </a:ext>
                  </a:extLst>
                </a:gridCol>
                <a:gridCol w="9001081">
                  <a:extLst>
                    <a:ext uri="{9D8B030D-6E8A-4147-A177-3AD203B41FA5}">
                      <a16:colId xmlns:a16="http://schemas.microsoft.com/office/drawing/2014/main" val="20001"/>
                    </a:ext>
                  </a:extLst>
                </a:gridCol>
              </a:tblGrid>
              <a:tr h="720241">
                <a:tc>
                  <a:txBody>
                    <a:bodyPr/>
                    <a:lstStyle/>
                    <a:p>
                      <a:pPr algn="ctr">
                        <a:lnSpc>
                          <a:spcPct val="150000"/>
                        </a:lnSpc>
                        <a:spcAft>
                          <a:spcPct val="0"/>
                        </a:spcAft>
                      </a:pPr>
                      <a:r>
                        <a:rPr lang="zh-CN"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结构技巧</a:t>
                      </a:r>
                      <a:endParaRPr lang="zh-CN" sz="2800" b="1" kern="100" dirty="0">
                        <a:solidFill>
                          <a:srgbClr val="E2E8E3"/>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ct val="0"/>
                        </a:spcAft>
                      </a:pPr>
                      <a:r>
                        <a:rPr lang="zh-CN"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方式</a:t>
                      </a:r>
                      <a:r>
                        <a:rPr lang="zh-CN" altLang="en-US"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及</a:t>
                      </a:r>
                      <a:r>
                        <a:rPr lang="zh-CN"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作用</a:t>
                      </a:r>
                      <a:endParaRPr lang="zh-CN" sz="2800" b="1" kern="100" dirty="0">
                        <a:solidFill>
                          <a:srgbClr val="E2E8E3"/>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56495">
                <a:tc>
                  <a:txBody>
                    <a:bodyPr/>
                    <a:lstStyle/>
                    <a:p>
                      <a:pPr algn="ctr">
                        <a:lnSpc>
                          <a:spcPct val="130000"/>
                        </a:lnSpc>
                        <a:spcAft>
                          <a:spcPct val="0"/>
                        </a:spcAft>
                      </a:pPr>
                      <a:r>
                        <a:rPr lang="zh-CN" sz="2800" b="1"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悬念</a:t>
                      </a:r>
                      <a:endParaRPr lang="zh-CN" sz="2800" b="1" kern="100" dirty="0">
                        <a:solidFill>
                          <a:srgbClr val="4F635A"/>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nchor="ctr">
                    <a:lnL w="12700" cap="flat" cmpd="sng" algn="ctr">
                      <a:noFill/>
                      <a:prstDash val="solid"/>
                      <a:round/>
                      <a:headEnd type="none" w="med" len="med"/>
                      <a:tailEnd type="none" w="med" len="med"/>
                    </a:lnL>
                    <a:lnR w="12700" cap="flat" cmpd="sng" algn="ctr">
                      <a:solidFill>
                        <a:srgbClr val="4F635A"/>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文章设置疑问或冲突，使人产生强烈的关注心理，</a:t>
                      </a:r>
                      <a:endParaRPr lang="en-US" altLang="zh-CN"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达到震撼人心的效果，激发阅读兴趣。</a:t>
                      </a:r>
                    </a:p>
                  </a:txBody>
                  <a:tcPr marL="51802" marR="51802" marT="0" marB="0" anchor="ctr">
                    <a:lnL w="12700" cap="flat" cmpd="sng" algn="ctr">
                      <a:solidFill>
                        <a:srgbClr val="4F635A"/>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46128">
                <a:tc>
                  <a:txBody>
                    <a:bodyPr/>
                    <a:lstStyle/>
                    <a:p>
                      <a:pPr algn="ctr">
                        <a:lnSpc>
                          <a:spcPct val="130000"/>
                        </a:lnSpc>
                        <a:spcAft>
                          <a:spcPct val="0"/>
                        </a:spcAft>
                      </a:pPr>
                      <a:r>
                        <a:rPr lang="zh-CN" sz="2800" b="1"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抑扬结合</a:t>
                      </a:r>
                      <a:endParaRPr lang="zh-CN" sz="2800" b="1" kern="100" dirty="0">
                        <a:solidFill>
                          <a:srgbClr val="4F635A"/>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nchor="ctr">
                    <a:lnL w="12700" cap="flat" cmpd="sng" algn="ctr">
                      <a:noFill/>
                      <a:prstDash val="solid"/>
                      <a:round/>
                      <a:headEnd type="none" w="med" len="med"/>
                      <a:tailEnd type="none" w="med" len="med"/>
                    </a:lnL>
                    <a:lnR w="12700" cap="flat" cmpd="sng" algn="ctr">
                      <a:solidFill>
                        <a:srgbClr val="4F635A"/>
                      </a:solidFill>
                      <a:prstDash val="dash"/>
                      <a:round/>
                      <a:headEnd type="none" w="med" len="med"/>
                      <a:tailEnd type="none" w="med" len="med"/>
                    </a:lnR>
                    <a:lnT w="12700" cap="flat" cmpd="sng" algn="ctr">
                      <a:solidFill>
                        <a:srgbClr val="4F635A"/>
                      </a:solidFill>
                      <a:prstDash val="dash"/>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或先抑后扬，或先扬后抑，波澜起伏，形成鲜明对比，</a:t>
                      </a:r>
                      <a:endParaRPr lang="en-US" altLang="zh-CN"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使读者在阅读中产生恍然大悟的感觉，留下深刻的印象。</a:t>
                      </a:r>
                    </a:p>
                  </a:txBody>
                  <a:tcPr marL="51802" marR="51802" marT="0" marB="0" anchor="ctr">
                    <a:lnL w="12700" cap="flat" cmpd="sng" algn="ctr">
                      <a:solidFill>
                        <a:srgbClr val="4F635A"/>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rgbClr val="4F635A"/>
                      </a:solidFill>
                      <a:prstDash val="dash"/>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540649">
                <a:tc>
                  <a:txBody>
                    <a:bodyPr/>
                    <a:lstStyle/>
                    <a:p>
                      <a:pPr algn="ctr">
                        <a:lnSpc>
                          <a:spcPct val="130000"/>
                        </a:lnSpc>
                        <a:spcAft>
                          <a:spcPct val="0"/>
                        </a:spcAft>
                      </a:pPr>
                      <a:r>
                        <a:rPr lang="zh-CN" sz="2800" b="1" kern="100" dirty="0">
                          <a:solidFill>
                            <a:srgbClr val="4F635A"/>
                          </a:solidFill>
                          <a:effectLst/>
                          <a:latin typeface="微软雅黑" panose="020B0503020204020204" pitchFamily="34" charset="-122"/>
                          <a:ea typeface="微软雅黑" panose="020B0503020204020204" pitchFamily="34" charset="-122"/>
                          <a:sym typeface="微软雅黑" panose="020B0503020204020204" pitchFamily="34" charset="-122"/>
                        </a:rPr>
                        <a:t>点面结合</a:t>
                      </a:r>
                      <a:endParaRPr lang="zh-CN" sz="2800" b="1" kern="100" dirty="0">
                        <a:solidFill>
                          <a:srgbClr val="4F635A"/>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nchor="ctr">
                    <a:lnL w="12700" cap="flat" cmpd="sng" algn="ctr">
                      <a:noFill/>
                      <a:prstDash val="solid"/>
                      <a:round/>
                      <a:headEnd type="none" w="med" len="med"/>
                      <a:tailEnd type="none" w="med" len="med"/>
                    </a:lnL>
                    <a:lnR w="12700" cap="flat" cmpd="sng" algn="ctr">
                      <a:solidFill>
                        <a:srgbClr val="4F635A"/>
                      </a:solidFill>
                      <a:prstDash val="dash"/>
                      <a:round/>
                      <a:headEnd type="none" w="med" len="med"/>
                      <a:tailEnd type="none" w="med" len="med"/>
                    </a:lnR>
                    <a:lnT w="12700" cap="flat" cmpd="sng" algn="ctr">
                      <a:solidFill>
                        <a:srgbClr val="4F635A"/>
                      </a:solidFill>
                      <a:prstDash val="dash"/>
                      <a:round/>
                      <a:headEnd type="none" w="med" len="med"/>
                      <a:tailEnd type="none" w="med" len="med"/>
                    </a:lnT>
                    <a:lnB w="38100" cap="flat" cmpd="sng" algn="ctr">
                      <a:solidFill>
                        <a:srgbClr val="4F635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叙写事件全过程是面，抓住某一特殊片段或细节为点，</a:t>
                      </a:r>
                      <a:endParaRPr lang="en-US" altLang="zh-CN"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相互映衬，既能反映全貌，又能突出重点，</a:t>
                      </a:r>
                      <a:endParaRPr lang="en-US" altLang="zh-CN"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表达事物的普遍意义和特殊意义。</a:t>
                      </a:r>
                    </a:p>
                  </a:txBody>
                  <a:tcPr marL="51802" marR="51802" marT="0" marB="0" anchor="ctr">
                    <a:lnL w="12700" cap="flat" cmpd="sng" algn="ctr">
                      <a:solidFill>
                        <a:srgbClr val="4F635A"/>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rgbClr val="4F635A"/>
                      </a:solidFill>
                      <a:prstDash val="dash"/>
                      <a:round/>
                      <a:headEnd type="none" w="med" len="med"/>
                      <a:tailEnd type="none" w="med" len="med"/>
                    </a:lnT>
                    <a:lnB w="38100" cap="flat" cmpd="sng" algn="ctr">
                      <a:solidFill>
                        <a:srgbClr val="4F635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en-US" altLang="zh-CN" dirty="0">
                <a:sym typeface="微软雅黑" panose="020B0503020204020204" pitchFamily="34" charset="-122"/>
              </a:rPr>
              <a:t>4.</a:t>
            </a:r>
            <a:r>
              <a:rPr lang="zh-CN" altLang="en-US" dirty="0">
                <a:sym typeface="微软雅黑" panose="020B0503020204020204" pitchFamily="34" charset="-122"/>
              </a:rPr>
              <a:t>行文结构技巧及作用</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CAB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82600" y="995680"/>
            <a:ext cx="11214100" cy="5515956"/>
          </a:xfrm>
          <a:prstGeom prst="roundRect">
            <a:avLst>
              <a:gd name="adj" fmla="val 1490"/>
            </a:avLst>
          </a:prstGeom>
          <a:blipFill>
            <a:blip r:embed="rId3">
              <a:extLst>
                <a:ext uri="{BEBA8EAE-BF5A-486C-A8C5-ECC9F3942E4B}">
                  <a14:imgProps xmlns:a14="http://schemas.microsoft.com/office/drawing/2010/main">
                    <a14:imgLayer r:embed="rId4">
                      <a14:imgEffect>
                        <a14:brightnessContrast bright="2000"/>
                      </a14:imgEffect>
                      <a14:imgEffect>
                        <a14:colorTemperature colorTemp="6000"/>
                      </a14:imgEffect>
                      <a14:imgEffect>
                        <a14:saturation sat="33000"/>
                      </a14:imgEffect>
                    </a14:imgLayer>
                  </a14:imgProps>
                </a:ext>
              </a:extLst>
            </a:blip>
            <a:stretch>
              <a:fillRect/>
            </a:stretch>
          </a:blipFill>
          <a:ln>
            <a:gradFill flip="none" rotWithShape="1">
              <a:gsLst>
                <a:gs pos="0">
                  <a:srgbClr val="A7B9B1"/>
                </a:gs>
                <a:gs pos="100000">
                  <a:srgbClr val="5F776C"/>
                </a:gs>
              </a:gsLst>
              <a:lin ang="2700000" scaled="1"/>
              <a:tileRect/>
            </a:gradFill>
          </a:ln>
          <a:effectLst>
            <a:outerShdw blurRad="508000" dist="508000" dir="5400000" sx="95000" sy="95000" algn="t" rotWithShape="0">
              <a:srgbClr val="4F635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latin typeface="Arial" panose="020B0604020202090204"/>
              <a:ea typeface="等线"/>
            </a:endParaRPr>
          </a:p>
        </p:txBody>
      </p:sp>
      <p:sp>
        <p:nvSpPr>
          <p:cNvPr id="6" name="矩形: 圆角 5"/>
          <p:cNvSpPr/>
          <p:nvPr/>
        </p:nvSpPr>
        <p:spPr>
          <a:xfrm>
            <a:off x="630019" y="1125308"/>
            <a:ext cx="10938093" cy="616244"/>
          </a:xfrm>
          <a:prstGeom prst="roundRect">
            <a:avLst>
              <a:gd name="adj" fmla="val 14296"/>
            </a:avLst>
          </a:prstGeom>
          <a:gradFill>
            <a:gsLst>
              <a:gs pos="60000">
                <a:srgbClr val="596F65"/>
              </a:gs>
              <a:gs pos="0">
                <a:srgbClr val="4F635A"/>
              </a:gs>
              <a:gs pos="100000">
                <a:srgbClr val="B1AE8F"/>
              </a:gs>
            </a:gsLst>
            <a:lin ang="13500000" scaled="1"/>
          </a:gradFill>
          <a:ln w="9525">
            <a:noFill/>
          </a:ln>
          <a:effectLst>
            <a:outerShdw blurRad="317500" dist="317500" dir="5400000" sx="90000" sy="90000" algn="t" rotWithShape="0">
              <a:srgbClr val="4F635A">
                <a:alpha val="20000"/>
              </a:srgbClr>
            </a:outerShdw>
          </a:effectLst>
        </p:spPr>
        <p:txBody>
          <a:bodyPr wrap="square" anchor="ctr" anchorCtr="0">
            <a:noAutofit/>
          </a:bodyPr>
          <a:lstStyle/>
          <a:p>
            <a:pPr algn="ctr"/>
            <a:endParaRPr lang="zh-CN" altLang="en-US" sz="2800" b="1">
              <a:noFill/>
              <a:latin typeface="Arial" panose="020B0604020202090204" pitchFamily="34" charset="0"/>
              <a:ea typeface="微软雅黑" panose="020B0503020204020204" pitchFamily="34" charset="-122"/>
            </a:endParaRPr>
          </a:p>
        </p:txBody>
      </p:sp>
      <p:graphicFrame>
        <p:nvGraphicFramePr>
          <p:cNvPr id="3" name="表格 2"/>
          <p:cNvGraphicFramePr>
            <a:graphicFrameLocks noGrp="1"/>
          </p:cNvGraphicFramePr>
          <p:nvPr>
            <p:custDataLst>
              <p:tags r:id="rId1"/>
            </p:custDataLst>
            <p:extLst>
              <p:ext uri="{D42A27DB-BD31-4B8C-83A1-F6EECF244321}">
                <p14:modId xmlns:p14="http://schemas.microsoft.com/office/powerpoint/2010/main" val="4148291736"/>
              </p:ext>
            </p:extLst>
          </p:nvPr>
        </p:nvGraphicFramePr>
        <p:xfrm>
          <a:off x="623888" y="1076898"/>
          <a:ext cx="10944224" cy="5303506"/>
        </p:xfrm>
        <a:graphic>
          <a:graphicData uri="http://schemas.openxmlformats.org/drawingml/2006/table">
            <a:tbl>
              <a:tblPr firstRow="1" firstCol="1" bandRow="1">
                <a:tableStyleId>{5C22544A-7EE6-4342-B048-85BDC9FD1C3A}</a:tableStyleId>
              </a:tblPr>
              <a:tblGrid>
                <a:gridCol w="1842475">
                  <a:extLst>
                    <a:ext uri="{9D8B030D-6E8A-4147-A177-3AD203B41FA5}">
                      <a16:colId xmlns:a16="http://schemas.microsoft.com/office/drawing/2014/main" val="20000"/>
                    </a:ext>
                  </a:extLst>
                </a:gridCol>
                <a:gridCol w="9101749">
                  <a:extLst>
                    <a:ext uri="{9D8B030D-6E8A-4147-A177-3AD203B41FA5}">
                      <a16:colId xmlns:a16="http://schemas.microsoft.com/office/drawing/2014/main" val="20001"/>
                    </a:ext>
                  </a:extLst>
                </a:gridCol>
              </a:tblGrid>
              <a:tr h="673084">
                <a:tc>
                  <a:txBody>
                    <a:bodyPr/>
                    <a:lstStyle/>
                    <a:p>
                      <a:pPr algn="ctr">
                        <a:lnSpc>
                          <a:spcPct val="150000"/>
                        </a:lnSpc>
                        <a:spcAft>
                          <a:spcPct val="0"/>
                        </a:spcAft>
                      </a:pPr>
                      <a:r>
                        <a:rPr lang="zh-CN"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结构技巧</a:t>
                      </a:r>
                      <a:endParaRPr lang="zh-CN" sz="2800" b="1" kern="100" dirty="0">
                        <a:solidFill>
                          <a:srgbClr val="E2E8E3"/>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ct val="0"/>
                        </a:spcAft>
                      </a:pPr>
                      <a:r>
                        <a:rPr lang="zh-CN"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方式</a:t>
                      </a:r>
                      <a:r>
                        <a:rPr lang="zh-CN" altLang="en-US"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及</a:t>
                      </a:r>
                      <a:r>
                        <a:rPr lang="zh-CN" sz="2800" b="1" kern="100" dirty="0">
                          <a:solidFill>
                            <a:srgbClr val="E2E8E3"/>
                          </a:solidFill>
                          <a:effectLst/>
                          <a:latin typeface="微软雅黑" panose="020B0503020204020204" pitchFamily="34" charset="-122"/>
                          <a:ea typeface="微软雅黑" panose="020B0503020204020204" pitchFamily="34" charset="-122"/>
                          <a:sym typeface="微软雅黑" panose="020B0503020204020204" pitchFamily="34" charset="-122"/>
                        </a:rPr>
                        <a:t>作用</a:t>
                      </a:r>
                      <a:endParaRPr lang="zh-CN" sz="2800" b="1" kern="100" dirty="0">
                        <a:solidFill>
                          <a:srgbClr val="E2E8E3"/>
                        </a:solidFill>
                        <a:effectLst/>
                        <a:latin typeface="微软雅黑" panose="020B0503020204020204" pitchFamily="34" charset="-122"/>
                        <a:ea typeface="微软雅黑" panose="020B0503020204020204" pitchFamily="34" charset="-122"/>
                        <a:cs typeface="Courier New" panose="02070409020205090404" pitchFamily="49" charset="0"/>
                        <a:sym typeface="微软雅黑" panose="020B0503020204020204" pitchFamily="34" charset="-122"/>
                      </a:endParaRPr>
                    </a:p>
                  </a:txBody>
                  <a:tcPr marL="51802" marR="5180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468633">
                <a:tc>
                  <a:txBody>
                    <a:bodyPr/>
                    <a:lstStyle/>
                    <a:p>
                      <a:pPr algn="ctr">
                        <a:lnSpc>
                          <a:spcPct val="120000"/>
                        </a:lnSpc>
                        <a:spcAft>
                          <a:spcPct val="0"/>
                        </a:spcAft>
                      </a:pPr>
                      <a:r>
                        <a:rPr lang="zh-CN" sz="2800" b="1" kern="100" dirty="0">
                          <a:solidFill>
                            <a:srgbClr val="4F635A"/>
                          </a:solidFill>
                          <a:effectLst/>
                          <a:latin typeface="+mj-ea"/>
                          <a:ea typeface="+mj-ea"/>
                          <a:sym typeface="微软雅黑" panose="020B0503020204020204" pitchFamily="34" charset="-122"/>
                        </a:rPr>
                        <a:t>虚实结合</a:t>
                      </a:r>
                      <a:endParaRPr lang="zh-CN" sz="2800" b="1" kern="100" dirty="0">
                        <a:solidFill>
                          <a:srgbClr val="4F635A"/>
                        </a:solidFill>
                        <a:effectLst/>
                        <a:latin typeface="+mj-ea"/>
                        <a:ea typeface="+mj-ea"/>
                        <a:cs typeface="Courier New" panose="02070409020205090404" pitchFamily="49" charset="0"/>
                        <a:sym typeface="微软雅黑" panose="020B0503020204020204" pitchFamily="34" charset="-122"/>
                      </a:endParaRPr>
                    </a:p>
                  </a:txBody>
                  <a:tcPr marL="51802" marR="51802" marT="0" marB="0" anchor="ctr">
                    <a:lnL w="12700" cap="flat" cmpd="sng" algn="ctr">
                      <a:noFill/>
                      <a:prstDash val="solid"/>
                      <a:round/>
                      <a:headEnd type="none" w="med" len="med"/>
                      <a:tailEnd type="none" w="med" len="med"/>
                    </a:lnL>
                    <a:lnR w="12700" cap="flat" cmpd="sng" algn="ctr">
                      <a:solidFill>
                        <a:srgbClr val="4F635A"/>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“实”即所见、所闻；“虚”即所感、所想。</a:t>
                      </a:r>
                      <a:endParaRPr lang="en-US" altLang="zh-CN"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以实际生活中的事物为基础进行联想和想象，</a:t>
                      </a:r>
                      <a:endParaRPr lang="en-US" altLang="zh-CN"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借此表达思想感情，使内容更丰富，形象更丰满、生动。</a:t>
                      </a:r>
                    </a:p>
                  </a:txBody>
                  <a:tcPr marL="51802" marR="51802" marT="0" marB="0" anchor="ctr">
                    <a:lnL w="12700" cap="flat" cmpd="sng" algn="ctr">
                      <a:solidFill>
                        <a:srgbClr val="4F635A"/>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64866">
                <a:tc>
                  <a:txBody>
                    <a:bodyPr/>
                    <a:lstStyle/>
                    <a:p>
                      <a:pPr algn="ctr">
                        <a:lnSpc>
                          <a:spcPct val="120000"/>
                        </a:lnSpc>
                        <a:spcAft>
                          <a:spcPct val="0"/>
                        </a:spcAft>
                      </a:pPr>
                      <a:r>
                        <a:rPr lang="zh-CN" sz="2800" b="1" kern="100" dirty="0">
                          <a:solidFill>
                            <a:srgbClr val="4F635A"/>
                          </a:solidFill>
                          <a:effectLst/>
                          <a:latin typeface="+mj-ea"/>
                          <a:ea typeface="+mj-ea"/>
                          <a:sym typeface="微软雅黑" panose="020B0503020204020204" pitchFamily="34" charset="-122"/>
                        </a:rPr>
                        <a:t>以小见大</a:t>
                      </a:r>
                      <a:endParaRPr lang="zh-CN" sz="2800" b="1" kern="100" dirty="0">
                        <a:solidFill>
                          <a:srgbClr val="4F635A"/>
                        </a:solidFill>
                        <a:effectLst/>
                        <a:latin typeface="+mj-ea"/>
                        <a:ea typeface="+mj-ea"/>
                        <a:cs typeface="Courier New" panose="02070409020205090404" pitchFamily="49" charset="0"/>
                        <a:sym typeface="微软雅黑" panose="020B0503020204020204" pitchFamily="34" charset="-122"/>
                      </a:endParaRPr>
                    </a:p>
                  </a:txBody>
                  <a:tcPr marL="51802" marR="51802" marT="0" marB="0" anchor="ctr">
                    <a:lnL w="12700" cap="flat" cmpd="sng" algn="ctr">
                      <a:noFill/>
                      <a:prstDash val="solid"/>
                      <a:round/>
                      <a:headEnd type="none" w="med" len="med"/>
                      <a:tailEnd type="none" w="med" len="med"/>
                    </a:lnL>
                    <a:lnR w="12700" cap="flat" cmpd="sng" algn="ctr">
                      <a:solidFill>
                        <a:srgbClr val="4F635A"/>
                      </a:solidFill>
                      <a:prstDash val="dash"/>
                      <a:round/>
                      <a:headEnd type="none" w="med" len="med"/>
                      <a:tailEnd type="none" w="med" len="med"/>
                    </a:lnR>
                    <a:lnT w="12700" cap="flat" cmpd="sng" algn="ctr">
                      <a:solidFill>
                        <a:srgbClr val="4F635A"/>
                      </a:solidFill>
                      <a:prstDash val="dash"/>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用平凡细微的事物反映重大、深刻的主题，</a:t>
                      </a:r>
                      <a:endParaRPr lang="en-US" altLang="zh-CN"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更充分地表达主题。</a:t>
                      </a:r>
                    </a:p>
                  </a:txBody>
                  <a:tcPr marL="51802" marR="51802" marT="0" marB="0" anchor="ctr">
                    <a:lnL w="12700" cap="flat" cmpd="sng" algn="ctr">
                      <a:solidFill>
                        <a:srgbClr val="4F635A"/>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rgbClr val="4F635A"/>
                      </a:solidFill>
                      <a:prstDash val="dash"/>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468633">
                <a:tc>
                  <a:txBody>
                    <a:bodyPr/>
                    <a:lstStyle/>
                    <a:p>
                      <a:pPr algn="ctr">
                        <a:lnSpc>
                          <a:spcPct val="120000"/>
                        </a:lnSpc>
                        <a:spcAft>
                          <a:spcPct val="0"/>
                        </a:spcAft>
                      </a:pPr>
                      <a:r>
                        <a:rPr lang="zh-CN" sz="2800" b="1" kern="100" dirty="0">
                          <a:solidFill>
                            <a:srgbClr val="4F635A"/>
                          </a:solidFill>
                          <a:effectLst/>
                          <a:latin typeface="+mj-ea"/>
                          <a:ea typeface="+mj-ea"/>
                          <a:sym typeface="微软雅黑" panose="020B0503020204020204" pitchFamily="34" charset="-122"/>
                        </a:rPr>
                        <a:t>开门见山</a:t>
                      </a:r>
                    </a:p>
                  </a:txBody>
                  <a:tcPr marL="51802" marR="51802" marT="0" marB="0" anchor="ctr">
                    <a:lnL w="12700" cap="flat" cmpd="sng" algn="ctr">
                      <a:noFill/>
                      <a:prstDash val="solid"/>
                      <a:round/>
                      <a:headEnd type="none" w="med" len="med"/>
                      <a:tailEnd type="none" w="med" len="med"/>
                    </a:lnL>
                    <a:lnR w="12700" cap="flat" cmpd="sng" algn="ctr">
                      <a:solidFill>
                        <a:srgbClr val="4F635A"/>
                      </a:solidFill>
                      <a:prstDash val="dash"/>
                      <a:round/>
                      <a:headEnd type="none" w="med" len="med"/>
                      <a:tailEnd type="none" w="med" len="med"/>
                    </a:lnR>
                    <a:lnT w="12700" cap="flat" cmpd="sng" algn="ctr">
                      <a:solidFill>
                        <a:srgbClr val="4F635A"/>
                      </a:solidFill>
                      <a:prstDash val="dash"/>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写景：直接描绘景物，直观具体，简洁明了。</a:t>
                      </a:r>
                    </a:p>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叙事：直接描写事件，切入场景，引人入胜。</a:t>
                      </a:r>
                    </a:p>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议论：直接表明观点，明确态度，一目了然。</a:t>
                      </a:r>
                    </a:p>
                  </a:txBody>
                  <a:tcPr marL="51802" marR="51802" marT="0" marB="0" anchor="ctr">
                    <a:lnL w="12700" cap="flat" cmpd="sng" algn="ctr">
                      <a:solidFill>
                        <a:srgbClr val="4F635A"/>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rgbClr val="4F635A"/>
                      </a:solidFill>
                      <a:prstDash val="dash"/>
                      <a:round/>
                      <a:headEnd type="none" w="med" len="med"/>
                      <a:tailEnd type="none" w="med" len="med"/>
                    </a:lnT>
                    <a:lnB w="12700" cap="flat" cmpd="sng" algn="ctr">
                      <a:solidFill>
                        <a:srgbClr val="4F635A"/>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64020">
                <a:tc>
                  <a:txBody>
                    <a:bodyPr/>
                    <a:lstStyle/>
                    <a:p>
                      <a:pPr marL="0" marR="0" lvl="0" indent="0" algn="ctr" defTabSz="914400" rtl="0" eaLnBrk="1" fontAlgn="auto" latinLnBrk="0" hangingPunct="1">
                        <a:lnSpc>
                          <a:spcPct val="120000"/>
                        </a:lnSpc>
                        <a:spcBef>
                          <a:spcPts val="0"/>
                        </a:spcBef>
                        <a:spcAft>
                          <a:spcPct val="0"/>
                        </a:spcAft>
                        <a:buClrTx/>
                        <a:buSzTx/>
                        <a:buFontTx/>
                        <a:buNone/>
                        <a:defRPr/>
                      </a:pPr>
                      <a:r>
                        <a:rPr lang="zh-CN" altLang="zh-CN" sz="2800" b="1" kern="100" dirty="0">
                          <a:solidFill>
                            <a:srgbClr val="4F635A"/>
                          </a:solidFill>
                          <a:effectLst/>
                          <a:latin typeface="+mj-ea"/>
                          <a:ea typeface="+mj-ea"/>
                          <a:sym typeface="微软雅黑" panose="020B0503020204020204" pitchFamily="34" charset="-122"/>
                        </a:rPr>
                        <a:t>卒章显志</a:t>
                      </a:r>
                      <a:endParaRPr lang="zh-CN" altLang="zh-CN" sz="2800" b="1" kern="100" dirty="0">
                        <a:solidFill>
                          <a:srgbClr val="4F635A"/>
                        </a:solidFill>
                        <a:effectLst/>
                        <a:latin typeface="+mj-ea"/>
                        <a:ea typeface="+mj-ea"/>
                        <a:cs typeface="Courier New" panose="02070409020205090404" pitchFamily="49" charset="0"/>
                        <a:sym typeface="微软雅黑" panose="020B0503020204020204" pitchFamily="34" charset="-122"/>
                      </a:endParaRPr>
                    </a:p>
                  </a:txBody>
                  <a:tcPr marL="51802" marR="51802" marT="0" marB="0" anchor="ctr">
                    <a:lnL w="12700" cap="flat" cmpd="sng" algn="ctr">
                      <a:noFill/>
                      <a:prstDash val="solid"/>
                      <a:round/>
                      <a:headEnd type="none" w="med" len="med"/>
                      <a:tailEnd type="none" w="med" len="med"/>
                    </a:lnL>
                    <a:lnR w="12700" cap="flat" cmpd="sng" algn="ctr">
                      <a:solidFill>
                        <a:srgbClr val="4F635A"/>
                      </a:solidFill>
                      <a:prstDash val="dash"/>
                      <a:round/>
                      <a:headEnd type="none" w="med" len="med"/>
                      <a:tailEnd type="none" w="med" len="med"/>
                    </a:lnR>
                    <a:lnT w="12700" cap="flat" cmpd="sng" algn="ctr">
                      <a:solidFill>
                        <a:srgbClr val="4F635A"/>
                      </a:solidFill>
                      <a:prstDash val="dash"/>
                      <a:round/>
                      <a:headEnd type="none" w="med" len="med"/>
                      <a:tailEnd type="none" w="med" len="med"/>
                    </a:lnT>
                    <a:lnB w="38100" cap="flat" cmpd="sng" algn="ctr">
                      <a:solidFill>
                        <a:srgbClr val="4F635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120000"/>
                        </a:lnSpc>
                        <a:spcAft>
                          <a:spcPct val="0"/>
                        </a:spcAft>
                      </a:pPr>
                      <a:r>
                        <a:rPr lang="zh-CN" altLang="en-US" sz="2800" b="0" kern="100" dirty="0">
                          <a:solidFill>
                            <a:srgbClr val="4F635A"/>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在全篇结尾点明文章的主旨或作者的思想感情。</a:t>
                      </a:r>
                    </a:p>
                  </a:txBody>
                  <a:tcPr marL="51802" marR="51802" marT="0" marB="0" anchor="ctr">
                    <a:lnL w="12700" cap="flat" cmpd="sng" algn="ctr">
                      <a:solidFill>
                        <a:srgbClr val="4F635A"/>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rgbClr val="4F635A"/>
                      </a:solidFill>
                      <a:prstDash val="dash"/>
                      <a:round/>
                      <a:headEnd type="none" w="med" len="med"/>
                      <a:tailEnd type="none" w="med" len="med"/>
                    </a:lnT>
                    <a:lnB w="38100" cap="flat" cmpd="sng" algn="ctr">
                      <a:solidFill>
                        <a:srgbClr val="4F635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 name="文本框 3"/>
          <p:cNvSpPr txBox="1"/>
          <p:nvPr/>
        </p:nvSpPr>
        <p:spPr>
          <a:xfrm>
            <a:off x="747136" y="266700"/>
            <a:ext cx="7734300" cy="646331"/>
          </a:xfrm>
          <a:prstGeom prst="rect">
            <a:avLst/>
          </a:prstGeom>
          <a:noFill/>
          <a:ln w="9525">
            <a:noFill/>
          </a:ln>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3600" b="1" i="0" u="none" strike="noStrike" cap="none" spc="0" normalizeH="0" baseline="0">
                <a:ln>
                  <a:noFill/>
                </a:ln>
                <a:gradFill>
                  <a:gsLst>
                    <a:gs pos="100000">
                      <a:srgbClr val="4F635A"/>
                    </a:gs>
                    <a:gs pos="0">
                      <a:srgbClr val="5F776C"/>
                    </a:gs>
                  </a:gsLst>
                  <a:lin ang="5400000" scaled="1"/>
                </a:gradFill>
                <a:effectLst/>
                <a:uLnTx/>
                <a:uFillTx/>
                <a:latin typeface="微软雅黑" panose="020B0503020204020204" pitchFamily="34" charset="-122"/>
                <a:ea typeface="微软雅黑" panose="020B0503020204020204" pitchFamily="34" charset="-122"/>
              </a:defRPr>
            </a:lvl1pPr>
          </a:lstStyle>
          <a:p>
            <a:r>
              <a:rPr lang="en-US" altLang="zh-CN" dirty="0">
                <a:sym typeface="微软雅黑" panose="020B0503020204020204" pitchFamily="34" charset="-122"/>
              </a:rPr>
              <a:t>4.</a:t>
            </a:r>
            <a:r>
              <a:rPr lang="zh-CN" altLang="en-US" dirty="0">
                <a:sym typeface="微软雅黑" panose="020B0503020204020204" pitchFamily="34" charset="-122"/>
              </a:rPr>
              <a:t>行文结构技巧及作用</a:t>
            </a:r>
          </a:p>
        </p:txBody>
      </p:sp>
      <p:sp>
        <p:nvSpPr>
          <p:cNvPr id="5" name="矩形 4"/>
          <p:cNvSpPr/>
          <p:nvPr/>
        </p:nvSpPr>
        <p:spPr>
          <a:xfrm>
            <a:off x="482600" y="0"/>
            <a:ext cx="147420" cy="806450"/>
          </a:xfrm>
          <a:prstGeom prst="rect">
            <a:avLst/>
          </a:prstGeom>
          <a:solidFill>
            <a:srgbClr val="CAA7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CAB8"/>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7a1cabd3-a87c-4f20-a4b0-df1f9a1bc4d3}"/>
</p:tagLst>
</file>

<file path=ppt/tags/tag10.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13"/>
  <p:tag name="KSO_WM_UNIT_LINE_FORE_SCHEMECOLOR_INDEX_BRIGHTNESS" val="0"/>
  <p:tag name="KSO_WM_UNIT_TEXT_FILL_FORE_SCHEMECOLOR_INDEX" val="13"/>
  <p:tag name="KSO_WM_UNIT_TEXT_FILL_FORE_SCHEMECOLOR_INDEX_BRIGHTNESS" val="0"/>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ESE00005" val="{&quot;index&quot;:5,&quot;name&quot;:null,&quot;color&quot;:0,&quot;uid&quot;:5,&quot;displayname&quot;:&quot;Picture 14&quot;,&quot;abstypecode&quot;:0,&quot;spid&quot;:13,&quot;nativeid&quot;:22,&quot;isexit&quot;:0,&quot;bhvcode&quot;:&quot;sf&quot;,&quot;oindex&quot;:5,&quot;autoReverse&quot;:false,&quot;isClickTriggered&quot;:false,&quot;rangedatastart&quot;:0.25,&quot;rangedataend&quot;:1.25}"/>
  <p:tag name="ESO0001300335" val="OLDID"/>
</p:tagLst>
</file>

<file path=ppt/tags/tag16.xml><?xml version="1.0" encoding="utf-8"?>
<p:tagLst xmlns:a="http://schemas.openxmlformats.org/drawingml/2006/main" xmlns:r="http://schemas.openxmlformats.org/officeDocument/2006/relationships" xmlns:p="http://schemas.openxmlformats.org/presentationml/2006/main">
  <p:tag name="ESE00004" val="{&quot;index&quot;:4,&quot;name&quot;:null,&quot;color&quot;:0,&quot;uid&quot;:4,&quot;displayname&quot;:&quot;形状: 形状 1043&quot;,&quot;abstypecode&quot;:0,&quot;spid&quot;:1044,&quot;nativeid&quot;:22,&quot;isexit&quot;:0,&quot;bhvcode&quot;:&quot;sf&quot;,&quot;oindex&quot;:4,&quot;autoReverse&quot;:false,&quot;isClickTriggered&quot;:false,&quot;rangedatastart&quot;:0.0,&quot;rangedataend&quot;:1.0}"/>
  <p:tag name="ESO0104400335" val="OLDID"/>
</p:tagLst>
</file>

<file path=ppt/tags/tag17.xml><?xml version="1.0" encoding="utf-8"?>
<p:tagLst xmlns:a="http://schemas.openxmlformats.org/drawingml/2006/main" xmlns:r="http://schemas.openxmlformats.org/officeDocument/2006/relationships" xmlns:p="http://schemas.openxmlformats.org/presentationml/2006/main">
  <p:tag name="ESE00001" val="{&quot;index&quot;:1,&quot;name&quot;:null,&quot;color&quot;:0,&quot;uid&quot;:1,&quot;displayname&quot;:&quot;图 52&quot;,&quot;abstypecode&quot;:0,&quot;spid&quot;:53,&quot;nativeid&quot;:10,&quot;isexit&quot;:0,&quot;bhvcode&quot;:&quot;spp&quot;,&quot;oindex&quot;:1,&quot;autoReverse&quot;:false,&quot;isClickTriggered&quot;:false,&quot;rangedatastart&quot;:0.0,&quot;rangedataend&quot;:0.5}"/>
  <p:tag name="ESO0005300335" val="OLDID"/>
</p:tagLst>
</file>

<file path=ppt/tags/tag18.xml><?xml version="1.0" encoding="utf-8"?>
<p:tagLst xmlns:a="http://schemas.openxmlformats.org/drawingml/2006/main" xmlns:r="http://schemas.openxmlformats.org/officeDocument/2006/relationships" xmlns:p="http://schemas.openxmlformats.org/presentationml/2006/main">
  <p:tag name="ESE00003" val="{&quot;index&quot;:3,&quot;name&quot;:null,&quot;color&quot;:0,&quot;uid&quot;:3,&quot;displayname&quot;:&quot;椭圆 15&quot;,&quot;abstypecode&quot;:3,&quot;spid&quot;:16,&quot;nativeid&quot;:129,&quot;isexit&quot;:0,&quot;bhvcode&quot;:&quot;m&quot;,&quot;oindex&quot;:3,&quot;autoReverse&quot;:true,&quot;isClickTriggered&quot;:false,&quot;rangedatastart&quot;:0.0,&quot;rangedataend&quot;:20.0}"/>
  <p:tag name="ESO0001600335" val="OLDID"/>
</p:tagLst>
</file>

<file path=ppt/tags/tag19.xml><?xml version="1.0" encoding="utf-8"?>
<p:tagLst xmlns:a="http://schemas.openxmlformats.org/drawingml/2006/main" xmlns:r="http://schemas.openxmlformats.org/officeDocument/2006/relationships" xmlns:p="http://schemas.openxmlformats.org/presentationml/2006/main">
  <p:tag name="ESE00007" val="{&quot;index&quot;:7,&quot;name&quot;:null,&quot;color&quot;:0,&quot;uid&quot;:7,&quot;displayname&quot;:&quot;文本框 48&quot;,&quot;abstypecode&quot;:0,&quot;spid&quot;:49,&quot;nativeid&quot;:10,&quot;isexit&quot;:0,&quot;bhvcode&quot;:&quot;sppp&quot;,&quot;oindex&quot;:7,&quot;autoReverse&quot;:false,&quot;isClickTriggered&quot;:false,&quot;rangedatastart&quot;:0.0,&quot;rangedataend&quot;:0.5}"/>
  <p:tag name="ESO0004900335" val="OLDID"/>
  <p:tag name="MD-PA" val="v1.0.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7a1cabd3-a87c-4f20-a4b0-df1f9a1bc4d3}"/>
</p:tagLst>
</file>

<file path=ppt/tags/tag20.xml><?xml version="1.0" encoding="utf-8"?>
<p:tagLst xmlns:a="http://schemas.openxmlformats.org/drawingml/2006/main" xmlns:r="http://schemas.openxmlformats.org/officeDocument/2006/relationships" xmlns:p="http://schemas.openxmlformats.org/presentationml/2006/main">
  <p:tag name="ESE00008" val="{&quot;index&quot;:8,&quot;name&quot;:null,&quot;color&quot;:0,&quot;uid&quot;:8,&quot;displayname&quot;:&quot;文本框 43&quot;,&quot;abstypecode&quot;:0,&quot;spid&quot;:44,&quot;nativeid&quot;:10,&quot;isexit&quot;:0,&quot;bhvcode&quot;:&quot;sppp&quot;,&quot;oindex&quot;:8,&quot;autoReverse&quot;:false,&quot;isClickTriggered&quot;:false,&quot;rangedatastart&quot;:0.5,&quot;rangedataend&quot;:1.0}"/>
  <p:tag name="ESO0004400335" val="OLDID"/>
  <p:tag name="MD-PA" val="v1.0.0"/>
</p:tagLst>
</file>

<file path=ppt/tags/tag21.xml><?xml version="1.0" encoding="utf-8"?>
<p:tagLst xmlns:a="http://schemas.openxmlformats.org/drawingml/2006/main" xmlns:r="http://schemas.openxmlformats.org/officeDocument/2006/relationships" xmlns:p="http://schemas.openxmlformats.org/presentationml/2006/main">
  <p:tag name="PA" val="v5.2.11"/>
  <p:tag name="ESE00009" val="{&quot;index&quot;:9,&quot;name&quot;:null,&quot;color&quot;:0,&quot;uid&quot;:9,&quot;displayname&quot;:&quot;文本框 33&quot;,&quot;abstypecode&quot;:0,&quot;spid&quot;:34,&quot;nativeid&quot;:10,&quot;isexit&quot;:0,&quot;bhvcode&quot;:&quot;sppp&quot;,&quot;oindex&quot;:9,&quot;autoReverse&quot;:false,&quot;isClickTriggered&quot;:false,&quot;rangedatastart&quot;:1.0,&quot;rangedataend&quot;:1.5}"/>
  <p:tag name="ESO0003400335" val="OLDID"/>
  <p:tag name="MD-PA" val="v1.0.0"/>
</p:tagLst>
</file>

<file path=ppt/tags/tag22.xml><?xml version="1.0" encoding="utf-8"?>
<p:tagLst xmlns:a="http://schemas.openxmlformats.org/drawingml/2006/main" xmlns:r="http://schemas.openxmlformats.org/officeDocument/2006/relationships" xmlns:p="http://schemas.openxmlformats.org/presentationml/2006/main">
  <p:tag name="PA" val="v5.2.11"/>
  <p:tag name="ESE00010" val="{&quot;index&quot;:10,&quot;name&quot;:null,&quot;color&quot;:0,&quot;uid&quot;:10,&quot;displayname&quot;:&quot;文本框 32&quot;,&quot;abstypecode&quot;:0,&quot;spid&quot;:33,&quot;nativeid&quot;:10,&quot;isexit&quot;:0,&quot;bhvcode&quot;:&quot;sppp&quot;,&quot;oindex&quot;:10,&quot;autoReverse&quot;:false,&quot;isClickTriggered&quot;:false,&quot;rangedatastart&quot;:1.5,&quot;rangedataend&quot;:2.0}"/>
  <p:tag name="ESO0003300335" val="OLDID"/>
  <p:tag name="MD-PA" val="v1.0.0"/>
</p:tagLst>
</file>

<file path=ppt/tags/tag23.xml><?xml version="1.0" encoding="utf-8"?>
<p:tagLst xmlns:a="http://schemas.openxmlformats.org/drawingml/2006/main" xmlns:r="http://schemas.openxmlformats.org/officeDocument/2006/relationships" xmlns:p="http://schemas.openxmlformats.org/presentationml/2006/main">
  <p:tag name="PA" val="v5.2.11"/>
  <p:tag name="ESE00011" val="{&quot;index&quot;:11,&quot;name&quot;:null,&quot;color&quot;:0,&quot;uid&quot;:11,&quot;displayname&quot;:&quot;文本框 31&quot;,&quot;abstypecode&quot;:0,&quot;spid&quot;:32,&quot;nativeid&quot;:10,&quot;isexit&quot;:0,&quot;bhvcode&quot;:&quot;sppp&quot;,&quot;oindex&quot;:11,&quot;autoReverse&quot;:false,&quot;isClickTriggered&quot;:false,&quot;rangedatastart&quot;:2.0,&quot;rangedataend&quot;:2.5}"/>
  <p:tag name="ESO0003200335" val="OLDID"/>
  <p:tag name="MD-PA" val="v1.0.0"/>
</p:tagLst>
</file>

<file path=ppt/tags/tag24.xml><?xml version="1.0" encoding="utf-8"?>
<p:tagLst xmlns:a="http://schemas.openxmlformats.org/drawingml/2006/main" xmlns:r="http://schemas.openxmlformats.org/officeDocument/2006/relationships" xmlns:p="http://schemas.openxmlformats.org/presentationml/2006/main">
  <p:tag name="ESE00012" val="{&quot;index&quot;:12,&quot;name&quot;:null,&quot;color&quot;:0,&quot;uid&quot;:12,&quot;displayname&quot;:&quot;文本框 38&quot;,&quot;abstypecode&quot;:0,&quot;spid&quot;:39,&quot;nativeid&quot;:10,&quot;isexit&quot;:0,&quot;bhvcode&quot;:&quot;sppp&quot;,&quot;oindex&quot;:12,&quot;autoReverse&quot;:false,&quot;isClickTriggered&quot;:false,&quot;rangedatastart&quot;:2.5,&quot;rangedataend&quot;:3.0}"/>
  <p:tag name="ESO0003900335" val="OLDID"/>
  <p:tag name="MD-PA" val="v1.0.0"/>
</p:tagLst>
</file>

<file path=ppt/tags/tag25.xml><?xml version="1.0" encoding="utf-8"?>
<p:tagLst xmlns:a="http://schemas.openxmlformats.org/drawingml/2006/main" xmlns:r="http://schemas.openxmlformats.org/officeDocument/2006/relationships" xmlns:p="http://schemas.openxmlformats.org/presentationml/2006/main">
  <p:tag name="ESE00013" val="{&quot;index&quot;:13,&quot;name&quot;:null,&quot;color&quot;:0,&quot;uid&quot;:13,&quot;displayname&quot;:&quot;文本框 37&quot;,&quot;abstypecode&quot;:0,&quot;spid&quot;:38,&quot;nativeid&quot;:10,&quot;isexit&quot;:0,&quot;bhvcode&quot;:&quot;sppp&quot;,&quot;oindex&quot;:13,&quot;autoReverse&quot;:false,&quot;isClickTriggered&quot;:false,&quot;rangedatastart&quot;:3.0,&quot;rangedataend&quot;:3.5}"/>
  <p:tag name="ESO0003800335" val="OLDID"/>
  <p:tag name="MD-PA" val="v1.0.0"/>
</p:tagLst>
</file>

<file path=ppt/tags/tag26.xml><?xml version="1.0" encoding="utf-8"?>
<p:tagLst xmlns:a="http://schemas.openxmlformats.org/drawingml/2006/main" xmlns:r="http://schemas.openxmlformats.org/officeDocument/2006/relationships" xmlns:p="http://schemas.openxmlformats.org/presentationml/2006/main">
  <p:tag name="ESE00014" val="{&quot;index&quot;:14,&quot;name&quot;:null,&quot;color&quot;:0,&quot;uid&quot;:14,&quot;displayname&quot;:&quot;文本框 36&quot;,&quot;abstypecode&quot;:0,&quot;spid&quot;:37,&quot;nativeid&quot;:10,&quot;isexit&quot;:0,&quot;bhvcode&quot;:&quot;sppp&quot;,&quot;oindex&quot;:14,&quot;autoReverse&quot;:false,&quot;isClickTriggered&quot;:false,&quot;rangedatastart&quot;:3.5,&quot;rangedataend&quot;:4.0}"/>
  <p:tag name="ESO0003700335" val="OLDID"/>
  <p:tag name="MD-PA" val="v1.0.0"/>
</p:tagLst>
</file>

<file path=ppt/tags/tag27.xml><?xml version="1.0" encoding="utf-8"?>
<p:tagLst xmlns:a="http://schemas.openxmlformats.org/drawingml/2006/main" xmlns:r="http://schemas.openxmlformats.org/officeDocument/2006/relationships" xmlns:p="http://schemas.openxmlformats.org/presentationml/2006/main">
  <p:tag name="ESE00015" val="{&quot;index&quot;:15,&quot;name&quot;:null,&quot;color&quot;:0,&quot;uid&quot;:15,&quot;displayname&quot;:&quot;文本框 35&quot;,&quot;abstypecode&quot;:0,&quot;spid&quot;:36,&quot;nativeid&quot;:10,&quot;isexit&quot;:0,&quot;bhvcode&quot;:&quot;sppp&quot;,&quot;oindex&quot;:15,&quot;autoReverse&quot;:false,&quot;isClickTriggered&quot;:false,&quot;rangedatastart&quot;:4.0,&quot;rangedataend&quot;:4.5}"/>
  <p:tag name="ESO0003600335" val="OLDID"/>
  <p:tag name="MD-PA" val="v1.0.0"/>
</p:tagLst>
</file>

<file path=ppt/tags/tag28.xml><?xml version="1.0" encoding="utf-8"?>
<p:tagLst xmlns:a="http://schemas.openxmlformats.org/drawingml/2006/main" xmlns:r="http://schemas.openxmlformats.org/officeDocument/2006/relationships" xmlns:p="http://schemas.openxmlformats.org/presentationml/2006/main">
  <p:tag name="ESE00006" val="{&quot;index&quot;:6,&quot;name&quot;:null,&quot;color&quot;:0,&quot;uid&quot;:6,&quot;displayname&quot;:&quot;图 8&quot;,&quot;abstypecode&quot;:0,&quot;spid&quot;:9,&quot;nativeid&quot;:10,&quot;isexit&quot;:0,&quot;bhvcode&quot;:&quot;spp&quot;,&quot;oindex&quot;:6,&quot;autoReverse&quot;:false,&quot;isClickTriggered&quot;:false,&quot;rangedatastart&quot;:0.25,&quot;rangedataend&quot;:1.0}"/>
  <p:tag name="ESO0000900335" val="OLDID"/>
</p:tagLst>
</file>

<file path=ppt/tags/tag29.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13"/>
  <p:tag name="KSO_WM_UNIT_LINE_FORE_SCHEMECOLOR_INDEX_BRIGHTNESS" val="0"/>
  <p:tag name="KSO_WM_UNIT_TEXT_FILL_FORE_SCHEMECOLOR_INDEX" val="13"/>
  <p:tag name="KSO_WM_UNIT_TEXT_FILL_FORE_SCHEMECOLOR_INDEX_BRIGHTNESS" val="0"/>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7a1cabd3-a87c-4f20-a4b0-df1f9a1bc4d3}"/>
</p:tagLst>
</file>

<file path=ppt/tags/tag30.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13"/>
  <p:tag name="KSO_WM_UNIT_LINE_FORE_SCHEMECOLOR_INDEX_BRIGHTNESS" val="0"/>
  <p:tag name="KSO_WM_UNIT_TEXT_FILL_FORE_SCHEMECOLOR_INDEX" val="13"/>
  <p:tag name="KSO_WM_UNIT_TEXT_FILL_FORE_SCHEMECOLOR_INDEX_BRIGHTNESS" val="0"/>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13"/>
  <p:tag name="KSO_WM_UNIT_LINE_FORE_SCHEMECOLOR_INDEX_BRIGHTNESS" val="0"/>
  <p:tag name="KSO_WM_UNIT_TEXT_FILL_FORE_SCHEMECOLOR_INDEX" val="13"/>
  <p:tag name="KSO_WM_UNIT_TEXT_FILL_FORE_SCHEMECOLOR_INDEX_BRIGHTNESS" val="0"/>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13"/>
  <p:tag name="KSO_WM_UNIT_LINE_FORE_SCHEMECOLOR_INDEX_BRIGHTNESS" val="0"/>
  <p:tag name="KSO_WM_UNIT_TEXT_FILL_FORE_SCHEMECOLOR_INDEX" val="13"/>
  <p:tag name="KSO_WM_UNIT_TEXT_FILL_FORE_SCHEMECOLOR_INDEX_BRIGHTNESS" val="0"/>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13"/>
  <p:tag name="KSO_WM_UNIT_LINE_FORE_SCHEMECOLOR_INDEX_BRIGHTNESS" val="0"/>
  <p:tag name="KSO_WM_UNIT_TEXT_FILL_FORE_SCHEMECOLOR_INDEX" val="13"/>
  <p:tag name="KSO_WM_UNIT_TEXT_FILL_FORE_SCHEMECOLOR_INDEX_BRIGHTNESS" val="0"/>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13"/>
  <p:tag name="KSO_WM_UNIT_LINE_FORE_SCHEMECOLOR_INDEX_BRIGHTNESS" val="0"/>
  <p:tag name="KSO_WM_UNIT_TEXT_FILL_FORE_SCHEMECOLOR_INDEX" val="13"/>
  <p:tag name="KSO_WM_UNIT_TEXT_FILL_FORE_SCHEMECOLOR_INDEX_BRIGHTNESS" val="0"/>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13"/>
  <p:tag name="KSO_WM_UNIT_LINE_FORE_SCHEMECOLOR_INDEX_BRIGHTNESS" val="0"/>
  <p:tag name="KSO_WM_UNIT_TEXT_FILL_FORE_SCHEMECOLOR_INDEX" val="13"/>
  <p:tag name="KSO_WM_UNIT_TEXT_FILL_FORE_SCHEMECOLOR_INDEX_BRIGHTNESS" val="0"/>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13"/>
  <p:tag name="KSO_WM_UNIT_LINE_FORE_SCHEMECOLOR_INDEX_BRIGHTNESS" val="0"/>
  <p:tag name="KSO_WM_UNIT_TEXT_FILL_FORE_SCHEMECOLOR_INDEX" val="13"/>
  <p:tag name="KSO_WM_UNIT_TEXT_FILL_FORE_SCHEMECOLOR_INDEX_BRIGHTNESS" val="0"/>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LINE_FILL_TYPE" val="2"/>
  <p:tag name="KSO_WM_UNIT_LINE_FORE_SCHEMECOLOR_INDEX" val="13"/>
  <p:tag name="KSO_WM_UNIT_LINE_FORE_SCHEMECOLOR_INDEX_BRIGHTNESS" val="0"/>
  <p:tag name="KSO_WM_UNIT_TEXT_FILL_FORE_SCHEMECOLOR_INDEX" val="13"/>
  <p:tag name="KSO_WM_UNIT_TEXT_FILL_FORE_SCHEMECOLOR_INDEX_BRIGHTNESS" val="0"/>
  <p:tag name="KSO_WM_UNIT_TEXT_FILL_TYPE" val="1"/>
</p:tagLst>
</file>

<file path=ppt/theme/theme1.xml><?xml version="1.0" encoding="utf-8"?>
<a:theme xmlns:a="http://schemas.openxmlformats.org/drawingml/2006/main" name="Office Theme">
  <a:themeElements>
    <a:clrScheme name="自定义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Arial"/>
        <a:ea typeface="微软雅黑"/>
        <a:cs typeface=""/>
      </a:majorFont>
      <a:minorFont>
        <a:latin typeface="Arial"/>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23">
      <a:dk1>
        <a:sysClr val="windowText" lastClr="000000"/>
      </a:dk1>
      <a:lt1>
        <a:sysClr val="window" lastClr="FFFFFF"/>
      </a:lt1>
      <a:dk2>
        <a:srgbClr val="44546A"/>
      </a:dk2>
      <a:lt2>
        <a:srgbClr val="E7E6E6"/>
      </a:lt2>
      <a:accent1>
        <a:srgbClr val="4C605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Arial"/>
        <a:ea typeface="微软雅黑"/>
        <a:cs typeface=""/>
      </a:majorFont>
      <a:minorFont>
        <a:latin typeface="Arial"/>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自定义 23">
      <a:dk1>
        <a:sysClr val="windowText" lastClr="000000"/>
      </a:dk1>
      <a:lt1>
        <a:sysClr val="window" lastClr="FFFFFF"/>
      </a:lt1>
      <a:dk2>
        <a:srgbClr val="44546A"/>
      </a:dk2>
      <a:lt2>
        <a:srgbClr val="E7E6E6"/>
      </a:lt2>
      <a:accent1>
        <a:srgbClr val="4C605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Arial"/>
        <a:ea typeface="微软雅黑"/>
        <a:cs typeface=""/>
      </a:majorFont>
      <a:minorFont>
        <a:latin typeface="Arial"/>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7821</Words>
  <Application>Microsoft Office PowerPoint</Application>
  <PresentationFormat>宽屏</PresentationFormat>
  <Paragraphs>575</Paragraphs>
  <Slides>79</Slides>
  <Notes>0</Notes>
  <HiddenSlides>9</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79</vt:i4>
      </vt:variant>
    </vt:vector>
  </HeadingPairs>
  <TitlesOfParts>
    <vt:vector size="89" baseType="lpstr">
      <vt:lpstr>黑体</vt:lpstr>
      <vt:lpstr>鸿雷行书简体</vt:lpstr>
      <vt:lpstr>楷体</vt:lpstr>
      <vt:lpstr>宋体</vt:lpstr>
      <vt:lpstr>微软雅黑</vt:lpstr>
      <vt:lpstr>Arial</vt:lpstr>
      <vt:lpstr>Wingdings</vt:lpstr>
      <vt:lpstr>Office Theme</vt:lpstr>
      <vt:lpstr>1_Office Theme</vt:lpstr>
      <vt:lpstr>2_Office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本课件设计版权属于：优课PPT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《分析散文得谋篇布局》语文优课PPT 课件创作营</dc:title>
  <dc:creator>超超</dc:creator>
  <cp:keywords>本课首发新于2023年8月1日</cp:keywords>
  <cp:lastModifiedBy>wei wang</cp:lastModifiedBy>
  <cp:revision>94</cp:revision>
  <dcterms:created xsi:type="dcterms:W3CDTF">2023-12-15T09:47:23Z</dcterms:created>
  <dcterms:modified xsi:type="dcterms:W3CDTF">2023-12-15T15:47:32Z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CF0E976845C4AC94AB207C650997DF6D_42</vt:lpwstr>
  </property>
  <property fmtid="{D5CDD505-2E9C-101B-9397-08002B2CF9AE}" pid="3" name="KSOProductBuildVer">
    <vt:lpwstr>2052-6.4.0.8550</vt:lpwstr>
  </property>
</Properties>
</file>